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3" r:id="rId5"/>
    <p:sldId id="260" r:id="rId6"/>
    <p:sldId id="261" r:id="rId7"/>
    <p:sldId id="264" r:id="rId8"/>
    <p:sldId id="262" r:id="rId9"/>
    <p:sldId id="258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5282" autoAdjust="0"/>
  </p:normalViewPr>
  <p:slideViewPr>
    <p:cSldViewPr>
      <p:cViewPr>
        <p:scale>
          <a:sx n="100" d="100"/>
          <a:sy n="100" d="100"/>
        </p:scale>
        <p:origin x="3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E6447-6C4B-4369-BD49-0D0618107413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5B84-CC27-4438-875E-0F9897C9EE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12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5B84-CC27-4438-875E-0F9897C9EE3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49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B85C-DB94-4499-ACAD-F36D0710981B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A5F1-731C-4E49-BE1F-5961BB8471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B85C-DB94-4499-ACAD-F36D0710981B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A5F1-731C-4E49-BE1F-5961BB8471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B85C-DB94-4499-ACAD-F36D0710981B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A5F1-731C-4E49-BE1F-5961BB8471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B85C-DB94-4499-ACAD-F36D0710981B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A5F1-731C-4E49-BE1F-5961BB8471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B85C-DB94-4499-ACAD-F36D0710981B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A5F1-731C-4E49-BE1F-5961BB8471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B85C-DB94-4499-ACAD-F36D0710981B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A5F1-731C-4E49-BE1F-5961BB8471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B85C-DB94-4499-ACAD-F36D0710981B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A5F1-731C-4E49-BE1F-5961BB8471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B85C-DB94-4499-ACAD-F36D0710981B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A5F1-731C-4E49-BE1F-5961BB8471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B85C-DB94-4499-ACAD-F36D0710981B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A5F1-731C-4E49-BE1F-5961BB8471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B85C-DB94-4499-ACAD-F36D0710981B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A5F1-731C-4E49-BE1F-5961BB8471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B85C-DB94-4499-ACAD-F36D0710981B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A5F1-731C-4E49-BE1F-5961BB8471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2B85C-DB94-4499-ACAD-F36D0710981B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7A5F1-731C-4E49-BE1F-5961BB8471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</a:t>
            </a:r>
            <a:r>
              <a:rPr lang="pt-BR" dirty="0" err="1"/>
              <a:t>gnt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tema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8824E93-19BB-47C4-AA83-4F5BFEACC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9144000" cy="684695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8EB6665-979E-4B47-A1AE-776220C39555}"/>
              </a:ext>
            </a:extLst>
          </p:cNvPr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ONE COMUNICAÇÃO</a:t>
            </a: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xmlns="" id="{299DADEA-855E-427B-BE6D-A4EACBCC2276}"/>
              </a:ext>
            </a:extLst>
          </p:cNvPr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Comunicação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AE5493F-5FA0-41CF-A81A-691379405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9144000" cy="684695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6C4E66B0-E4BF-48A8-A93C-ED5304995F20}"/>
              </a:ext>
            </a:extLst>
          </p:cNvPr>
          <p:cNvSpPr txBox="1">
            <a:spLocks/>
          </p:cNvSpPr>
          <p:nvPr/>
        </p:nvSpPr>
        <p:spPr>
          <a:xfrm>
            <a:off x="-1" y="1775284"/>
            <a:ext cx="9144001" cy="489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/>
              <a:t>GNT DE RESPONSABILIDADE CIVIL E SEGURO</a:t>
            </a:r>
          </a:p>
          <a:p>
            <a:endParaRPr lang="pt-BR" sz="3600" b="1" dirty="0" smtClean="0"/>
          </a:p>
          <a:p>
            <a:endParaRPr lang="pt-BR" sz="3600" b="1" dirty="0" smtClean="0"/>
          </a:p>
          <a:p>
            <a:r>
              <a:rPr lang="pt-BR" sz="3600" b="1" cap="small" dirty="0" smtClean="0"/>
              <a:t>O DIREITO DE RECOMPENSA – LEI nº 13.608/18</a:t>
            </a:r>
          </a:p>
          <a:p>
            <a:r>
              <a:rPr lang="pt-BR" sz="3600" b="1" cap="small" dirty="0" smtClean="0"/>
              <a:t>REFLEXOS NO SEGURO RC D&amp;O</a:t>
            </a:r>
            <a:endParaRPr lang="pt-BR" sz="2400" b="1" cap="small" dirty="0"/>
          </a:p>
          <a:p>
            <a:pPr algn="r"/>
            <a:endParaRPr lang="pt-BR" sz="2400" b="1" cap="small" dirty="0" smtClean="0"/>
          </a:p>
          <a:p>
            <a:pPr algn="r"/>
            <a:endParaRPr lang="pt-BR" sz="2400" b="1" cap="small" dirty="0"/>
          </a:p>
          <a:p>
            <a:r>
              <a:rPr lang="pt-BR" sz="2400" b="1" cap="small" dirty="0" smtClean="0"/>
              <a:t>Marcio Malfatti</a:t>
            </a:r>
          </a:p>
          <a:p>
            <a:r>
              <a:rPr lang="pt-BR" sz="1800" b="1" cap="small" dirty="0" smtClean="0"/>
              <a:t>Marco/18</a:t>
            </a:r>
            <a:endParaRPr lang="pt-BR" sz="1600" b="1" cap="small" dirty="0"/>
          </a:p>
          <a:p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ubtítulo 5">
            <a:extLst>
              <a:ext uri="{FF2B5EF4-FFF2-40B4-BE49-F238E27FC236}">
                <a16:creationId xmlns:a16="http://schemas.microsoft.com/office/drawing/2014/main" xmlns="" id="{6A0CCFE6-A2CC-40F7-A56D-5A11312E34DE}"/>
              </a:ext>
            </a:extLst>
          </p:cNvPr>
          <p:cNvSpPr txBox="1">
            <a:spLocks/>
          </p:cNvSpPr>
          <p:nvPr/>
        </p:nvSpPr>
        <p:spPr>
          <a:xfrm>
            <a:off x="1676400" y="4191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</a:t>
            </a:r>
            <a:r>
              <a:rPr lang="pt-BR" dirty="0" err="1"/>
              <a:t>gnt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tema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8824E93-19BB-47C4-AA83-4F5BFEACC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9144000" cy="684695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8EB6665-979E-4B47-A1AE-776220C39555}"/>
              </a:ext>
            </a:extLst>
          </p:cNvPr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ONE COMUNICAÇÃO</a:t>
            </a: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xmlns="" id="{299DADEA-855E-427B-BE6D-A4EACBCC2276}"/>
              </a:ext>
            </a:extLst>
          </p:cNvPr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Comunicação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AE5493F-5FA0-41CF-A81A-691379405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9144000" cy="684695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6C4E66B0-E4BF-48A8-A93C-ED5304995F20}"/>
              </a:ext>
            </a:extLst>
          </p:cNvPr>
          <p:cNvSpPr txBox="1">
            <a:spLocks/>
          </p:cNvSpPr>
          <p:nvPr/>
        </p:nvSpPr>
        <p:spPr>
          <a:xfrm>
            <a:off x="990600" y="2435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ubtítulo 5">
            <a:extLst>
              <a:ext uri="{FF2B5EF4-FFF2-40B4-BE49-F238E27FC236}">
                <a16:creationId xmlns:a16="http://schemas.microsoft.com/office/drawing/2014/main" xmlns="" id="{6A0CCFE6-A2CC-40F7-A56D-5A11312E34DE}"/>
              </a:ext>
            </a:extLst>
          </p:cNvPr>
          <p:cNvSpPr txBox="1">
            <a:spLocks/>
          </p:cNvSpPr>
          <p:nvPr/>
        </p:nvSpPr>
        <p:spPr>
          <a:xfrm>
            <a:off x="1676400" y="4191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529895"/>
            <a:ext cx="4801081" cy="211247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52400" y="3861048"/>
            <a:ext cx="88120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</a:t>
            </a:r>
            <a:r>
              <a:rPr lang="pt-BR" dirty="0"/>
              <a:t>As empresas de transportes terrestres que operam sob concessão da União, dos Estados, do Distrito Federal ou dos Municípios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obrigadas a exibir em seus veículos</a:t>
            </a:r>
            <a:r>
              <a:rPr lang="pt-BR" dirty="0"/>
              <a:t>, em formato de fácil leitura e visualização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- </a:t>
            </a:r>
            <a:r>
              <a:rPr lang="pt-BR" dirty="0"/>
              <a:t>a </a:t>
            </a:r>
            <a:r>
              <a:rPr lang="pt-BR" dirty="0" smtClean="0"/>
              <a:t>expressão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Disque-Denúncia</a:t>
            </a:r>
            <a:r>
              <a:rPr lang="pt-BR" dirty="0" smtClean="0"/>
              <a:t> relacionada </a:t>
            </a:r>
            <a:r>
              <a:rPr lang="pt-BR" dirty="0"/>
              <a:t>a uma das modalidades existentes, com o respectivo número telefônico de acesso gratuito;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- </a:t>
            </a:r>
            <a:r>
              <a:rPr lang="pt-BR" dirty="0"/>
              <a:t>expressões de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incentivo à colaboração da população e de garantia do anonimato</a:t>
            </a:r>
            <a:r>
              <a:rPr lang="pt-BR" dirty="0"/>
              <a:t>, na forma do regulamento desta Lei.</a:t>
            </a:r>
          </a:p>
        </p:txBody>
      </p:sp>
    </p:spTree>
    <p:extLst>
      <p:ext uri="{BB962C8B-B14F-4D97-AF65-F5344CB8AC3E}">
        <p14:creationId xmlns:p14="http://schemas.microsoft.com/office/powerpoint/2010/main" val="27759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</a:t>
            </a:r>
            <a:r>
              <a:rPr lang="pt-BR" dirty="0" err="1"/>
              <a:t>gnt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tema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8824E93-19BB-47C4-AA83-4F5BFEACC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9144000" cy="684695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8EB6665-979E-4B47-A1AE-776220C39555}"/>
              </a:ext>
            </a:extLst>
          </p:cNvPr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ONE COMUNICAÇÃO</a:t>
            </a: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xmlns="" id="{299DADEA-855E-427B-BE6D-A4EACBCC2276}"/>
              </a:ext>
            </a:extLst>
          </p:cNvPr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Comunicação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AE5493F-5FA0-41CF-A81A-691379405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9144000" cy="684695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6C4E66B0-E4BF-48A8-A93C-ED5304995F20}"/>
              </a:ext>
            </a:extLst>
          </p:cNvPr>
          <p:cNvSpPr txBox="1">
            <a:spLocks/>
          </p:cNvSpPr>
          <p:nvPr/>
        </p:nvSpPr>
        <p:spPr>
          <a:xfrm>
            <a:off x="990600" y="2435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ubtítulo 5">
            <a:extLst>
              <a:ext uri="{FF2B5EF4-FFF2-40B4-BE49-F238E27FC236}">
                <a16:creationId xmlns:a16="http://schemas.microsoft.com/office/drawing/2014/main" xmlns="" id="{6A0CCFE6-A2CC-40F7-A56D-5A11312E34DE}"/>
              </a:ext>
            </a:extLst>
          </p:cNvPr>
          <p:cNvSpPr txBox="1">
            <a:spLocks/>
          </p:cNvSpPr>
          <p:nvPr/>
        </p:nvSpPr>
        <p:spPr>
          <a:xfrm>
            <a:off x="1676400" y="4191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09600" y="1700808"/>
            <a:ext cx="828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</a:t>
            </a:r>
            <a:r>
              <a:rPr lang="pt-BR" dirty="0" smtClean="0"/>
              <a:t> </a:t>
            </a:r>
            <a:r>
              <a:rPr lang="pt-BR" dirty="0"/>
              <a:t>O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informante</a:t>
            </a:r>
            <a:r>
              <a:rPr lang="pt-BR" dirty="0"/>
              <a:t> que se identificar terá assegurado, pelo órgão que receber a denúncia, o </a:t>
            </a:r>
            <a:r>
              <a:rPr lang="pt-B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sigilo dos seus </a:t>
            </a:r>
            <a:r>
              <a:rPr lang="pt-B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66" y="2708920"/>
            <a:ext cx="737455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</a:t>
            </a:r>
            <a:r>
              <a:rPr lang="pt-BR" dirty="0" err="1"/>
              <a:t>gnt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tema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8824E93-19BB-47C4-AA83-4F5BFEACC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9144000" cy="684695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8EB6665-979E-4B47-A1AE-776220C39555}"/>
              </a:ext>
            </a:extLst>
          </p:cNvPr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ONE COMUNICAÇÃO</a:t>
            </a: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xmlns="" id="{299DADEA-855E-427B-BE6D-A4EACBCC2276}"/>
              </a:ext>
            </a:extLst>
          </p:cNvPr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Comunicação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AE5493F-5FA0-41CF-A81A-691379405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7"/>
            <a:ext cx="9144000" cy="684695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6C4E66B0-E4BF-48A8-A93C-ED5304995F20}"/>
              </a:ext>
            </a:extLst>
          </p:cNvPr>
          <p:cNvSpPr txBox="1">
            <a:spLocks/>
          </p:cNvSpPr>
          <p:nvPr/>
        </p:nvSpPr>
        <p:spPr>
          <a:xfrm>
            <a:off x="990600" y="2435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ubtítulo 5">
            <a:extLst>
              <a:ext uri="{FF2B5EF4-FFF2-40B4-BE49-F238E27FC236}">
                <a16:creationId xmlns:a16="http://schemas.microsoft.com/office/drawing/2014/main" xmlns="" id="{6A0CCFE6-A2CC-40F7-A56D-5A11312E34DE}"/>
              </a:ext>
            </a:extLst>
          </p:cNvPr>
          <p:cNvSpPr txBox="1">
            <a:spLocks/>
          </p:cNvSpPr>
          <p:nvPr/>
        </p:nvSpPr>
        <p:spPr>
          <a:xfrm>
            <a:off x="1676400" y="4191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5800" y="1484784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4º</a:t>
            </a:r>
            <a:r>
              <a:rPr lang="pt-BR" dirty="0" smtClean="0"/>
              <a:t> </a:t>
            </a:r>
            <a:r>
              <a:rPr lang="pt-BR" dirty="0"/>
              <a:t>A União, os Estados, o Distrito Federal e os Municípios, no âmbito de suas competências, poderão estabelecer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de recompensa </a:t>
            </a:r>
            <a:r>
              <a:rPr lang="pt-BR" dirty="0"/>
              <a:t>pelo oferecimento de </a:t>
            </a:r>
            <a:r>
              <a:rPr lang="pt-B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</a:t>
            </a:r>
            <a:r>
              <a:rPr lang="pt-BR" dirty="0"/>
              <a:t> que sejam </a:t>
            </a:r>
            <a:r>
              <a:rPr lang="pt-B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úteis para a prevenção, a repressão ou a apuração de crimes ou ilícitos administrativos</a:t>
            </a:r>
            <a:r>
              <a:rPr lang="pt-BR" dirty="0"/>
              <a:t>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66703"/>
            <a:ext cx="7772400" cy="271462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755576" y="2915652"/>
            <a:ext cx="7855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que é Informação útil</a:t>
            </a:r>
            <a:r>
              <a:rPr lang="pt-BR" dirty="0" smtClean="0"/>
              <a:t>?. Conhecimento prévio da autoridade?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966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</a:t>
            </a:r>
            <a:r>
              <a:rPr lang="pt-BR" dirty="0" err="1"/>
              <a:t>gnt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tema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8824E93-19BB-47C4-AA83-4F5BFEACC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9144000" cy="684695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8EB6665-979E-4B47-A1AE-776220C39555}"/>
              </a:ext>
            </a:extLst>
          </p:cNvPr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ONE COMUNICAÇÃO</a:t>
            </a: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xmlns="" id="{299DADEA-855E-427B-BE6D-A4EACBCC2276}"/>
              </a:ext>
            </a:extLst>
          </p:cNvPr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Comunicação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AE5493F-5FA0-41CF-A81A-691379405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7"/>
            <a:ext cx="9144000" cy="684695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6C4E66B0-E4BF-48A8-A93C-ED5304995F20}"/>
              </a:ext>
            </a:extLst>
          </p:cNvPr>
          <p:cNvSpPr txBox="1">
            <a:spLocks/>
          </p:cNvSpPr>
          <p:nvPr/>
        </p:nvSpPr>
        <p:spPr>
          <a:xfrm>
            <a:off x="990600" y="2435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ubtítulo 5">
            <a:extLst>
              <a:ext uri="{FF2B5EF4-FFF2-40B4-BE49-F238E27FC236}">
                <a16:creationId xmlns:a16="http://schemas.microsoft.com/office/drawing/2014/main" xmlns="" id="{6A0CCFE6-A2CC-40F7-A56D-5A11312E34DE}"/>
              </a:ext>
            </a:extLst>
          </p:cNvPr>
          <p:cNvSpPr txBox="1">
            <a:spLocks/>
          </p:cNvSpPr>
          <p:nvPr/>
        </p:nvSpPr>
        <p:spPr>
          <a:xfrm>
            <a:off x="1676400" y="4191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83568" y="1988840"/>
            <a:ext cx="7855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Parágrafo único. </a:t>
            </a:r>
            <a:r>
              <a:rPr lang="pt-BR" dirty="0"/>
              <a:t>Entre as recompensas a serem estabelecidas, poderá ser instituído o pagamento de </a:t>
            </a:r>
            <a:r>
              <a:rPr lang="pt-B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em </a:t>
            </a:r>
            <a:r>
              <a:rPr lang="pt-B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espécie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755576" y="2924944"/>
            <a:ext cx="7855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Em que nível $? Proteção do Estado? Principio da Razoabilidade.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Quando fará jus?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149" y="4089259"/>
            <a:ext cx="5577163" cy="26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8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</a:t>
            </a:r>
            <a:r>
              <a:rPr lang="pt-BR" dirty="0" err="1"/>
              <a:t>gnt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tema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8824E93-19BB-47C4-AA83-4F5BFEACC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9144000" cy="684695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8EB6665-979E-4B47-A1AE-776220C39555}"/>
              </a:ext>
            </a:extLst>
          </p:cNvPr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ONE COMUNICAÇÃO</a:t>
            </a: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xmlns="" id="{299DADEA-855E-427B-BE6D-A4EACBCC2276}"/>
              </a:ext>
            </a:extLst>
          </p:cNvPr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Comunicação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AE5493F-5FA0-41CF-A81A-691379405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9144000" cy="684695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6C4E66B0-E4BF-48A8-A93C-ED5304995F20}"/>
              </a:ext>
            </a:extLst>
          </p:cNvPr>
          <p:cNvSpPr txBox="1">
            <a:spLocks/>
          </p:cNvSpPr>
          <p:nvPr/>
        </p:nvSpPr>
        <p:spPr>
          <a:xfrm>
            <a:off x="990600" y="2435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ubtítulo 5">
            <a:extLst>
              <a:ext uri="{FF2B5EF4-FFF2-40B4-BE49-F238E27FC236}">
                <a16:creationId xmlns:a16="http://schemas.microsoft.com/office/drawing/2014/main" xmlns="" id="{6A0CCFE6-A2CC-40F7-A56D-5A11312E34DE}"/>
              </a:ext>
            </a:extLst>
          </p:cNvPr>
          <p:cNvSpPr txBox="1">
            <a:spLocks/>
          </p:cNvSpPr>
          <p:nvPr/>
        </p:nvSpPr>
        <p:spPr>
          <a:xfrm>
            <a:off x="1676400" y="4191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8472" y="1851789"/>
            <a:ext cx="838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5º</a:t>
            </a:r>
            <a:r>
              <a:rPr lang="pt-BR" dirty="0" smtClean="0"/>
              <a:t> </a:t>
            </a:r>
            <a:r>
              <a:rPr lang="pt-BR" dirty="0"/>
              <a:t>O caput do art. 4o da Lei no 10.201, de 14 de fevereiro de 2001, passa a vigorar acrescido dos seguintes incisos VI e VII</a:t>
            </a:r>
            <a:r>
              <a:rPr lang="pt-BR" dirty="0" smtClean="0"/>
              <a:t>:</a:t>
            </a:r>
            <a:endParaRPr lang="pt-BR" dirty="0"/>
          </a:p>
          <a:p>
            <a:endParaRPr lang="pt-BR" dirty="0"/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4º</a:t>
            </a:r>
            <a:r>
              <a:rPr lang="pt-BR" dirty="0" smtClean="0"/>
              <a:t> </a:t>
            </a:r>
            <a:r>
              <a:rPr lang="pt-BR" dirty="0"/>
              <a:t>....................................................................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serviço telefônico </a:t>
            </a:r>
            <a:r>
              <a:rPr lang="pt-BR" dirty="0"/>
              <a:t>para recebimento de denúncias, com </a:t>
            </a:r>
            <a:r>
              <a:rPr lang="pt-B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 de sigilo </a:t>
            </a:r>
            <a:r>
              <a:rPr lang="pt-BR" dirty="0"/>
              <a:t>para o usuário;</a:t>
            </a:r>
          </a:p>
          <a:p>
            <a:endParaRPr lang="pt-BR" dirty="0"/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 - </a:t>
            </a:r>
            <a:r>
              <a:rPr lang="pt-BR" dirty="0"/>
              <a:t>premiação,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dinheiro</a:t>
            </a:r>
            <a:r>
              <a:rPr lang="pt-BR" dirty="0"/>
              <a:t>, para informações que levem à resolução de crimes.</a:t>
            </a:r>
          </a:p>
        </p:txBody>
      </p:sp>
    </p:spTree>
    <p:extLst>
      <p:ext uri="{BB962C8B-B14F-4D97-AF65-F5344CB8AC3E}">
        <p14:creationId xmlns:p14="http://schemas.microsoft.com/office/powerpoint/2010/main" val="3947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</a:t>
            </a:r>
            <a:r>
              <a:rPr lang="pt-BR" dirty="0" err="1"/>
              <a:t>gnt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tema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8824E93-19BB-47C4-AA83-4F5BFEACC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9144000" cy="684695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8EB6665-979E-4B47-A1AE-776220C39555}"/>
              </a:ext>
            </a:extLst>
          </p:cNvPr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ONE COMUNICAÇÃO</a:t>
            </a: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xmlns="" id="{299DADEA-855E-427B-BE6D-A4EACBCC2276}"/>
              </a:ext>
            </a:extLst>
          </p:cNvPr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Comunicação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AE5493F-5FA0-41CF-A81A-691379405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7" y="0"/>
            <a:ext cx="9144000" cy="684695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6C4E66B0-E4BF-48A8-A93C-ED5304995F20}"/>
              </a:ext>
            </a:extLst>
          </p:cNvPr>
          <p:cNvSpPr txBox="1">
            <a:spLocks/>
          </p:cNvSpPr>
          <p:nvPr/>
        </p:nvSpPr>
        <p:spPr>
          <a:xfrm>
            <a:off x="990600" y="2435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ubtítulo 5">
            <a:extLst>
              <a:ext uri="{FF2B5EF4-FFF2-40B4-BE49-F238E27FC236}">
                <a16:creationId xmlns:a16="http://schemas.microsoft.com/office/drawing/2014/main" xmlns="" id="{6A0CCFE6-A2CC-40F7-A56D-5A11312E34DE}"/>
              </a:ext>
            </a:extLst>
          </p:cNvPr>
          <p:cNvSpPr txBox="1">
            <a:spLocks/>
          </p:cNvSpPr>
          <p:nvPr/>
        </p:nvSpPr>
        <p:spPr>
          <a:xfrm>
            <a:off x="1676400" y="4191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3400" y="1663640"/>
            <a:ext cx="83590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Calúnia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Art. 138 </a:t>
            </a:r>
            <a:r>
              <a:rPr lang="pt-BR" dirty="0" smtClean="0"/>
              <a:t>- Caluniar alguém, imputando-lhe falsamente fato definido como crime: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Pena </a:t>
            </a:r>
            <a:r>
              <a:rPr lang="pt-BR" dirty="0" smtClean="0"/>
              <a:t>- detenção, de seis meses a dois anos, e multa.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Denunciação caluniosa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Art. 339. </a:t>
            </a:r>
            <a:r>
              <a:rPr lang="pt-BR" dirty="0"/>
              <a:t>Dar causa à instauração de investigação policial, de processo judicial, instauração de investigação administrativa, inquérito civil ou ação de improbidade administrativa </a:t>
            </a:r>
            <a:r>
              <a:rPr lang="pt-B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 alguém</a:t>
            </a:r>
            <a:r>
              <a:rPr lang="pt-BR" dirty="0"/>
              <a:t>, imputando-lhe crime de que o sabe inocente: (Redação dada pela Lei nº 10.028, de 2000)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Pena </a:t>
            </a:r>
            <a:r>
              <a:rPr lang="pt-BR" dirty="0"/>
              <a:t>- reclusão, de dois a oito anos, e multa.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§ 1º </a:t>
            </a:r>
            <a:r>
              <a:rPr lang="pt-BR" dirty="0"/>
              <a:t>- A pena é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aumentada</a:t>
            </a:r>
            <a:r>
              <a:rPr lang="pt-BR" dirty="0"/>
              <a:t> de sexta parte, se o agente se serve de </a:t>
            </a:r>
            <a:r>
              <a:rPr lang="pt-B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anonimato ou de nome suposto.</a:t>
            </a:r>
          </a:p>
        </p:txBody>
      </p:sp>
    </p:spTree>
    <p:extLst>
      <p:ext uri="{BB962C8B-B14F-4D97-AF65-F5344CB8AC3E}">
        <p14:creationId xmlns:p14="http://schemas.microsoft.com/office/powerpoint/2010/main" val="37298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</a:t>
            </a:r>
            <a:r>
              <a:rPr lang="pt-BR" dirty="0" err="1"/>
              <a:t>gnt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tema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8824E93-19BB-47C4-AA83-4F5BFEACC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9144000" cy="684695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8EB6665-979E-4B47-A1AE-776220C39555}"/>
              </a:ext>
            </a:extLst>
          </p:cNvPr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ONE COMUNICAÇÃO</a:t>
            </a: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xmlns="" id="{299DADEA-855E-427B-BE6D-A4EACBCC2276}"/>
              </a:ext>
            </a:extLst>
          </p:cNvPr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Comunicação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AE5493F-5FA0-41CF-A81A-691379405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9144000" cy="684695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6C4E66B0-E4BF-48A8-A93C-ED5304995F20}"/>
              </a:ext>
            </a:extLst>
          </p:cNvPr>
          <p:cNvSpPr txBox="1">
            <a:spLocks/>
          </p:cNvSpPr>
          <p:nvPr/>
        </p:nvSpPr>
        <p:spPr>
          <a:xfrm>
            <a:off x="990600" y="2435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ubtítulo 5">
            <a:extLst>
              <a:ext uri="{FF2B5EF4-FFF2-40B4-BE49-F238E27FC236}">
                <a16:creationId xmlns:a16="http://schemas.microsoft.com/office/drawing/2014/main" xmlns="" id="{6A0CCFE6-A2CC-40F7-A56D-5A11312E34DE}"/>
              </a:ext>
            </a:extLst>
          </p:cNvPr>
          <p:cNvSpPr txBox="1">
            <a:spLocks/>
          </p:cNvSpPr>
          <p:nvPr/>
        </p:nvSpPr>
        <p:spPr>
          <a:xfrm>
            <a:off x="1676400" y="4191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2285578"/>
            <a:ext cx="87129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4000" dirty="0" smtClean="0"/>
              <a:t>DELAÇÃO PREMIADA X RECOMPENSA.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4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4000" dirty="0" smtClean="0"/>
              <a:t>AUMENTO DE SINISTRALIDADE?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44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4000" dirty="0" smtClean="0"/>
              <a:t>APLICABILIDADE – JAN/18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4810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</a:t>
            </a:r>
            <a:r>
              <a:rPr lang="pt-BR" dirty="0" err="1"/>
              <a:t>gnt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tema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8824E93-19BB-47C4-AA83-4F5BFEACC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9144000" cy="684695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8EB6665-979E-4B47-A1AE-776220C39555}"/>
              </a:ext>
            </a:extLst>
          </p:cNvPr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ONE COMUNICAÇÃO</a:t>
            </a: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xmlns="" id="{299DADEA-855E-427B-BE6D-A4EACBCC2276}"/>
              </a:ext>
            </a:extLst>
          </p:cNvPr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Comunicação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AE5493F-5FA0-41CF-A81A-691379405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9144000" cy="684695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6C4E66B0-E4BF-48A8-A93C-ED5304995F20}"/>
              </a:ext>
            </a:extLst>
          </p:cNvPr>
          <p:cNvSpPr txBox="1">
            <a:spLocks/>
          </p:cNvSpPr>
          <p:nvPr/>
        </p:nvSpPr>
        <p:spPr>
          <a:xfrm>
            <a:off x="990600" y="2435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ubtítulo 5">
            <a:extLst>
              <a:ext uri="{FF2B5EF4-FFF2-40B4-BE49-F238E27FC236}">
                <a16:creationId xmlns:a16="http://schemas.microsoft.com/office/drawing/2014/main" xmlns="" id="{6A0CCFE6-A2CC-40F7-A56D-5A11312E34DE}"/>
              </a:ext>
            </a:extLst>
          </p:cNvPr>
          <p:cNvSpPr txBox="1">
            <a:spLocks/>
          </p:cNvSpPr>
          <p:nvPr/>
        </p:nvSpPr>
        <p:spPr>
          <a:xfrm>
            <a:off x="1676400" y="4191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270892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AGRADEÇO A ATENÇÃO DE TODAS E TODOS.</a:t>
            </a:r>
          </a:p>
          <a:p>
            <a:pPr algn="ctr"/>
            <a:endParaRPr lang="pt-BR" sz="3600" dirty="0"/>
          </a:p>
          <a:p>
            <a:pPr algn="ctr"/>
            <a:endParaRPr lang="pt-BR" sz="3600" dirty="0" smtClean="0"/>
          </a:p>
          <a:p>
            <a:pPr algn="ctr"/>
            <a:endParaRPr lang="pt-BR" sz="3600" dirty="0"/>
          </a:p>
          <a:p>
            <a:pPr algn="ctr"/>
            <a:endParaRPr lang="pt-BR" sz="3600" dirty="0" smtClean="0"/>
          </a:p>
          <a:p>
            <a:pPr algn="ctr"/>
            <a:endParaRPr lang="pt-BR" sz="3600" dirty="0"/>
          </a:p>
          <a:p>
            <a:pPr algn="r"/>
            <a:r>
              <a:rPr lang="pt-BR" sz="3600" dirty="0" smtClean="0"/>
              <a:t>marcio@pimentel.com.br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803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511</Words>
  <Application>Microsoft Office PowerPoint</Application>
  <PresentationFormat>Apresentação na tela (4:3)</PresentationFormat>
  <Paragraphs>90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Título do gnt</vt:lpstr>
      <vt:lpstr>Título do gnt</vt:lpstr>
      <vt:lpstr>Título do gnt</vt:lpstr>
      <vt:lpstr>Título do gnt</vt:lpstr>
      <vt:lpstr>Título do gnt</vt:lpstr>
      <vt:lpstr>Título do gnt</vt:lpstr>
      <vt:lpstr>Título do gnt</vt:lpstr>
      <vt:lpstr>Título do gnt</vt:lpstr>
      <vt:lpstr>Título do gnt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gnt</dc:title>
  <dc:creator>PSN</dc:creator>
  <cp:lastModifiedBy>Sergio Mello</cp:lastModifiedBy>
  <cp:revision>20</cp:revision>
  <dcterms:created xsi:type="dcterms:W3CDTF">2018-02-27T00:45:59Z</dcterms:created>
  <dcterms:modified xsi:type="dcterms:W3CDTF">2018-03-19T19:27:22Z</dcterms:modified>
</cp:coreProperties>
</file>