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73" r:id="rId2"/>
    <p:sldId id="256" r:id="rId3"/>
    <p:sldId id="257" r:id="rId4"/>
    <p:sldId id="258" r:id="rId5"/>
    <p:sldId id="272" r:id="rId6"/>
    <p:sldId id="259" r:id="rId7"/>
    <p:sldId id="260" r:id="rId8"/>
    <p:sldId id="261" r:id="rId9"/>
    <p:sldId id="262" r:id="rId10"/>
    <p:sldId id="263" r:id="rId11"/>
    <p:sldId id="271" r:id="rId12"/>
    <p:sldId id="264" r:id="rId13"/>
    <p:sldId id="265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4" autoAdjust="0"/>
  </p:normalViewPr>
  <p:slideViewPr>
    <p:cSldViewPr>
      <p:cViewPr>
        <p:scale>
          <a:sx n="140" d="100"/>
          <a:sy n="140" d="100"/>
        </p:scale>
        <p:origin x="1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59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A010D-6BF1-455A-9383-1445BD4C9C5F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0C5AC-48C8-4426-A119-3F18013D11DC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547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951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695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70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229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712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222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085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19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76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49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411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68770-AC37-4F20-8166-7FC4F2CA2D4C}" type="datetimeFigureOut">
              <a:rPr lang="it-IT" smtClean="0"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8D67-5EC3-49A2-B6FA-CF031DDD814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08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GRUPO DE TRABALHO SOBRE ALTERAÇÕES CLIMÁTICAS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>
                <a:solidFill>
                  <a:srgbClr val="FF0000"/>
                </a:solidFill>
              </a:rPr>
              <a:t>O «Dieselgate» Volkswagen (VWDG)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92D050"/>
                </a:solidFill>
              </a:rPr>
              <a:t>Uma investigação preliminar sobre os principais fatos e as principais questões jurídicas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sz="1800" dirty="0" smtClean="0"/>
              <a:t>pelo</a:t>
            </a:r>
            <a:r>
              <a:rPr lang="it-IT" dirty="0" smtClean="0"/>
              <a:t>     </a:t>
            </a:r>
          </a:p>
          <a:p>
            <a:pPr marL="0" indent="0">
              <a:buNone/>
            </a:pPr>
            <a:r>
              <a:rPr lang="it-IT" sz="2400" dirty="0" smtClean="0"/>
              <a:t>Professor Marco </a:t>
            </a:r>
            <a:r>
              <a:rPr lang="it-IT" sz="2400" dirty="0" err="1" smtClean="0"/>
              <a:t>Frigessi</a:t>
            </a:r>
            <a:r>
              <a:rPr lang="it-IT" sz="2400" dirty="0" smtClean="0"/>
              <a:t> di </a:t>
            </a:r>
            <a:r>
              <a:rPr lang="it-IT" sz="2400" dirty="0" err="1" smtClean="0"/>
              <a:t>Rattalma</a:t>
            </a: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dirty="0" smtClean="0"/>
              <a:t>Com a colaboração dos </a:t>
            </a:r>
          </a:p>
          <a:p>
            <a:pPr marL="0" indent="0">
              <a:buNone/>
            </a:pPr>
            <a:r>
              <a:rPr lang="it-IT" sz="2400" dirty="0" smtClean="0"/>
              <a:t>Professores Sara Landini, Paolo Rainelli e Francesca Romanin-J</a:t>
            </a:r>
          </a:p>
          <a:p>
            <a:pPr marL="0" indent="0">
              <a:buNone/>
            </a:pPr>
            <a:r>
              <a:rPr lang="it-IT" sz="2400" dirty="0" err="1"/>
              <a:t>J</a:t>
            </a:r>
            <a:r>
              <a:rPr lang="it-IT" sz="2400" dirty="0" err="1" smtClean="0"/>
              <a:t>acur</a:t>
            </a:r>
            <a:r>
              <a:rPr lang="it-IT" sz="2400" dirty="0" smtClean="0"/>
              <a:t>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18846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Ações governamentais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Autofit/>
          </a:bodyPr>
          <a:lstStyle/>
          <a:p>
            <a:r>
              <a:rPr lang="en-US" sz="1400" b="1" dirty="0" err="1" smtClean="0"/>
              <a:t>Itália</a:t>
            </a:r>
            <a:r>
              <a:rPr lang="en-US" sz="1400" dirty="0" smtClean="0"/>
              <a:t>: A AGCM da </a:t>
            </a:r>
            <a:r>
              <a:rPr lang="en-US" sz="1400" dirty="0" err="1" smtClean="0"/>
              <a:t>Itália</a:t>
            </a:r>
            <a:r>
              <a:rPr lang="en-US" sz="1400" dirty="0" smtClean="0"/>
              <a:t>, </a:t>
            </a:r>
            <a:r>
              <a:rPr lang="en-US" sz="1400" dirty="0" err="1" smtClean="0"/>
              <a:t>Agência</a:t>
            </a:r>
            <a:r>
              <a:rPr lang="en-US" sz="1400" dirty="0" smtClean="0"/>
              <a:t> </a:t>
            </a:r>
            <a:r>
              <a:rPr lang="en-US" sz="1400" dirty="0" err="1" smtClean="0"/>
              <a:t>reguladora</a:t>
            </a:r>
            <a:r>
              <a:rPr lang="en-US" sz="1400" dirty="0" smtClean="0"/>
              <a:t> da </a:t>
            </a:r>
            <a:r>
              <a:rPr lang="en-US" sz="1400" dirty="0" err="1" smtClean="0"/>
              <a:t>concorrência</a:t>
            </a:r>
            <a:r>
              <a:rPr lang="en-US" sz="1400" dirty="0" smtClean="0"/>
              <a:t>, </a:t>
            </a:r>
            <a:r>
              <a:rPr lang="en-US" sz="1400" dirty="0" err="1" smtClean="0"/>
              <a:t>anunciou</a:t>
            </a:r>
            <a:r>
              <a:rPr lang="en-US" sz="1400" dirty="0" smtClean="0"/>
              <a:t> </a:t>
            </a:r>
            <a:r>
              <a:rPr lang="en-US" sz="1400" dirty="0" err="1" smtClean="0"/>
              <a:t>planos</a:t>
            </a:r>
            <a:r>
              <a:rPr lang="en-US" sz="1400" dirty="0" smtClean="0"/>
              <a:t> de </a:t>
            </a:r>
            <a:r>
              <a:rPr lang="en-US" sz="1400" dirty="0" err="1" smtClean="0"/>
              <a:t>investigar</a:t>
            </a:r>
            <a:r>
              <a:rPr lang="en-US" sz="1400" dirty="0" smtClean="0"/>
              <a:t> um eventual </a:t>
            </a:r>
            <a:r>
              <a:rPr lang="en-US" sz="1400" dirty="0" err="1" smtClean="0"/>
              <a:t>envolvimento</a:t>
            </a:r>
            <a:r>
              <a:rPr lang="en-US" sz="1400" dirty="0" smtClean="0"/>
              <a:t> da VW </a:t>
            </a:r>
            <a:r>
              <a:rPr lang="en-US" sz="1400" dirty="0" err="1" smtClean="0"/>
              <a:t>em</a:t>
            </a:r>
            <a:r>
              <a:rPr lang="en-US" sz="1400" dirty="0" smtClean="0"/>
              <a:t> “</a:t>
            </a:r>
            <a:r>
              <a:rPr lang="en-US" sz="1400" dirty="0" err="1" smtClean="0"/>
              <a:t>práticas</a:t>
            </a:r>
            <a:r>
              <a:rPr lang="en-US" sz="1400" dirty="0" smtClean="0"/>
              <a:t> </a:t>
            </a:r>
            <a:r>
              <a:rPr lang="en-US" sz="1400" dirty="0" err="1" smtClean="0"/>
              <a:t>comerciais</a:t>
            </a:r>
            <a:r>
              <a:rPr lang="en-US" sz="1400" dirty="0" smtClean="0"/>
              <a:t> </a:t>
            </a:r>
            <a:r>
              <a:rPr lang="en-US" sz="1400" dirty="0" err="1" smtClean="0"/>
              <a:t>impróprias</a:t>
            </a:r>
            <a:r>
              <a:rPr lang="en-US" sz="1400" dirty="0" smtClean="0"/>
              <a:t>” </a:t>
            </a:r>
            <a:r>
              <a:rPr lang="en-US" sz="1400" dirty="0" err="1" smtClean="0"/>
              <a:t>quando</a:t>
            </a:r>
            <a:r>
              <a:rPr lang="en-US" sz="1400" dirty="0" smtClean="0"/>
              <a:t> da </a:t>
            </a:r>
            <a:r>
              <a:rPr lang="en-US" sz="1400" dirty="0" err="1" smtClean="0"/>
              <a:t>promoção</a:t>
            </a:r>
            <a:r>
              <a:rPr lang="en-US" sz="1400" dirty="0" smtClean="0"/>
              <a:t> de </a:t>
            </a:r>
            <a:r>
              <a:rPr lang="en-US" sz="1400" dirty="0" err="1" smtClean="0"/>
              <a:t>seus</a:t>
            </a:r>
            <a:r>
              <a:rPr lang="en-US" sz="1400" dirty="0" smtClean="0"/>
              <a:t> </a:t>
            </a:r>
            <a:r>
              <a:rPr lang="en-US" sz="1400" dirty="0" err="1" smtClean="0"/>
              <a:t>veículos</a:t>
            </a:r>
            <a:r>
              <a:rPr lang="en-US" sz="1400" dirty="0" smtClean="0"/>
              <a:t> a diesel </a:t>
            </a:r>
            <a:r>
              <a:rPr lang="en-US" sz="1400" dirty="0" err="1" smtClean="0"/>
              <a:t>afetados</a:t>
            </a:r>
            <a:r>
              <a:rPr lang="en-US" sz="1400" dirty="0" smtClean="0"/>
              <a:t>. </a:t>
            </a:r>
            <a:r>
              <a:rPr lang="en-US" sz="1400" dirty="0" err="1" smtClean="0"/>
              <a:t>Em</a:t>
            </a:r>
            <a:r>
              <a:rPr lang="en-US" sz="1400" dirty="0" smtClean="0"/>
              <a:t> 15 de </a:t>
            </a:r>
            <a:r>
              <a:rPr lang="en-US" sz="1400" dirty="0" err="1" smtClean="0"/>
              <a:t>outubro</a:t>
            </a:r>
            <a:r>
              <a:rPr lang="en-US" sz="1400" dirty="0" smtClean="0"/>
              <a:t> de 2015, a </a:t>
            </a:r>
            <a:r>
              <a:rPr lang="en-US" sz="1400" dirty="0" err="1" smtClean="0"/>
              <a:t>polícia</a:t>
            </a:r>
            <a:r>
              <a:rPr lang="en-US" sz="1400" dirty="0" smtClean="0"/>
              <a:t> </a:t>
            </a:r>
            <a:r>
              <a:rPr lang="en-US" sz="1400" dirty="0" err="1" smtClean="0"/>
              <a:t>italiana</a:t>
            </a:r>
            <a:r>
              <a:rPr lang="en-US" sz="1400" dirty="0" smtClean="0"/>
              <a:t> </a:t>
            </a:r>
            <a:r>
              <a:rPr lang="en-US" sz="1400" dirty="0" err="1" smtClean="0"/>
              <a:t>inspecionou</a:t>
            </a:r>
            <a:r>
              <a:rPr lang="en-US" sz="1400" dirty="0" smtClean="0"/>
              <a:t>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escritórios</a:t>
            </a:r>
            <a:r>
              <a:rPr lang="en-US" sz="1400" dirty="0" smtClean="0"/>
              <a:t> da VW </a:t>
            </a:r>
            <a:r>
              <a:rPr lang="en-US" sz="1400" dirty="0" err="1" smtClean="0"/>
              <a:t>em</a:t>
            </a:r>
            <a:r>
              <a:rPr lang="en-US" sz="1400" dirty="0" smtClean="0"/>
              <a:t> Verona e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escritórios</a:t>
            </a:r>
            <a:r>
              <a:rPr lang="en-US" sz="1400" dirty="0" smtClean="0"/>
              <a:t> da </a:t>
            </a:r>
            <a:r>
              <a:rPr lang="en-US" sz="1400" dirty="0" err="1" smtClean="0"/>
              <a:t>empresa</a:t>
            </a:r>
            <a:r>
              <a:rPr lang="en-US" sz="1400" dirty="0" smtClean="0"/>
              <a:t> Lamborghini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Bolonha</a:t>
            </a:r>
            <a:r>
              <a:rPr lang="en-US" sz="1400" dirty="0" smtClean="0"/>
              <a:t>, </a:t>
            </a:r>
            <a:r>
              <a:rPr lang="en-US" sz="1400" dirty="0" err="1" smtClean="0"/>
              <a:t>colocando</a:t>
            </a:r>
            <a:r>
              <a:rPr lang="en-US" sz="1400" dirty="0" smtClean="0"/>
              <a:t> </a:t>
            </a:r>
            <a:r>
              <a:rPr lang="en-US" sz="1400" dirty="0" err="1" smtClean="0"/>
              <a:t>seis</a:t>
            </a:r>
            <a:r>
              <a:rPr lang="en-US" sz="1400" dirty="0" smtClean="0"/>
              <a:t> </a:t>
            </a:r>
            <a:r>
              <a:rPr lang="en-US" sz="1400" dirty="0" err="1" smtClean="0"/>
              <a:t>executivos</a:t>
            </a:r>
            <a:r>
              <a:rPr lang="en-US" sz="1400" dirty="0" smtClean="0"/>
              <a:t> sob </a:t>
            </a:r>
            <a:r>
              <a:rPr lang="en-US" sz="1400" dirty="0" err="1" smtClean="0"/>
              <a:t>investigação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Suíça</a:t>
            </a:r>
            <a:r>
              <a:rPr lang="en-US" sz="1400" b="1" dirty="0" smtClean="0"/>
              <a:t>:</a:t>
            </a:r>
            <a:r>
              <a:rPr lang="en-US" sz="1400" dirty="0" smtClean="0"/>
              <a:t> A </a:t>
            </a:r>
            <a:r>
              <a:rPr lang="en-US" sz="1400" dirty="0" err="1" smtClean="0"/>
              <a:t>Suíça</a:t>
            </a:r>
            <a:r>
              <a:rPr lang="en-US" sz="1400" dirty="0" smtClean="0"/>
              <a:t> </a:t>
            </a:r>
            <a:r>
              <a:rPr lang="en-US" sz="1400" dirty="0" err="1" smtClean="0"/>
              <a:t>proibiu</a:t>
            </a:r>
            <a:r>
              <a:rPr lang="en-US" sz="1400" dirty="0" smtClean="0"/>
              <a:t> a </a:t>
            </a:r>
            <a:r>
              <a:rPr lang="en-US" sz="1400" dirty="0" err="1" smtClean="0"/>
              <a:t>venda</a:t>
            </a:r>
            <a:r>
              <a:rPr lang="en-US" sz="1400" dirty="0" smtClean="0"/>
              <a:t> de </a:t>
            </a:r>
            <a:r>
              <a:rPr lang="en-US" sz="1400" dirty="0" err="1" smtClean="0"/>
              <a:t>carros</a:t>
            </a:r>
            <a:r>
              <a:rPr lang="en-US" sz="1400" dirty="0" smtClean="0"/>
              <a:t> a diesel Volkswagen, </a:t>
            </a:r>
            <a:r>
              <a:rPr lang="en-US" sz="1400" dirty="0" err="1" smtClean="0"/>
              <a:t>tomando</a:t>
            </a:r>
            <a:r>
              <a:rPr lang="en-US" sz="1400" dirty="0" smtClean="0"/>
              <a:t> a </a:t>
            </a:r>
            <a:r>
              <a:rPr lang="en-US" sz="1400" dirty="0" err="1" smtClean="0"/>
              <a:t>providência</a:t>
            </a:r>
            <a:r>
              <a:rPr lang="en-US" sz="1400" dirty="0" smtClean="0"/>
              <a:t> </a:t>
            </a:r>
            <a:r>
              <a:rPr lang="en-US" sz="1400" dirty="0" err="1" smtClean="0"/>
              <a:t>mais</a:t>
            </a:r>
            <a:r>
              <a:rPr lang="en-US" sz="1400" dirty="0" smtClean="0"/>
              <a:t> </a:t>
            </a:r>
            <a:r>
              <a:rPr lang="en-US" sz="1400" dirty="0" err="1" smtClean="0"/>
              <a:t>drástica</a:t>
            </a:r>
            <a:r>
              <a:rPr lang="en-US" sz="1400" dirty="0" smtClean="0"/>
              <a:t> </a:t>
            </a:r>
            <a:r>
              <a:rPr lang="en-US" sz="1400" dirty="0" err="1" smtClean="0"/>
              <a:t>já</a:t>
            </a:r>
            <a:r>
              <a:rPr lang="en-US" sz="1400" dirty="0" smtClean="0"/>
              <a:t> </a:t>
            </a:r>
            <a:r>
              <a:rPr lang="en-US" sz="1400" dirty="0" err="1" smtClean="0"/>
              <a:t>adotada</a:t>
            </a:r>
            <a:r>
              <a:rPr lang="en-US" sz="1400" dirty="0" smtClean="0"/>
              <a:t> </a:t>
            </a:r>
            <a:r>
              <a:rPr lang="en-US" sz="1400" dirty="0" err="1" smtClean="0"/>
              <a:t>até</a:t>
            </a:r>
            <a:r>
              <a:rPr lang="en-US" sz="1400" dirty="0" smtClean="0"/>
              <a:t> agora </a:t>
            </a:r>
            <a:r>
              <a:rPr lang="en-US" sz="1400" dirty="0" err="1" smtClean="0"/>
              <a:t>por</a:t>
            </a:r>
            <a:r>
              <a:rPr lang="en-US" sz="1400" dirty="0" smtClean="0"/>
              <a:t> um </a:t>
            </a:r>
            <a:r>
              <a:rPr lang="en-US" sz="1400" dirty="0" err="1" smtClean="0"/>
              <a:t>governo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resposta</a:t>
            </a:r>
            <a:r>
              <a:rPr lang="en-US" sz="1400" dirty="0" smtClean="0"/>
              <a:t> à </a:t>
            </a:r>
            <a:r>
              <a:rPr lang="en-US" sz="1400" dirty="0" err="1" smtClean="0"/>
              <a:t>crise</a:t>
            </a:r>
            <a:r>
              <a:rPr lang="en-US" sz="1400" dirty="0" smtClean="0"/>
              <a:t> </a:t>
            </a:r>
            <a:r>
              <a:rPr lang="en-US" sz="1400" dirty="0" err="1" smtClean="0"/>
              <a:t>nas</a:t>
            </a:r>
            <a:r>
              <a:rPr lang="en-US" sz="1400" dirty="0" smtClean="0"/>
              <a:t> </a:t>
            </a:r>
            <a:r>
              <a:rPr lang="en-US" sz="1400" dirty="0" err="1" smtClean="0"/>
              <a:t>emissões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Reino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Unido</a:t>
            </a:r>
            <a:r>
              <a:rPr lang="en-US" sz="1400" b="1" dirty="0" smtClean="0"/>
              <a:t>:</a:t>
            </a:r>
            <a:r>
              <a:rPr lang="en-US" sz="1400" dirty="0" smtClean="0"/>
              <a:t> O </a:t>
            </a:r>
            <a:r>
              <a:rPr lang="en-US" sz="1400" dirty="0" err="1" smtClean="0"/>
              <a:t>Departamento</a:t>
            </a:r>
            <a:r>
              <a:rPr lang="en-US" sz="1400" dirty="0" smtClean="0"/>
              <a:t> de </a:t>
            </a:r>
            <a:r>
              <a:rPr lang="en-US" sz="1400" dirty="0" err="1" smtClean="0"/>
              <a:t>Transportes</a:t>
            </a:r>
            <a:r>
              <a:rPr lang="en-US" sz="1400" dirty="0" smtClean="0"/>
              <a:t> </a:t>
            </a:r>
            <a:r>
              <a:rPr lang="en-US" sz="1400" dirty="0" err="1" smtClean="0"/>
              <a:t>anunciou</a:t>
            </a:r>
            <a:r>
              <a:rPr lang="en-US" sz="1400" dirty="0" smtClean="0"/>
              <a:t>, </a:t>
            </a:r>
            <a:r>
              <a:rPr lang="en-US" sz="1400" dirty="0" err="1" smtClean="0"/>
              <a:t>em</a:t>
            </a:r>
            <a:r>
              <a:rPr lang="en-US" sz="1400" dirty="0" smtClean="0"/>
              <a:t> 24 de </a:t>
            </a:r>
            <a:r>
              <a:rPr lang="en-US" sz="1400" dirty="0" err="1" smtClean="0"/>
              <a:t>setembro</a:t>
            </a:r>
            <a:r>
              <a:rPr lang="en-US" sz="1400" dirty="0" smtClean="0"/>
              <a:t>, que </a:t>
            </a:r>
            <a:r>
              <a:rPr lang="en-US" sz="1400" dirty="0" err="1" smtClean="0"/>
              <a:t>começaria</a:t>
            </a:r>
            <a:r>
              <a:rPr lang="en-US" sz="1400" dirty="0" smtClean="0"/>
              <a:t> a </a:t>
            </a:r>
            <a:r>
              <a:rPr lang="en-US" sz="1400" dirty="0" err="1" smtClean="0"/>
              <a:t>retestar</a:t>
            </a:r>
            <a:r>
              <a:rPr lang="en-US" sz="1400" dirty="0" smtClean="0"/>
              <a:t> </a:t>
            </a:r>
            <a:r>
              <a:rPr lang="en-US" sz="1400" dirty="0" err="1" smtClean="0"/>
              <a:t>carros</a:t>
            </a:r>
            <a:r>
              <a:rPr lang="en-US" sz="1400" dirty="0" smtClean="0"/>
              <a:t> de </a:t>
            </a:r>
            <a:r>
              <a:rPr lang="en-US" sz="1400" dirty="0" err="1" smtClean="0"/>
              <a:t>diversos</a:t>
            </a:r>
            <a:r>
              <a:rPr lang="en-US" sz="1400" dirty="0" smtClean="0"/>
              <a:t> </a:t>
            </a:r>
            <a:r>
              <a:rPr lang="en-US" sz="1400" dirty="0" err="1" smtClean="0"/>
              <a:t>fabricantes</a:t>
            </a:r>
            <a:r>
              <a:rPr lang="en-US" sz="1400" dirty="0" smtClean="0"/>
              <a:t>, de </a:t>
            </a:r>
            <a:r>
              <a:rPr lang="en-US" sz="1400" dirty="0" err="1" smtClean="0"/>
              <a:t>modo</a:t>
            </a:r>
            <a:r>
              <a:rPr lang="en-US" sz="1400" dirty="0" smtClean="0"/>
              <a:t> a </a:t>
            </a:r>
            <a:r>
              <a:rPr lang="en-US" sz="1400" dirty="0" err="1" smtClean="0"/>
              <a:t>assegurar</a:t>
            </a:r>
            <a:r>
              <a:rPr lang="en-US" sz="1400" dirty="0" smtClean="0"/>
              <a:t> que o </a:t>
            </a:r>
            <a:r>
              <a:rPr lang="en-US" sz="1400" dirty="0" err="1" smtClean="0"/>
              <a:t>uso</a:t>
            </a:r>
            <a:r>
              <a:rPr lang="en-US" sz="1400" dirty="0" smtClean="0"/>
              <a:t> de “</a:t>
            </a:r>
            <a:r>
              <a:rPr lang="en-US" sz="1400" dirty="0" err="1" smtClean="0"/>
              <a:t>dispositivos</a:t>
            </a:r>
            <a:r>
              <a:rPr lang="en-US" sz="1400" dirty="0" smtClean="0"/>
              <a:t> </a:t>
            </a:r>
            <a:r>
              <a:rPr lang="en-US" sz="1400" dirty="0" err="1" smtClean="0"/>
              <a:t>destinados</a:t>
            </a:r>
            <a:r>
              <a:rPr lang="en-US" sz="1400" dirty="0" smtClean="0"/>
              <a:t> a </a:t>
            </a:r>
            <a:r>
              <a:rPr lang="en-US" sz="1400" dirty="0" err="1" smtClean="0"/>
              <a:t>burlar</a:t>
            </a:r>
            <a:r>
              <a:rPr lang="en-US" sz="1400" dirty="0" smtClean="0"/>
              <a:t> testes de </a:t>
            </a:r>
            <a:r>
              <a:rPr lang="en-US" sz="1400" dirty="0" err="1" smtClean="0"/>
              <a:t>emissões</a:t>
            </a:r>
            <a:r>
              <a:rPr lang="en-US" sz="1400" dirty="0" smtClean="0"/>
              <a:t>” </a:t>
            </a:r>
            <a:r>
              <a:rPr lang="en-US" sz="1400" dirty="0" err="1" smtClean="0"/>
              <a:t>não</a:t>
            </a:r>
            <a:r>
              <a:rPr lang="en-US" sz="1400" dirty="0" smtClean="0"/>
              <a:t> se </a:t>
            </a:r>
            <a:r>
              <a:rPr lang="en-US" sz="1400" dirty="0" err="1" smtClean="0"/>
              <a:t>dissemine</a:t>
            </a:r>
            <a:r>
              <a:rPr lang="en-US" sz="1400" dirty="0" smtClean="0"/>
              <a:t> pela </a:t>
            </a:r>
            <a:r>
              <a:rPr lang="en-US" sz="1400" dirty="0" err="1" smtClean="0"/>
              <a:t>indústria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geral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Estados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Unidos</a:t>
            </a:r>
            <a:r>
              <a:rPr lang="en-US" sz="1400" dirty="0" smtClean="0"/>
              <a:t>: A EPA </a:t>
            </a:r>
            <a:r>
              <a:rPr lang="en-US" sz="1400" dirty="0" err="1" smtClean="0"/>
              <a:t>anunciou</a:t>
            </a:r>
            <a:r>
              <a:rPr lang="en-US" sz="1400" dirty="0" smtClean="0"/>
              <a:t> que, se </a:t>
            </a:r>
            <a:r>
              <a:rPr lang="en-US" sz="1400" dirty="0" err="1" smtClean="0"/>
              <a:t>comprovadas</a:t>
            </a:r>
            <a:r>
              <a:rPr lang="en-US" sz="1400" dirty="0" smtClean="0"/>
              <a:t> as </a:t>
            </a:r>
            <a:r>
              <a:rPr lang="en-US" sz="1400" dirty="0" err="1" smtClean="0"/>
              <a:t>alegações</a:t>
            </a:r>
            <a:r>
              <a:rPr lang="en-US" sz="1400" dirty="0" smtClean="0"/>
              <a:t>, a Volkswagen Group </a:t>
            </a:r>
            <a:r>
              <a:rPr lang="en-US" sz="1400" dirty="0" err="1" smtClean="0"/>
              <a:t>deverá</a:t>
            </a:r>
            <a:r>
              <a:rPr lang="en-US" sz="1400" dirty="0" smtClean="0"/>
              <a:t> </a:t>
            </a:r>
            <a:r>
              <a:rPr lang="en-US" sz="1400" dirty="0" err="1" smtClean="0"/>
              <a:t>sofrer</a:t>
            </a:r>
            <a:r>
              <a:rPr lang="en-US" sz="1400" dirty="0" smtClean="0"/>
              <a:t> </a:t>
            </a:r>
            <a:r>
              <a:rPr lang="en-US" sz="1400" dirty="0" err="1" smtClean="0"/>
              <a:t>multas</a:t>
            </a:r>
            <a:r>
              <a:rPr lang="en-US" sz="1400" dirty="0" smtClean="0"/>
              <a:t> de </a:t>
            </a:r>
            <a:r>
              <a:rPr lang="en-US" sz="1400" dirty="0" err="1" smtClean="0"/>
              <a:t>até</a:t>
            </a:r>
            <a:r>
              <a:rPr lang="en-US" sz="1400" dirty="0" smtClean="0"/>
              <a:t> US$ 37.500,00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veículo</a:t>
            </a:r>
            <a:r>
              <a:rPr lang="en-US" sz="1400" dirty="0" smtClean="0"/>
              <a:t> (</a:t>
            </a:r>
            <a:r>
              <a:rPr lang="en-US" sz="1400" dirty="0" err="1" smtClean="0"/>
              <a:t>em</a:t>
            </a:r>
            <a:r>
              <a:rPr lang="en-US" sz="1400" dirty="0" smtClean="0"/>
              <a:t> um total </a:t>
            </a:r>
            <a:r>
              <a:rPr lang="en-US" sz="1400" dirty="0" err="1" smtClean="0"/>
              <a:t>aproximado</a:t>
            </a:r>
            <a:r>
              <a:rPr lang="en-US" sz="1400" dirty="0" smtClean="0"/>
              <a:t> de US$ 18 </a:t>
            </a:r>
            <a:r>
              <a:rPr lang="en-US" sz="1400" dirty="0" err="1" smtClean="0"/>
              <a:t>bilhões</a:t>
            </a:r>
            <a:r>
              <a:rPr lang="en-US" sz="1400" dirty="0" smtClean="0"/>
              <a:t>). </a:t>
            </a:r>
            <a:r>
              <a:rPr lang="en-US" sz="1400" dirty="0" err="1" smtClean="0"/>
              <a:t>Em</a:t>
            </a:r>
            <a:r>
              <a:rPr lang="en-US" sz="1400" dirty="0" smtClean="0"/>
              <a:t> 20 de </a:t>
            </a:r>
            <a:r>
              <a:rPr lang="en-US" sz="1400" dirty="0" err="1" smtClean="0"/>
              <a:t>setembro</a:t>
            </a:r>
            <a:r>
              <a:rPr lang="en-US" sz="1400" dirty="0" smtClean="0"/>
              <a:t> de 2015, a VW </a:t>
            </a:r>
            <a:r>
              <a:rPr lang="en-US" sz="1400" dirty="0" err="1" smtClean="0"/>
              <a:t>suspendeu</a:t>
            </a:r>
            <a:r>
              <a:rPr lang="en-US" sz="1400" dirty="0" smtClean="0"/>
              <a:t> as </a:t>
            </a:r>
            <a:r>
              <a:rPr lang="en-US" sz="1400" dirty="0" err="1" smtClean="0"/>
              <a:t>vendas</a:t>
            </a:r>
            <a:r>
              <a:rPr lang="en-US" sz="1400" dirty="0" smtClean="0"/>
              <a:t> de </a:t>
            </a:r>
            <a:r>
              <a:rPr lang="en-US" sz="1400" dirty="0" err="1" smtClean="0"/>
              <a:t>carros</a:t>
            </a:r>
            <a:r>
              <a:rPr lang="en-US" sz="1400" dirty="0" smtClean="0"/>
              <a:t> </a:t>
            </a:r>
            <a:r>
              <a:rPr lang="en-US" sz="1400" dirty="0" err="1" smtClean="0"/>
              <a:t>equipados</a:t>
            </a:r>
            <a:r>
              <a:rPr lang="en-US" sz="1400" dirty="0" smtClean="0"/>
              <a:t> com TDI </a:t>
            </a:r>
            <a:r>
              <a:rPr lang="en-US" sz="1400" dirty="0" err="1" smtClean="0"/>
              <a:t>nos</a:t>
            </a:r>
            <a:r>
              <a:rPr lang="en-US" sz="1400" dirty="0" smtClean="0"/>
              <a:t> EUA. </a:t>
            </a:r>
            <a:r>
              <a:rPr lang="en-US" sz="1400" dirty="0" err="1" smtClean="0"/>
              <a:t>Além</a:t>
            </a:r>
            <a:r>
              <a:rPr lang="en-US" sz="1400" dirty="0" smtClean="0"/>
              <a:t> de </a:t>
            </a:r>
            <a:r>
              <a:rPr lang="en-US" sz="1400" dirty="0" err="1" smtClean="0"/>
              <a:t>possíveis</a:t>
            </a:r>
            <a:r>
              <a:rPr lang="en-US" sz="1400" dirty="0" smtClean="0"/>
              <a:t> </a:t>
            </a:r>
            <a:r>
              <a:rPr lang="en-US" sz="1400" dirty="0" err="1" smtClean="0"/>
              <a:t>multas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âmbito</a:t>
            </a:r>
            <a:r>
              <a:rPr lang="en-US" sz="1400" dirty="0" smtClean="0"/>
              <a:t> civil,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relatos</a:t>
            </a:r>
            <a:r>
              <a:rPr lang="en-US" sz="1400" dirty="0" smtClean="0"/>
              <a:t> da </a:t>
            </a:r>
            <a:r>
              <a:rPr lang="en-US" sz="1400" dirty="0" err="1" smtClean="0"/>
              <a:t>mídia</a:t>
            </a:r>
            <a:r>
              <a:rPr lang="en-US" sz="1400" dirty="0" smtClean="0"/>
              <a:t> </a:t>
            </a:r>
            <a:r>
              <a:rPr lang="en-US" sz="1400" dirty="0" err="1" smtClean="0"/>
              <a:t>noticiam</a:t>
            </a:r>
            <a:r>
              <a:rPr lang="en-US" sz="1400" dirty="0" smtClean="0"/>
              <a:t> que o </a:t>
            </a:r>
            <a:r>
              <a:rPr lang="en-US" sz="1400" dirty="0" err="1" smtClean="0"/>
              <a:t>Departamento</a:t>
            </a:r>
            <a:r>
              <a:rPr lang="en-US" sz="1400" dirty="0" smtClean="0"/>
              <a:t> Norte-Americano de </a:t>
            </a:r>
            <a:r>
              <a:rPr lang="en-US" sz="1400" dirty="0" err="1" smtClean="0"/>
              <a:t>Justiça</a:t>
            </a:r>
            <a:r>
              <a:rPr lang="en-US" sz="1400" dirty="0" smtClean="0"/>
              <a:t> – </a:t>
            </a:r>
            <a:r>
              <a:rPr lang="en-US" sz="1400" dirty="0" err="1" smtClean="0"/>
              <a:t>Divisão</a:t>
            </a:r>
            <a:r>
              <a:rPr lang="en-US" sz="1400" dirty="0" smtClean="0"/>
              <a:t> de </a:t>
            </a:r>
            <a:r>
              <a:rPr lang="en-US" sz="1400" dirty="0" err="1" smtClean="0"/>
              <a:t>Recursos</a:t>
            </a:r>
            <a:r>
              <a:rPr lang="en-US" sz="1400" dirty="0" smtClean="0"/>
              <a:t> </a:t>
            </a:r>
            <a:r>
              <a:rPr lang="en-US" sz="1400" dirty="0" err="1" smtClean="0"/>
              <a:t>Ambientais</a:t>
            </a:r>
            <a:r>
              <a:rPr lang="en-US" sz="1400" dirty="0" smtClean="0"/>
              <a:t> e </a:t>
            </a:r>
            <a:r>
              <a:rPr lang="en-US" sz="1400" dirty="0" err="1" smtClean="0"/>
              <a:t>Naturais</a:t>
            </a:r>
            <a:r>
              <a:rPr lang="en-US" sz="1400" dirty="0" smtClean="0"/>
              <a:t> </a:t>
            </a:r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dirty="0" err="1" smtClean="0"/>
              <a:t>procedendo</a:t>
            </a:r>
            <a:r>
              <a:rPr lang="en-US" sz="1400" dirty="0" smtClean="0"/>
              <a:t> a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investigação</a:t>
            </a:r>
            <a:r>
              <a:rPr lang="en-US" sz="1400" dirty="0" smtClean="0"/>
              <a:t> criminal </a:t>
            </a:r>
            <a:r>
              <a:rPr lang="en-US" sz="1400" dirty="0" err="1" smtClean="0"/>
              <a:t>sobre</a:t>
            </a:r>
            <a:r>
              <a:rPr lang="en-US" sz="1400" dirty="0" smtClean="0"/>
              <a:t> a </a:t>
            </a:r>
            <a:r>
              <a:rPr lang="en-US" sz="1400" dirty="0" err="1" smtClean="0"/>
              <a:t>conduta</a:t>
            </a:r>
            <a:r>
              <a:rPr lang="en-US" sz="1400" dirty="0" smtClean="0"/>
              <a:t> da Volkswagen AG.  A </a:t>
            </a:r>
            <a:r>
              <a:rPr lang="en-US" sz="1400" dirty="0" err="1" smtClean="0"/>
              <a:t>Subcomissão</a:t>
            </a:r>
            <a:r>
              <a:rPr lang="en-US" sz="1400" dirty="0" smtClean="0"/>
              <a:t> Norte-Americana de </a:t>
            </a:r>
            <a:r>
              <a:rPr lang="en-US" sz="1400" dirty="0" err="1" smtClean="0"/>
              <a:t>Investigações</a:t>
            </a:r>
            <a:r>
              <a:rPr lang="en-US" sz="1400" dirty="0" smtClean="0"/>
              <a:t> </a:t>
            </a:r>
            <a:r>
              <a:rPr lang="en-US" sz="1400" dirty="0" err="1" smtClean="0"/>
              <a:t>sobre</a:t>
            </a:r>
            <a:r>
              <a:rPr lang="en-US" sz="1400" dirty="0" smtClean="0"/>
              <a:t> </a:t>
            </a:r>
            <a:r>
              <a:rPr lang="en-US" sz="1400" dirty="0" err="1" smtClean="0"/>
              <a:t>Energia</a:t>
            </a:r>
            <a:r>
              <a:rPr lang="en-US" sz="1400" dirty="0" smtClean="0"/>
              <a:t> Local </a:t>
            </a:r>
            <a:r>
              <a:rPr lang="en-US" sz="1400" dirty="0" err="1" smtClean="0"/>
              <a:t>anunciou</a:t>
            </a:r>
            <a:r>
              <a:rPr lang="en-US" sz="1400" dirty="0" smtClean="0"/>
              <a:t> que </a:t>
            </a:r>
            <a:r>
              <a:rPr lang="en-US" sz="1400" dirty="0" err="1" smtClean="0"/>
              <a:t>iria</a:t>
            </a:r>
            <a:r>
              <a:rPr lang="en-US" sz="1400" dirty="0" smtClean="0"/>
              <a:t> realizer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audiência</a:t>
            </a:r>
            <a:r>
              <a:rPr lang="en-US" sz="1400" dirty="0" smtClean="0"/>
              <a:t> </a:t>
            </a:r>
            <a:r>
              <a:rPr lang="en-US" sz="1400" dirty="0" err="1" smtClean="0"/>
              <a:t>sobre</a:t>
            </a:r>
            <a:r>
              <a:rPr lang="en-US" sz="1400" dirty="0" smtClean="0"/>
              <a:t> o </a:t>
            </a:r>
            <a:r>
              <a:rPr lang="en-US" sz="1400" dirty="0" err="1" smtClean="0"/>
              <a:t>escândalo</a:t>
            </a:r>
            <a:r>
              <a:rPr lang="en-US" sz="1400" dirty="0" smtClean="0"/>
              <a:t> Volkswagen. O </a:t>
            </a:r>
            <a:r>
              <a:rPr lang="en-US" sz="1400" dirty="0" err="1" smtClean="0"/>
              <a:t>Advogado-Geral</a:t>
            </a:r>
            <a:r>
              <a:rPr lang="en-US" sz="1400" dirty="0" smtClean="0"/>
              <a:t> de Nova </a:t>
            </a:r>
            <a:r>
              <a:rPr lang="en-US" sz="1400" dirty="0" err="1" smtClean="0"/>
              <a:t>Iorque</a:t>
            </a:r>
            <a:r>
              <a:rPr lang="en-US" sz="1400" dirty="0" smtClean="0"/>
              <a:t>, Eric </a:t>
            </a:r>
            <a:r>
              <a:rPr lang="en-US" sz="1400" dirty="0" err="1" smtClean="0"/>
              <a:t>Schneiderman</a:t>
            </a:r>
            <a:r>
              <a:rPr lang="en-US" sz="1400" dirty="0" smtClean="0"/>
              <a:t>, </a:t>
            </a:r>
            <a:r>
              <a:rPr lang="en-US" sz="1400" dirty="0" err="1" smtClean="0"/>
              <a:t>afirmou</a:t>
            </a:r>
            <a:r>
              <a:rPr lang="en-US" sz="1400" dirty="0" smtClean="0"/>
              <a:t> que </a:t>
            </a:r>
            <a:r>
              <a:rPr lang="en-US" sz="1400" dirty="0" err="1" smtClean="0"/>
              <a:t>sua</a:t>
            </a:r>
            <a:r>
              <a:rPr lang="en-US" sz="1400" dirty="0" smtClean="0"/>
              <a:t> </a:t>
            </a:r>
            <a:r>
              <a:rPr lang="en-US" sz="1400" dirty="0" err="1" smtClean="0"/>
              <a:t>investigação</a:t>
            </a:r>
            <a:r>
              <a:rPr lang="en-US" sz="1400" dirty="0" smtClean="0"/>
              <a:t> </a:t>
            </a:r>
            <a:r>
              <a:rPr lang="en-US" sz="1400" dirty="0" err="1" smtClean="0"/>
              <a:t>já</a:t>
            </a:r>
            <a:r>
              <a:rPr lang="en-US" sz="1400" dirty="0" smtClean="0"/>
              <a:t> </a:t>
            </a:r>
            <a:r>
              <a:rPr lang="en-US" sz="1400" dirty="0" err="1" smtClean="0"/>
              <a:t>estava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curso</a:t>
            </a:r>
            <a:r>
              <a:rPr lang="en-US" sz="1400" dirty="0" smtClean="0"/>
              <a:t>, e </a:t>
            </a:r>
            <a:r>
              <a:rPr lang="en-US" sz="1400" dirty="0" err="1" smtClean="0"/>
              <a:t>advertiu</a:t>
            </a:r>
            <a:r>
              <a:rPr lang="en-US" sz="1400" dirty="0" smtClean="0"/>
              <a:t> que: “</a:t>
            </a:r>
            <a:r>
              <a:rPr lang="en-US" sz="1400" dirty="0" err="1" smtClean="0"/>
              <a:t>Nenhuma</a:t>
            </a:r>
            <a:r>
              <a:rPr lang="en-US" sz="1400" dirty="0" smtClean="0"/>
              <a:t> </a:t>
            </a:r>
            <a:r>
              <a:rPr lang="en-US" sz="1400" dirty="0" err="1" smtClean="0"/>
              <a:t>empresa</a:t>
            </a:r>
            <a:r>
              <a:rPr lang="en-US" sz="1400" dirty="0" smtClean="0"/>
              <a:t> </a:t>
            </a:r>
            <a:r>
              <a:rPr lang="en-US" sz="1400" dirty="0" err="1" smtClean="0"/>
              <a:t>poderia</a:t>
            </a:r>
            <a:r>
              <a:rPr lang="en-US" sz="1400" dirty="0" smtClean="0"/>
              <a:t> </a:t>
            </a:r>
            <a:r>
              <a:rPr lang="en-US" sz="1400" dirty="0" err="1" smtClean="0"/>
              <a:t>escapar</a:t>
            </a:r>
            <a:r>
              <a:rPr lang="en-US" sz="1400" dirty="0" smtClean="0"/>
              <a:t> </a:t>
            </a:r>
            <a:r>
              <a:rPr lang="en-US" sz="1400" dirty="0" err="1" smtClean="0"/>
              <a:t>ao</a:t>
            </a:r>
            <a:r>
              <a:rPr lang="en-US" sz="1400" dirty="0" smtClean="0"/>
              <a:t> </a:t>
            </a:r>
            <a:r>
              <a:rPr lang="en-US" sz="1400" dirty="0" err="1" smtClean="0"/>
              <a:t>alcance</a:t>
            </a:r>
            <a:r>
              <a:rPr lang="en-US" sz="1400" dirty="0" smtClean="0"/>
              <a:t> das </a:t>
            </a:r>
            <a:r>
              <a:rPr lang="en-US" sz="1400" dirty="0" err="1" smtClean="0"/>
              <a:t>nossas</a:t>
            </a:r>
            <a:r>
              <a:rPr lang="en-US" sz="1400" dirty="0" smtClean="0"/>
              <a:t> leis </a:t>
            </a:r>
            <a:r>
              <a:rPr lang="en-US" sz="1400" dirty="0" err="1" smtClean="0"/>
              <a:t>ambientais</a:t>
            </a:r>
            <a:r>
              <a:rPr lang="en-US" sz="1400" dirty="0" smtClean="0"/>
              <a:t>, e </a:t>
            </a:r>
            <a:r>
              <a:rPr lang="en-US" sz="1400" dirty="0" err="1" smtClean="0"/>
              <a:t>nem</a:t>
            </a:r>
            <a:r>
              <a:rPr lang="en-US" sz="1400" dirty="0" smtClean="0"/>
              <a:t> </a:t>
            </a:r>
            <a:r>
              <a:rPr lang="en-US" sz="1400" dirty="0" err="1" smtClean="0"/>
              <a:t>prometer</a:t>
            </a:r>
            <a:r>
              <a:rPr lang="en-US" sz="1400" dirty="0" smtClean="0"/>
              <a:t> </a:t>
            </a:r>
            <a:r>
              <a:rPr lang="en-US" sz="1400" dirty="0" err="1" smtClean="0"/>
              <a:t>aos</a:t>
            </a:r>
            <a:r>
              <a:rPr lang="en-US" sz="1400" dirty="0" smtClean="0"/>
              <a:t> </a:t>
            </a:r>
            <a:r>
              <a:rPr lang="en-US" sz="1400" dirty="0" err="1" smtClean="0"/>
              <a:t>consumidores</a:t>
            </a:r>
            <a:r>
              <a:rPr lang="en-US" sz="1400" dirty="0" smtClean="0"/>
              <a:t>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relação</a:t>
            </a:r>
            <a:r>
              <a:rPr lang="en-US" sz="1400" dirty="0" smtClean="0"/>
              <a:t> </a:t>
            </a:r>
            <a:r>
              <a:rPr lang="en-US" sz="1400" dirty="0" err="1" smtClean="0"/>
              <a:t>falsificada</a:t>
            </a:r>
            <a:r>
              <a:rPr lang="en-US" sz="1400" dirty="0" smtClean="0"/>
              <a:t> de bens.” </a:t>
            </a:r>
            <a:r>
              <a:rPr lang="en-US" sz="1400" dirty="0" err="1" smtClean="0"/>
              <a:t>Relata</a:t>
            </a:r>
            <a:r>
              <a:rPr lang="en-US" sz="1400" dirty="0" smtClean="0"/>
              <a:t>-se que </a:t>
            </a:r>
            <a:r>
              <a:rPr lang="en-US" sz="1400" dirty="0" err="1" smtClean="0"/>
              <a:t>Advogados-Gerais</a:t>
            </a:r>
            <a:r>
              <a:rPr lang="en-US" sz="1400" dirty="0" smtClean="0"/>
              <a:t> de </a:t>
            </a:r>
            <a:r>
              <a:rPr lang="en-US" sz="1400" dirty="0" err="1" smtClean="0"/>
              <a:t>mais</a:t>
            </a:r>
            <a:r>
              <a:rPr lang="en-US" sz="1400" dirty="0" smtClean="0"/>
              <a:t> de 25 </a:t>
            </a:r>
            <a:r>
              <a:rPr lang="en-US" sz="1400" dirty="0" err="1" smtClean="0"/>
              <a:t>Estados</a:t>
            </a:r>
            <a:r>
              <a:rPr lang="en-US" sz="1400" dirty="0" smtClean="0"/>
              <a:t>, </a:t>
            </a:r>
            <a:r>
              <a:rPr lang="en-US" sz="1400" dirty="0" err="1" smtClean="0"/>
              <a:t>assim</a:t>
            </a:r>
            <a:r>
              <a:rPr lang="en-US" sz="1400" dirty="0" smtClean="0"/>
              <a:t> </a:t>
            </a:r>
            <a:r>
              <a:rPr lang="en-US" sz="1400" dirty="0" err="1" smtClean="0"/>
              <a:t>como</a:t>
            </a:r>
            <a:r>
              <a:rPr lang="en-US" sz="1400" dirty="0" smtClean="0"/>
              <a:t> o FBI </a:t>
            </a:r>
            <a:r>
              <a:rPr lang="en-US" sz="1400" dirty="0" err="1" smtClean="0"/>
              <a:t>em</a:t>
            </a:r>
            <a:r>
              <a:rPr lang="en-US" sz="1400" dirty="0" smtClean="0"/>
              <a:t> Detroit </a:t>
            </a:r>
            <a:r>
              <a:rPr lang="en-US" sz="1400" dirty="0" err="1" smtClean="0"/>
              <a:t>estejam</a:t>
            </a:r>
            <a:r>
              <a:rPr lang="en-US" sz="1400" dirty="0" smtClean="0"/>
              <a:t> </a:t>
            </a:r>
            <a:r>
              <a:rPr lang="en-US" sz="1400" dirty="0" err="1" smtClean="0"/>
              <a:t>atuando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investigações</a:t>
            </a:r>
            <a:r>
              <a:rPr lang="en-US" sz="1400" dirty="0" smtClean="0"/>
              <a:t> </a:t>
            </a:r>
            <a:r>
              <a:rPr lang="en-US" sz="1400" dirty="0" err="1" smtClean="0"/>
              <a:t>análogas</a:t>
            </a:r>
            <a:r>
              <a:rPr lang="en-US" sz="1400" dirty="0" smtClean="0"/>
              <a:t>. </a:t>
            </a:r>
            <a:r>
              <a:rPr lang="en-US" sz="1400" dirty="0" err="1" smtClean="0"/>
              <a:t>Após</a:t>
            </a:r>
            <a:r>
              <a:rPr lang="en-US" sz="1400" dirty="0" smtClean="0"/>
              <a:t> o </a:t>
            </a:r>
            <a:r>
              <a:rPr lang="en-US" sz="1400" dirty="0" err="1" smtClean="0"/>
              <a:t>escândalo</a:t>
            </a:r>
            <a:r>
              <a:rPr lang="en-US" sz="1400" dirty="0" smtClean="0"/>
              <a:t>, a EPA </a:t>
            </a:r>
            <a:r>
              <a:rPr lang="en-US" sz="1400" dirty="0" err="1" smtClean="0"/>
              <a:t>decidiu</a:t>
            </a:r>
            <a:r>
              <a:rPr lang="en-US" sz="1400" dirty="0" smtClean="0"/>
              <a:t> </a:t>
            </a:r>
            <a:r>
              <a:rPr lang="en-US" sz="1400" dirty="0" err="1" smtClean="0"/>
              <a:t>ampliar</a:t>
            </a:r>
            <a:r>
              <a:rPr lang="en-US" sz="1400" dirty="0" smtClean="0"/>
              <a:t> </a:t>
            </a:r>
            <a:r>
              <a:rPr lang="en-US" sz="1400" dirty="0" err="1" smtClean="0"/>
              <a:t>sua</a:t>
            </a:r>
            <a:r>
              <a:rPr lang="en-US" sz="1400" dirty="0" smtClean="0"/>
              <a:t> </a:t>
            </a:r>
            <a:r>
              <a:rPr lang="en-US" sz="1400" dirty="0" err="1" smtClean="0"/>
              <a:t>investigações</a:t>
            </a:r>
            <a:r>
              <a:rPr lang="en-US" sz="1400" dirty="0" smtClean="0"/>
              <a:t>, com </a:t>
            </a:r>
            <a:r>
              <a:rPr lang="en-US" sz="1400" dirty="0" err="1" smtClean="0"/>
              <a:t>foco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28 </a:t>
            </a:r>
            <a:r>
              <a:rPr lang="en-US" sz="1400" dirty="0" err="1" smtClean="0"/>
              <a:t>modelos</a:t>
            </a:r>
            <a:r>
              <a:rPr lang="en-US" sz="1400" dirty="0" smtClean="0"/>
              <a:t> a diesel </a:t>
            </a:r>
            <a:r>
              <a:rPr lang="en-US" sz="1400" dirty="0" err="1" smtClean="0"/>
              <a:t>fabricados</a:t>
            </a:r>
            <a:r>
              <a:rPr lang="en-US" sz="1400" dirty="0" smtClean="0"/>
              <a:t> pela BMW, Chrysler, General Motors, Land Rover e Mercedes-Bens. De </a:t>
            </a:r>
            <a:r>
              <a:rPr lang="en-US" sz="1400" dirty="0" err="1" smtClean="0"/>
              <a:t>início</a:t>
            </a:r>
            <a:r>
              <a:rPr lang="en-US" sz="1400" dirty="0" smtClean="0"/>
              <a:t>, a </a:t>
            </a:r>
            <a:r>
              <a:rPr lang="en-US" sz="1400" dirty="0" err="1" smtClean="0"/>
              <a:t>agência</a:t>
            </a:r>
            <a:r>
              <a:rPr lang="en-US" sz="1400" dirty="0" smtClean="0"/>
              <a:t> </a:t>
            </a:r>
            <a:r>
              <a:rPr lang="en-US" sz="1400" dirty="0" err="1" smtClean="0"/>
              <a:t>concentrará</a:t>
            </a:r>
            <a:r>
              <a:rPr lang="en-US" sz="1400" dirty="0" smtClean="0"/>
              <a:t> </a:t>
            </a:r>
            <a:r>
              <a:rPr lang="en-US" sz="1400" dirty="0" err="1" smtClean="0"/>
              <a:t>suas</a:t>
            </a:r>
            <a:r>
              <a:rPr lang="en-US" sz="1400" dirty="0" smtClean="0"/>
              <a:t> </a:t>
            </a:r>
            <a:r>
              <a:rPr lang="en-US" sz="1400" dirty="0" err="1" smtClean="0"/>
              <a:t>atenções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um </a:t>
            </a:r>
            <a:r>
              <a:rPr lang="en-US" sz="1400" dirty="0" err="1" smtClean="0"/>
              <a:t>veículo</a:t>
            </a:r>
            <a:r>
              <a:rPr lang="en-US" sz="1400" dirty="0" smtClean="0"/>
              <a:t> </a:t>
            </a:r>
            <a:r>
              <a:rPr lang="en-US" sz="1400" dirty="0" err="1" smtClean="0"/>
              <a:t>usado</a:t>
            </a:r>
            <a:r>
              <a:rPr lang="en-US" sz="1400" dirty="0" smtClean="0"/>
              <a:t> de </a:t>
            </a:r>
            <a:r>
              <a:rPr lang="en-US" sz="1400" dirty="0" err="1" smtClean="0"/>
              <a:t>cada</a:t>
            </a:r>
            <a:r>
              <a:rPr lang="en-US" sz="1400" dirty="0" smtClean="0"/>
              <a:t> </a:t>
            </a:r>
            <a:r>
              <a:rPr lang="en-US" sz="1400" dirty="0" err="1" smtClean="0"/>
              <a:t>modelo</a:t>
            </a:r>
            <a:r>
              <a:rPr lang="en-US" sz="1400" dirty="0" smtClean="0"/>
              <a:t>, e </a:t>
            </a:r>
            <a:r>
              <a:rPr lang="en-US" sz="1400" dirty="0" err="1" smtClean="0"/>
              <a:t>ampliará</a:t>
            </a:r>
            <a:r>
              <a:rPr lang="en-US" sz="1400" dirty="0" smtClean="0"/>
              <a:t> o </a:t>
            </a:r>
            <a:r>
              <a:rPr lang="en-US" sz="1400" dirty="0" err="1" smtClean="0"/>
              <a:t>escopo</a:t>
            </a:r>
            <a:r>
              <a:rPr lang="en-US" sz="1400" dirty="0" smtClean="0"/>
              <a:t> de </a:t>
            </a:r>
            <a:r>
              <a:rPr lang="en-US" sz="1400" dirty="0" err="1" smtClean="0"/>
              <a:t>suas</a:t>
            </a:r>
            <a:r>
              <a:rPr lang="en-US" sz="1400" dirty="0" smtClean="0"/>
              <a:t> </a:t>
            </a:r>
            <a:r>
              <a:rPr lang="en-US" sz="1400" dirty="0" err="1" smtClean="0"/>
              <a:t>investigações</a:t>
            </a:r>
            <a:r>
              <a:rPr lang="en-US" sz="1400" dirty="0" smtClean="0"/>
              <a:t>, se </a:t>
            </a:r>
            <a:r>
              <a:rPr lang="en-US" sz="1400" dirty="0" err="1" smtClean="0"/>
              <a:t>encontrar</a:t>
            </a:r>
            <a:r>
              <a:rPr lang="en-US" sz="1400" dirty="0" smtClean="0"/>
              <a:t> dados </a:t>
            </a:r>
            <a:r>
              <a:rPr lang="en-US" sz="1400" dirty="0" err="1" smtClean="0"/>
              <a:t>suspeitos</a:t>
            </a:r>
            <a:r>
              <a:rPr lang="en-US" sz="1400" dirty="0" smtClean="0"/>
              <a:t>.</a:t>
            </a:r>
            <a:endParaRPr lang="en-US" sz="1400" dirty="0">
              <a:solidFill>
                <a:srgbClr val="FF0000"/>
              </a:solidFill>
            </a:endParaRP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FF0000"/>
                </a:solidFill>
              </a:rPr>
              <a:t>AÇÕES DOS INVESTIDORES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ação</a:t>
            </a:r>
            <a:r>
              <a:rPr lang="en-US" dirty="0" smtClean="0"/>
              <a:t> social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proposta</a:t>
            </a:r>
            <a:r>
              <a:rPr lang="en-US" dirty="0" smtClean="0"/>
              <a:t> pela </a:t>
            </a:r>
            <a:r>
              <a:rPr lang="en-US" dirty="0" err="1" smtClean="0"/>
              <a:t>empresa</a:t>
            </a:r>
            <a:r>
              <a:rPr lang="en-US" dirty="0" smtClean="0"/>
              <a:t> contra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Conselho</a:t>
            </a:r>
            <a:r>
              <a:rPr lang="en-US" dirty="0" smtClean="0"/>
              <a:t> de </a:t>
            </a:r>
            <a:r>
              <a:rPr lang="en-US" dirty="0" err="1" smtClean="0"/>
              <a:t>administração</a:t>
            </a:r>
            <a:r>
              <a:rPr lang="en-US" dirty="0" smtClean="0"/>
              <a:t>/</a:t>
            </a:r>
            <a:r>
              <a:rPr lang="en-US" dirty="0" err="1" smtClean="0"/>
              <a:t>diretoria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dirimida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</a:t>
            </a:r>
            <a:r>
              <a:rPr lang="en-US" dirty="0" err="1" smtClean="0"/>
              <a:t>órgãos</a:t>
            </a:r>
            <a:r>
              <a:rPr lang="en-US" dirty="0" smtClean="0"/>
              <a:t> </a:t>
            </a:r>
            <a:r>
              <a:rPr lang="en-US" dirty="0" err="1" smtClean="0"/>
              <a:t>sociais</a:t>
            </a:r>
            <a:r>
              <a:rPr lang="en-US" dirty="0" smtClean="0"/>
              <a:t> </a:t>
            </a:r>
            <a:r>
              <a:rPr lang="en-US" dirty="0" err="1" smtClean="0"/>
              <a:t>competentes</a:t>
            </a:r>
            <a:r>
              <a:rPr lang="en-US" dirty="0" smtClean="0"/>
              <a:t> de </a:t>
            </a:r>
            <a:r>
              <a:rPr lang="en-US" dirty="0" err="1" smtClean="0"/>
              <a:t>acordo</a:t>
            </a:r>
            <a:r>
              <a:rPr lang="en-US" dirty="0" smtClean="0"/>
              <a:t> com as </a:t>
            </a:r>
            <a:r>
              <a:rPr lang="en-US" dirty="0" err="1" smtClean="0"/>
              <a:t>normas</a:t>
            </a:r>
            <a:r>
              <a:rPr lang="en-US" dirty="0" smtClean="0"/>
              <a:t> de </a:t>
            </a:r>
            <a:r>
              <a:rPr lang="en-US" dirty="0" err="1" smtClean="0"/>
              <a:t>direito</a:t>
            </a:r>
            <a:r>
              <a:rPr lang="en-US" dirty="0" smtClean="0"/>
              <a:t> </a:t>
            </a:r>
            <a:r>
              <a:rPr lang="en-US" dirty="0" err="1" smtClean="0"/>
              <a:t>societário</a:t>
            </a:r>
            <a:r>
              <a:rPr lang="en-US" dirty="0" smtClean="0"/>
              <a:t> da </a:t>
            </a:r>
            <a:r>
              <a:rPr lang="en-US" dirty="0" err="1" smtClean="0"/>
              <a:t>Alemanha</a:t>
            </a:r>
            <a:r>
              <a:rPr lang="en-US" dirty="0" smtClean="0"/>
              <a:t>, e </a:t>
            </a:r>
            <a:r>
              <a:rPr lang="en-US" dirty="0" err="1" smtClean="0"/>
              <a:t>poderá</a:t>
            </a:r>
            <a:r>
              <a:rPr lang="en-US" dirty="0" smtClean="0"/>
              <a:t> </a:t>
            </a:r>
            <a:r>
              <a:rPr lang="en-US" dirty="0" err="1" smtClean="0"/>
              <a:t>cogitar</a:t>
            </a:r>
            <a:r>
              <a:rPr lang="en-US" dirty="0" smtClean="0"/>
              <a:t>-se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propositura</a:t>
            </a:r>
            <a:r>
              <a:rPr lang="en-US" dirty="0" smtClean="0"/>
              <a:t> junto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tribunais</a:t>
            </a:r>
            <a:r>
              <a:rPr lang="en-US" dirty="0" smtClean="0"/>
              <a:t> </a:t>
            </a:r>
            <a:r>
              <a:rPr lang="en-US" dirty="0" err="1" smtClean="0"/>
              <a:t>alemães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As </a:t>
            </a:r>
            <a:r>
              <a:rPr lang="en-US" dirty="0" err="1" smtClean="0"/>
              <a:t>ações</a:t>
            </a:r>
            <a:r>
              <a:rPr lang="en-US" dirty="0" smtClean="0"/>
              <a:t> da Volkswagen AG (</a:t>
            </a:r>
            <a:r>
              <a:rPr lang="en-US" dirty="0" err="1" smtClean="0"/>
              <a:t>ordinárias</a:t>
            </a:r>
            <a:r>
              <a:rPr lang="en-US" dirty="0" smtClean="0"/>
              <a:t> e </a:t>
            </a:r>
            <a:r>
              <a:rPr lang="en-US" dirty="0" err="1" smtClean="0"/>
              <a:t>preferenciais</a:t>
            </a:r>
            <a:r>
              <a:rPr lang="en-US" dirty="0" smtClean="0"/>
              <a:t>), </a:t>
            </a:r>
            <a:r>
              <a:rPr lang="en-US" dirty="0" err="1" smtClean="0"/>
              <a:t>negociadas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Bolsa</a:t>
            </a:r>
            <a:r>
              <a:rPr lang="en-US" dirty="0" smtClean="0"/>
              <a:t> de </a:t>
            </a:r>
            <a:r>
              <a:rPr lang="en-US" dirty="0" err="1" smtClean="0"/>
              <a:t>Valores</a:t>
            </a:r>
            <a:r>
              <a:rPr lang="en-US" dirty="0" smtClean="0"/>
              <a:t> de Frankfurt, </a:t>
            </a:r>
            <a:r>
              <a:rPr lang="en-US" dirty="0" err="1" smtClean="0"/>
              <a:t>sofreram</a:t>
            </a:r>
            <a:r>
              <a:rPr lang="en-US" dirty="0" smtClean="0"/>
              <a:t> </a:t>
            </a:r>
            <a:r>
              <a:rPr lang="en-US" dirty="0" err="1" smtClean="0"/>
              <a:t>perdas</a:t>
            </a:r>
            <a:r>
              <a:rPr lang="en-US" dirty="0" smtClean="0"/>
              <a:t> </a:t>
            </a:r>
            <a:r>
              <a:rPr lang="en-US" dirty="0" err="1" smtClean="0"/>
              <a:t>significativas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decorrência</a:t>
            </a:r>
            <a:r>
              <a:rPr lang="en-US" dirty="0" smtClean="0"/>
              <a:t> do </a:t>
            </a:r>
            <a:r>
              <a:rPr lang="en-US" dirty="0" err="1" smtClean="0"/>
              <a:t>escândalo</a:t>
            </a:r>
            <a:r>
              <a:rPr lang="en-US" dirty="0" smtClean="0"/>
              <a:t> </a:t>
            </a:r>
            <a:r>
              <a:rPr lang="en-US" dirty="0" err="1" smtClean="0"/>
              <a:t>envolvendo</a:t>
            </a:r>
            <a:r>
              <a:rPr lang="en-US" dirty="0" smtClean="0"/>
              <a:t> as </a:t>
            </a:r>
            <a:r>
              <a:rPr lang="en-US" dirty="0" err="1" smtClean="0"/>
              <a:t>emissões</a:t>
            </a:r>
            <a:r>
              <a:rPr lang="en-US" dirty="0" smtClean="0"/>
              <a:t> (</a:t>
            </a:r>
            <a:r>
              <a:rPr lang="en-US" dirty="0" err="1" smtClean="0"/>
              <a:t>praticamente</a:t>
            </a:r>
            <a:r>
              <a:rPr lang="en-US" dirty="0" smtClean="0"/>
              <a:t> 30% do </a:t>
            </a:r>
            <a:r>
              <a:rPr lang="en-US" dirty="0" err="1" smtClean="0"/>
              <a:t>seu</a:t>
            </a:r>
            <a:r>
              <a:rPr lang="en-US" dirty="0" smtClean="0"/>
              <a:t> valor de Mercado). Da </a:t>
            </a:r>
            <a:r>
              <a:rPr lang="en-US" dirty="0" err="1" smtClean="0"/>
              <a:t>mesma</a:t>
            </a:r>
            <a:r>
              <a:rPr lang="en-US" dirty="0" smtClean="0"/>
              <a:t> forma, </a:t>
            </a:r>
            <a:r>
              <a:rPr lang="en-US" dirty="0" err="1" smtClean="0"/>
              <a:t>debêntures</a:t>
            </a:r>
            <a:r>
              <a:rPr lang="en-US" dirty="0" smtClean="0"/>
              <a:t> e </a:t>
            </a:r>
            <a:r>
              <a:rPr lang="en-US" dirty="0" err="1" smtClean="0"/>
              <a:t>demais</a:t>
            </a:r>
            <a:r>
              <a:rPr lang="en-US" dirty="0" smtClean="0"/>
              <a:t> </a:t>
            </a:r>
            <a:r>
              <a:rPr lang="en-US" dirty="0" err="1" smtClean="0"/>
              <a:t>títulos</a:t>
            </a:r>
            <a:r>
              <a:rPr lang="en-US" dirty="0" smtClean="0"/>
              <a:t> </a:t>
            </a:r>
            <a:r>
              <a:rPr lang="en-US" dirty="0" err="1" smtClean="0"/>
              <a:t>emitidos</a:t>
            </a:r>
            <a:r>
              <a:rPr lang="en-US" dirty="0" smtClean="0"/>
              <a:t> pela VW </a:t>
            </a:r>
            <a:r>
              <a:rPr lang="en-US" dirty="0" err="1" smtClean="0"/>
              <a:t>sofreram</a:t>
            </a:r>
            <a:r>
              <a:rPr lang="en-US" dirty="0" smtClean="0"/>
              <a:t> um </a:t>
            </a:r>
            <a:r>
              <a:rPr lang="en-US" dirty="0" err="1" smtClean="0"/>
              <a:t>enorme</a:t>
            </a:r>
            <a:r>
              <a:rPr lang="en-US" dirty="0" smtClean="0"/>
              <a:t> </a:t>
            </a:r>
            <a:r>
              <a:rPr lang="en-US" dirty="0" err="1" smtClean="0"/>
              <a:t>impacto</a:t>
            </a:r>
            <a:r>
              <a:rPr lang="en-US" dirty="0" smtClean="0"/>
              <a:t> </a:t>
            </a:r>
            <a:r>
              <a:rPr lang="en-US" dirty="0" err="1" smtClean="0"/>
              <a:t>negativo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investidores</a:t>
            </a:r>
            <a:r>
              <a:rPr lang="en-US" dirty="0" smtClean="0"/>
              <a:t> da VW (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individualmente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enquanto</a:t>
            </a:r>
            <a:r>
              <a:rPr lang="en-US" dirty="0" smtClean="0"/>
              <a:t> </a:t>
            </a:r>
            <a:r>
              <a:rPr lang="en-US" dirty="0" err="1" smtClean="0"/>
              <a:t>categoria</a:t>
            </a:r>
            <a:r>
              <a:rPr lang="en-US" dirty="0" smtClean="0"/>
              <a:t>/</a:t>
            </a:r>
            <a:r>
              <a:rPr lang="en-US" dirty="0" err="1" smtClean="0"/>
              <a:t>classe</a:t>
            </a:r>
            <a:r>
              <a:rPr lang="en-US" dirty="0" smtClean="0"/>
              <a:t>/</a:t>
            </a:r>
            <a:r>
              <a:rPr lang="en-US" dirty="0" err="1" smtClean="0"/>
              <a:t>grupo</a:t>
            </a:r>
            <a:r>
              <a:rPr lang="en-US" dirty="0" smtClean="0"/>
              <a:t>) </a:t>
            </a:r>
            <a:r>
              <a:rPr lang="en-US" dirty="0" err="1" smtClean="0"/>
              <a:t>irão</a:t>
            </a:r>
            <a:r>
              <a:rPr lang="en-US" dirty="0" smtClean="0"/>
              <a:t> </a:t>
            </a:r>
            <a:r>
              <a:rPr lang="en-US" dirty="0" err="1" smtClean="0"/>
              <a:t>invariavelmente</a:t>
            </a:r>
            <a:r>
              <a:rPr lang="en-US" dirty="0" smtClean="0"/>
              <a:t> </a:t>
            </a:r>
            <a:r>
              <a:rPr lang="en-US" dirty="0" err="1" smtClean="0"/>
              <a:t>cogitar</a:t>
            </a:r>
            <a:r>
              <a:rPr lang="en-US" dirty="0" smtClean="0"/>
              <a:t> da </a:t>
            </a:r>
            <a:r>
              <a:rPr lang="en-US" dirty="0" err="1" smtClean="0"/>
              <a:t>possibilidade</a:t>
            </a:r>
            <a:r>
              <a:rPr lang="en-US" dirty="0" smtClean="0"/>
              <a:t> de </a:t>
            </a:r>
            <a:r>
              <a:rPr lang="en-US" dirty="0" err="1" smtClean="0"/>
              <a:t>pretensões</a:t>
            </a:r>
            <a:r>
              <a:rPr lang="en-US" dirty="0" smtClean="0"/>
              <a:t> de </a:t>
            </a:r>
            <a:r>
              <a:rPr lang="en-US" dirty="0" err="1" smtClean="0"/>
              <a:t>acionistas</a:t>
            </a:r>
            <a:r>
              <a:rPr lang="en-US" dirty="0" smtClean="0"/>
              <a:t> contra a VW e/</a:t>
            </a:r>
            <a:r>
              <a:rPr lang="en-US" dirty="0" err="1" smtClean="0"/>
              <a:t>ou</a:t>
            </a:r>
            <a:r>
              <a:rPr lang="en-US" dirty="0" smtClean="0"/>
              <a:t> contra a </a:t>
            </a:r>
            <a:r>
              <a:rPr lang="en-US" dirty="0" err="1" smtClean="0"/>
              <a:t>administração</a:t>
            </a:r>
            <a:r>
              <a:rPr lang="en-US" dirty="0" smtClean="0"/>
              <a:t> </a:t>
            </a:r>
            <a:r>
              <a:rPr lang="en-US" dirty="0" err="1" smtClean="0"/>
              <a:t>desta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dirty="0" err="1" smtClean="0"/>
              <a:t>competência</a:t>
            </a:r>
            <a:r>
              <a:rPr lang="en-US" dirty="0" smtClean="0"/>
              <a:t> territorial para </a:t>
            </a:r>
            <a:r>
              <a:rPr lang="en-US" dirty="0" err="1" smtClean="0"/>
              <a:t>dirimir</a:t>
            </a:r>
            <a:r>
              <a:rPr lang="en-US" dirty="0" smtClean="0"/>
              <a:t> </a:t>
            </a:r>
            <a:r>
              <a:rPr lang="en-US" dirty="0" err="1" smtClean="0"/>
              <a:t>pretensões</a:t>
            </a:r>
            <a:r>
              <a:rPr lang="en-US" dirty="0" smtClean="0"/>
              <a:t> </a:t>
            </a:r>
            <a:r>
              <a:rPr lang="en-US" dirty="0" err="1" smtClean="0"/>
              <a:t>caberá</a:t>
            </a:r>
            <a:r>
              <a:rPr lang="en-US" dirty="0" smtClean="0"/>
              <a:t> a </a:t>
            </a:r>
            <a:r>
              <a:rPr lang="en-US" dirty="0" err="1" smtClean="0"/>
              <a:t>diversos</a:t>
            </a:r>
            <a:r>
              <a:rPr lang="en-US" dirty="0" smtClean="0"/>
              <a:t> </a:t>
            </a:r>
            <a:r>
              <a:rPr lang="en-US" dirty="0" err="1" smtClean="0"/>
              <a:t>territórios</a:t>
            </a:r>
            <a:r>
              <a:rPr lang="en-US" dirty="0" smtClean="0"/>
              <a:t>, </a:t>
            </a:r>
            <a:r>
              <a:rPr lang="en-US" dirty="0" err="1" smtClean="0"/>
              <a:t>incluindo</a:t>
            </a:r>
            <a:r>
              <a:rPr lang="en-US" dirty="0" smtClean="0"/>
              <a:t> a </a:t>
            </a:r>
            <a:r>
              <a:rPr lang="en-US" dirty="0" err="1" smtClean="0"/>
              <a:t>Alemanha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EUA, o </a:t>
            </a:r>
            <a:r>
              <a:rPr lang="en-US" dirty="0" err="1" smtClean="0"/>
              <a:t>Reino</a:t>
            </a:r>
            <a:r>
              <a:rPr lang="en-US" dirty="0" smtClean="0"/>
              <a:t> </a:t>
            </a:r>
            <a:r>
              <a:rPr lang="en-US" dirty="0" err="1" smtClean="0"/>
              <a:t>Unido</a:t>
            </a:r>
            <a:r>
              <a:rPr lang="en-US" dirty="0" smtClean="0"/>
              <a:t>, o </a:t>
            </a:r>
            <a:r>
              <a:rPr lang="en-US" dirty="0" err="1" smtClean="0"/>
              <a:t>país</a:t>
            </a:r>
            <a:r>
              <a:rPr lang="en-US" dirty="0" smtClean="0"/>
              <a:t> de </a:t>
            </a:r>
            <a:r>
              <a:rPr lang="en-US" dirty="0" err="1" smtClean="0"/>
              <a:t>domicílio</a:t>
            </a:r>
            <a:r>
              <a:rPr lang="en-US" dirty="0" smtClean="0"/>
              <a:t> dos </a:t>
            </a:r>
            <a:r>
              <a:rPr lang="en-US" dirty="0" err="1" smtClean="0"/>
              <a:t>investidores</a:t>
            </a:r>
            <a:r>
              <a:rPr lang="en-US" dirty="0" smtClean="0"/>
              <a:t> e/</a:t>
            </a:r>
            <a:r>
              <a:rPr lang="en-US" dirty="0" err="1" smtClean="0"/>
              <a:t>ou</a:t>
            </a:r>
            <a:r>
              <a:rPr lang="en-US" dirty="0" smtClean="0"/>
              <a:t> o </a:t>
            </a:r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tiverem</a:t>
            </a:r>
            <a:r>
              <a:rPr lang="en-US" dirty="0" smtClean="0"/>
              <a:t> </a:t>
            </a:r>
            <a:r>
              <a:rPr lang="en-US" dirty="0" err="1" smtClean="0"/>
              <a:t>ocorrido</a:t>
            </a:r>
            <a:r>
              <a:rPr lang="en-US" dirty="0" smtClean="0"/>
              <a:t> </a:t>
            </a:r>
            <a:r>
              <a:rPr lang="en-US" dirty="0" err="1" smtClean="0"/>
              <a:t>transações</a:t>
            </a:r>
            <a:r>
              <a:rPr lang="en-US" dirty="0" smtClean="0"/>
              <a:t> no </a:t>
            </a:r>
            <a:r>
              <a:rPr lang="en-US" dirty="0" err="1" smtClean="0"/>
              <a:t>mercado</a:t>
            </a:r>
            <a:r>
              <a:rPr lang="en-US" dirty="0" smtClean="0"/>
              <a:t> de </a:t>
            </a:r>
            <a:r>
              <a:rPr lang="en-US" dirty="0" err="1" smtClean="0"/>
              <a:t>balcão</a:t>
            </a:r>
            <a:r>
              <a:rPr lang="en-US" dirty="0" smtClean="0"/>
              <a:t>. Para a </a:t>
            </a:r>
            <a:r>
              <a:rPr lang="en-US" dirty="0" err="1" smtClean="0"/>
              <a:t>determinação</a:t>
            </a:r>
            <a:r>
              <a:rPr lang="en-US" dirty="0" smtClean="0"/>
              <a:t> do </a:t>
            </a:r>
            <a:r>
              <a:rPr lang="en-US" dirty="0" err="1" smtClean="0"/>
              <a:t>foro</a:t>
            </a:r>
            <a:r>
              <a:rPr lang="en-US" dirty="0" smtClean="0"/>
              <a:t> </a:t>
            </a:r>
            <a:r>
              <a:rPr lang="en-US" dirty="0" err="1" smtClean="0"/>
              <a:t>compotente</a:t>
            </a:r>
            <a:r>
              <a:rPr lang="en-US" dirty="0" smtClean="0"/>
              <a:t>, o </a:t>
            </a:r>
            <a:r>
              <a:rPr lang="en-US" dirty="0" err="1" smtClean="0"/>
              <a:t>investidor</a:t>
            </a:r>
            <a:r>
              <a:rPr lang="en-US" dirty="0" smtClean="0"/>
              <a:t> </a:t>
            </a:r>
            <a:r>
              <a:rPr lang="en-US" dirty="0" err="1" smtClean="0"/>
              <a:t>deverá</a:t>
            </a:r>
            <a:r>
              <a:rPr lang="en-US" dirty="0" smtClean="0"/>
              <a:t> </a:t>
            </a:r>
            <a:r>
              <a:rPr lang="en-US" dirty="0" err="1" smtClean="0"/>
              <a:t>provar</a:t>
            </a:r>
            <a:r>
              <a:rPr lang="en-US" dirty="0" smtClean="0"/>
              <a:t> que a VW </a:t>
            </a:r>
            <a:r>
              <a:rPr lang="en-US" dirty="0" err="1" smtClean="0"/>
              <a:t>emitiu</a:t>
            </a:r>
            <a:r>
              <a:rPr lang="en-US" dirty="0" smtClean="0"/>
              <a:t> </a:t>
            </a:r>
            <a:r>
              <a:rPr lang="en-US" dirty="0" err="1" smtClean="0"/>
              <a:t>prospectos</a:t>
            </a:r>
            <a:r>
              <a:rPr lang="en-US" dirty="0" smtClean="0"/>
              <a:t> </a:t>
            </a:r>
            <a:r>
              <a:rPr lang="en-US" dirty="0" err="1" smtClean="0"/>
              <a:t>imprecisos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documentos</a:t>
            </a:r>
            <a:r>
              <a:rPr lang="en-US" dirty="0" smtClean="0"/>
              <a:t> </a:t>
            </a:r>
            <a:r>
              <a:rPr lang="en-US" dirty="0" err="1" smtClean="0"/>
              <a:t>análogos</a:t>
            </a:r>
            <a:r>
              <a:rPr lang="en-US" dirty="0" smtClean="0"/>
              <a:t> </a:t>
            </a:r>
            <a:r>
              <a:rPr lang="en-US" dirty="0" err="1" smtClean="0"/>
              <a:t>sujeitos</a:t>
            </a:r>
            <a:r>
              <a:rPr lang="en-US" dirty="0" smtClean="0"/>
              <a:t> a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certa</a:t>
            </a:r>
            <a:r>
              <a:rPr lang="en-US" dirty="0" smtClean="0"/>
              <a:t> lei </a:t>
            </a:r>
            <a:r>
              <a:rPr lang="en-US" dirty="0" err="1" smtClean="0"/>
              <a:t>estrangeira</a:t>
            </a:r>
            <a:r>
              <a:rPr lang="en-US" dirty="0" smtClean="0"/>
              <a:t> e à </a:t>
            </a:r>
            <a:r>
              <a:rPr lang="en-US" dirty="0" err="1" smtClean="0"/>
              <a:t>jurisdição</a:t>
            </a:r>
            <a:r>
              <a:rPr lang="en-US" dirty="0" smtClean="0"/>
              <a:t> de um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n-US" dirty="0" err="1" smtClean="0"/>
              <a:t>estrangeiro</a:t>
            </a:r>
            <a:r>
              <a:rPr lang="en-US" dirty="0" smtClean="0"/>
              <a:t> (</a:t>
            </a:r>
            <a:r>
              <a:rPr lang="en-US" dirty="0" err="1" smtClean="0"/>
              <a:t>como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EUA </a:t>
            </a:r>
            <a:r>
              <a:rPr lang="en-US" dirty="0" err="1" smtClean="0"/>
              <a:t>ou</a:t>
            </a:r>
            <a:r>
              <a:rPr lang="en-US" dirty="0" smtClean="0"/>
              <a:t> o </a:t>
            </a:r>
            <a:r>
              <a:rPr lang="en-US" dirty="0" err="1" smtClean="0"/>
              <a:t>Reino</a:t>
            </a:r>
            <a:r>
              <a:rPr lang="en-US" dirty="0" smtClean="0"/>
              <a:t> </a:t>
            </a:r>
            <a:r>
              <a:rPr lang="en-US" dirty="0" err="1" smtClean="0"/>
              <a:t>Unido</a:t>
            </a:r>
            <a:r>
              <a:rPr lang="en-US" dirty="0" smtClean="0"/>
              <a:t>), </a:t>
            </a:r>
            <a:r>
              <a:rPr lang="en-US" dirty="0" err="1" smtClean="0"/>
              <a:t>ou</a:t>
            </a:r>
            <a:r>
              <a:rPr lang="en-US" dirty="0" smtClean="0"/>
              <a:t> que o </a:t>
            </a:r>
            <a:r>
              <a:rPr lang="en-US" dirty="0" err="1" smtClean="0"/>
              <a:t>referido</a:t>
            </a:r>
            <a:r>
              <a:rPr lang="en-US" dirty="0" smtClean="0"/>
              <a:t> </a:t>
            </a:r>
            <a:r>
              <a:rPr lang="en-US" dirty="0" err="1" smtClean="0"/>
              <a:t>investidor</a:t>
            </a:r>
            <a:r>
              <a:rPr lang="en-US" dirty="0" smtClean="0"/>
              <a:t> </a:t>
            </a:r>
            <a:r>
              <a:rPr lang="en-US" dirty="0" err="1" smtClean="0"/>
              <a:t>tomou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base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demonstrações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longo</a:t>
            </a:r>
            <a:r>
              <a:rPr lang="en-US" dirty="0" smtClean="0"/>
              <a:t> dos </a:t>
            </a:r>
            <a:r>
              <a:rPr lang="en-US" dirty="0" err="1" smtClean="0"/>
              <a:t>últimos</a:t>
            </a:r>
            <a:r>
              <a:rPr lang="en-US" dirty="0" smtClean="0"/>
              <a:t> </a:t>
            </a:r>
            <a:r>
              <a:rPr lang="en-US" dirty="0" err="1" smtClean="0"/>
              <a:t>anos</a:t>
            </a:r>
            <a:r>
              <a:rPr lang="en-US" dirty="0" smtClean="0"/>
              <a:t>, </a:t>
            </a:r>
            <a:r>
              <a:rPr lang="en-US" dirty="0" err="1" smtClean="0"/>
              <a:t>embora</a:t>
            </a:r>
            <a:r>
              <a:rPr lang="en-US" dirty="0" smtClean="0"/>
              <a:t> a </a:t>
            </a:r>
            <a:r>
              <a:rPr lang="en-US" dirty="0" err="1" smtClean="0"/>
              <a:t>gerência</a:t>
            </a:r>
            <a:r>
              <a:rPr lang="en-US" dirty="0" smtClean="0"/>
              <a:t> senior </a:t>
            </a:r>
            <a:r>
              <a:rPr lang="en-US" dirty="0" err="1" smtClean="0"/>
              <a:t>estivesse</a:t>
            </a:r>
            <a:r>
              <a:rPr lang="en-US" dirty="0" smtClean="0"/>
              <a:t> a par de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imprecisões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Embora</a:t>
            </a:r>
            <a:r>
              <a:rPr lang="en-US" dirty="0" smtClean="0"/>
              <a:t> </a:t>
            </a:r>
            <a:r>
              <a:rPr lang="en-US" dirty="0" err="1" smtClean="0"/>
              <a:t>haja</a:t>
            </a:r>
            <a:r>
              <a:rPr lang="en-US" dirty="0" smtClean="0"/>
              <a:t> </a:t>
            </a:r>
            <a:r>
              <a:rPr lang="en-US" dirty="0" err="1" smtClean="0"/>
              <a:t>dezenas</a:t>
            </a:r>
            <a:r>
              <a:rPr lang="en-US" dirty="0" smtClean="0"/>
              <a:t> de </a:t>
            </a:r>
            <a:r>
              <a:rPr lang="en-US" dirty="0" err="1" smtClean="0"/>
              <a:t>fundamentos</a:t>
            </a:r>
            <a:r>
              <a:rPr lang="en-US" dirty="0" smtClean="0"/>
              <a:t> para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pretensões</a:t>
            </a:r>
            <a:r>
              <a:rPr lang="en-US" dirty="0" smtClean="0"/>
              <a:t> (</a:t>
            </a:r>
            <a:r>
              <a:rPr lang="en-US" dirty="0" err="1" smtClean="0"/>
              <a:t>também</a:t>
            </a:r>
            <a:r>
              <a:rPr lang="en-US" dirty="0" smtClean="0"/>
              <a:t> de </a:t>
            </a:r>
            <a:r>
              <a:rPr lang="en-US" dirty="0" err="1" smtClean="0"/>
              <a:t>acordo</a:t>
            </a:r>
            <a:r>
              <a:rPr lang="en-US" dirty="0" smtClean="0"/>
              <a:t> com a lei </a:t>
            </a:r>
            <a:r>
              <a:rPr lang="en-US" dirty="0" err="1" smtClean="0"/>
              <a:t>aplicável</a:t>
            </a:r>
            <a:r>
              <a:rPr lang="en-US" dirty="0" smtClean="0"/>
              <a:t>), </a:t>
            </a: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, </a:t>
            </a:r>
            <a:r>
              <a:rPr lang="en-US" dirty="0" err="1" smtClean="0"/>
              <a:t>grosso</a:t>
            </a:r>
            <a:r>
              <a:rPr lang="en-US" dirty="0" smtClean="0"/>
              <a:t> </a:t>
            </a:r>
            <a:r>
              <a:rPr lang="en-US" dirty="0" err="1" smtClean="0"/>
              <a:t>modo</a:t>
            </a:r>
            <a:r>
              <a:rPr lang="en-US" dirty="0" smtClean="0"/>
              <a:t>, </a:t>
            </a:r>
            <a:r>
              <a:rPr lang="en-US" dirty="0" err="1" smtClean="0"/>
              <a:t>classificadas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três</a:t>
            </a:r>
            <a:r>
              <a:rPr lang="en-US" dirty="0" smtClean="0"/>
              <a:t> </a:t>
            </a:r>
            <a:r>
              <a:rPr lang="en-US" dirty="0" err="1" smtClean="0"/>
              <a:t>categorias</a:t>
            </a:r>
            <a:r>
              <a:rPr lang="en-US" dirty="0" smtClean="0"/>
              <a:t>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Omissão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prestação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enganosas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mercado</a:t>
            </a:r>
            <a:r>
              <a:rPr lang="en-US" dirty="0" smtClean="0"/>
              <a:t> (</a:t>
            </a:r>
            <a:r>
              <a:rPr lang="en-US" dirty="0" err="1" smtClean="0"/>
              <a:t>inlcuindo</a:t>
            </a:r>
            <a:r>
              <a:rPr lang="en-US" dirty="0" smtClean="0"/>
              <a:t> a </a:t>
            </a:r>
            <a:r>
              <a:rPr lang="en-US" dirty="0" err="1" smtClean="0"/>
              <a:t>responsabilidade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prospectos</a:t>
            </a:r>
            <a:r>
              <a:rPr lang="en-US" dirty="0" smtClean="0"/>
              <a:t> e MNPI);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Falhas</a:t>
            </a:r>
            <a:r>
              <a:rPr lang="en-US" dirty="0" smtClean="0"/>
              <a:t> </a:t>
            </a:r>
            <a:r>
              <a:rPr lang="en-US" dirty="0" err="1" smtClean="0"/>
              <a:t>administrativas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parte do </a:t>
            </a:r>
            <a:r>
              <a:rPr lang="en-US" dirty="0" err="1" smtClean="0"/>
              <a:t>Conselho</a:t>
            </a:r>
            <a:r>
              <a:rPr lang="en-US" dirty="0" smtClean="0"/>
              <a:t> de </a:t>
            </a:r>
            <a:r>
              <a:rPr lang="en-US" dirty="0" err="1" smtClean="0"/>
              <a:t>administração</a:t>
            </a:r>
            <a:r>
              <a:rPr lang="en-US" dirty="0" smtClean="0"/>
              <a:t>/</a:t>
            </a:r>
            <a:r>
              <a:rPr lang="en-US" dirty="0" err="1" smtClean="0"/>
              <a:t>diretoria</a:t>
            </a:r>
            <a:r>
              <a:rPr lang="en-US" dirty="0" smtClean="0"/>
              <a:t> (o que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poderá</a:t>
            </a:r>
            <a:r>
              <a:rPr lang="en-US" dirty="0" smtClean="0"/>
              <a:t> </a:t>
            </a:r>
            <a:r>
              <a:rPr lang="en-US" dirty="0" err="1" smtClean="0"/>
              <a:t>envolver</a:t>
            </a:r>
            <a:r>
              <a:rPr lang="en-US" dirty="0" smtClean="0"/>
              <a:t> o </a:t>
            </a:r>
            <a:r>
              <a:rPr lang="en-US" dirty="0" err="1" smtClean="0"/>
              <a:t>Conselho</a:t>
            </a:r>
            <a:r>
              <a:rPr lang="en-US" dirty="0" smtClean="0"/>
              <a:t> Fiscal);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Falhas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sistemas</a:t>
            </a:r>
            <a:r>
              <a:rPr lang="en-US" dirty="0" smtClean="0"/>
              <a:t> de </a:t>
            </a:r>
            <a:r>
              <a:rPr lang="en-US" dirty="0" err="1" smtClean="0"/>
              <a:t>controle</a:t>
            </a:r>
            <a:r>
              <a:rPr lang="en-US" dirty="0" smtClean="0"/>
              <a:t> </a:t>
            </a:r>
            <a:r>
              <a:rPr lang="en-US" dirty="0" err="1" smtClean="0"/>
              <a:t>interno</a:t>
            </a:r>
            <a:r>
              <a:rPr lang="en-US" dirty="0" smtClean="0"/>
              <a:t>/</a:t>
            </a:r>
            <a:r>
              <a:rPr lang="en-US" dirty="0" err="1" smtClean="0"/>
              <a:t>monitoramento</a:t>
            </a:r>
            <a:r>
              <a:rPr lang="en-US" dirty="0" smtClean="0"/>
              <a:t> (com </a:t>
            </a:r>
            <a:r>
              <a:rPr lang="en-US" dirty="0" err="1" smtClean="0"/>
              <a:t>possíveis</a:t>
            </a:r>
            <a:r>
              <a:rPr lang="en-US" dirty="0" smtClean="0"/>
              <a:t> </a:t>
            </a:r>
            <a:r>
              <a:rPr lang="en-US" dirty="0" err="1" smtClean="0"/>
              <a:t>consequências</a:t>
            </a:r>
            <a:r>
              <a:rPr lang="en-US" dirty="0" smtClean="0"/>
              <a:t> para </a:t>
            </a:r>
            <a:r>
              <a:rPr lang="en-US" dirty="0" err="1" smtClean="0"/>
              <a:t>auditores</a:t>
            </a:r>
            <a:r>
              <a:rPr lang="en-US" dirty="0" smtClean="0"/>
              <a:t> e </a:t>
            </a:r>
            <a:r>
              <a:rPr lang="en-US" dirty="0" err="1" smtClean="0"/>
              <a:t>agências</a:t>
            </a:r>
            <a:r>
              <a:rPr lang="en-US" dirty="0" smtClean="0"/>
              <a:t> de </a:t>
            </a:r>
            <a:r>
              <a:rPr lang="en-US" dirty="0" err="1" smtClean="0"/>
              <a:t>classificação</a:t>
            </a:r>
            <a:r>
              <a:rPr lang="en-US" dirty="0" smtClean="0"/>
              <a:t> de </a:t>
            </a:r>
            <a:r>
              <a:rPr lang="en-US" dirty="0" err="1" smtClean="0"/>
              <a:t>riscos</a:t>
            </a:r>
            <a:r>
              <a:rPr lang="en-US" dirty="0" smtClean="0"/>
              <a:t>).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54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Pretensões – Ações coletivas («Class actions»)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r>
              <a:rPr lang="en-US" sz="1900" dirty="0" err="1" smtClean="0"/>
              <a:t>Em</a:t>
            </a:r>
            <a:r>
              <a:rPr lang="en-US" sz="1900" dirty="0" smtClean="0"/>
              <a:t> 7 de </a:t>
            </a:r>
            <a:r>
              <a:rPr lang="en-US" sz="1900" dirty="0" err="1" smtClean="0"/>
              <a:t>outubro</a:t>
            </a:r>
            <a:r>
              <a:rPr lang="en-US" sz="1900" dirty="0" smtClean="0"/>
              <a:t> de 2015, o L.A Times </a:t>
            </a:r>
            <a:r>
              <a:rPr lang="en-US" sz="1900" dirty="0" err="1" smtClean="0"/>
              <a:t>noticiou</a:t>
            </a:r>
            <a:r>
              <a:rPr lang="en-US" sz="1900" dirty="0" smtClean="0"/>
              <a:t> um </a:t>
            </a:r>
            <a:r>
              <a:rPr lang="en-US" sz="1900" dirty="0" err="1" smtClean="0"/>
              <a:t>aumento</a:t>
            </a:r>
            <a:r>
              <a:rPr lang="en-US" sz="1900" dirty="0" smtClean="0"/>
              <a:t> no </a:t>
            </a:r>
            <a:r>
              <a:rPr lang="en-US" sz="1900" dirty="0" err="1" smtClean="0"/>
              <a:t>número</a:t>
            </a:r>
            <a:r>
              <a:rPr lang="en-US" sz="1900" dirty="0" smtClean="0"/>
              <a:t> de </a:t>
            </a:r>
            <a:r>
              <a:rPr lang="en-US" sz="1900" dirty="0" err="1" smtClean="0"/>
              <a:t>ações</a:t>
            </a:r>
            <a:r>
              <a:rPr lang="en-US" sz="1900" dirty="0" smtClean="0"/>
              <a:t> </a:t>
            </a:r>
            <a:r>
              <a:rPr lang="en-US" sz="1900" dirty="0" err="1" smtClean="0"/>
              <a:t>coletivas</a:t>
            </a:r>
            <a:r>
              <a:rPr lang="en-US" sz="1900" dirty="0" smtClean="0"/>
              <a:t> </a:t>
            </a:r>
            <a:r>
              <a:rPr lang="en-US" sz="1900" dirty="0" err="1" smtClean="0"/>
              <a:t>propostas</a:t>
            </a:r>
            <a:r>
              <a:rPr lang="en-US" sz="1900" dirty="0" smtClean="0"/>
              <a:t>, a saber, </a:t>
            </a:r>
            <a:r>
              <a:rPr lang="en-US" sz="1900" dirty="0" err="1" smtClean="0"/>
              <a:t>mais</a:t>
            </a:r>
            <a:r>
              <a:rPr lang="en-US" sz="1900" dirty="0" smtClean="0"/>
              <a:t> de 230 </a:t>
            </a:r>
            <a:r>
              <a:rPr lang="en-US" sz="1900" dirty="0" err="1" smtClean="0"/>
              <a:t>ajuizadas</a:t>
            </a:r>
            <a:r>
              <a:rPr lang="en-US" sz="1900" dirty="0" smtClean="0"/>
              <a:t> </a:t>
            </a:r>
            <a:r>
              <a:rPr lang="en-US" sz="1900" dirty="0" err="1" smtClean="0"/>
              <a:t>nos</a:t>
            </a:r>
            <a:r>
              <a:rPr lang="en-US" sz="1900" dirty="0" smtClean="0"/>
              <a:t> EUA e no </a:t>
            </a:r>
            <a:r>
              <a:rPr lang="en-US" sz="1900" dirty="0" err="1" smtClean="0"/>
              <a:t>Canadá</a:t>
            </a:r>
            <a:r>
              <a:rPr lang="en-US" sz="1900" dirty="0" smtClean="0"/>
              <a:t> </a:t>
            </a:r>
            <a:r>
              <a:rPr lang="en-US" sz="1900" dirty="0" err="1" smtClean="0"/>
              <a:t>por</a:t>
            </a:r>
            <a:r>
              <a:rPr lang="en-US" sz="1900" dirty="0" smtClean="0"/>
              <a:t> </a:t>
            </a:r>
            <a:r>
              <a:rPr lang="en-US" sz="1900" dirty="0" err="1" smtClean="0"/>
              <a:t>proprietários</a:t>
            </a:r>
            <a:r>
              <a:rPr lang="en-US" sz="1900" dirty="0" smtClean="0"/>
              <a:t> de </a:t>
            </a:r>
            <a:r>
              <a:rPr lang="en-US" sz="1900" dirty="0" err="1" smtClean="0"/>
              <a:t>veículos</a:t>
            </a:r>
            <a:r>
              <a:rPr lang="en-US" sz="1900" dirty="0" smtClean="0"/>
              <a:t> Volkswagen e Audi com base </a:t>
            </a:r>
            <a:r>
              <a:rPr lang="en-US" sz="1900" dirty="0" err="1" smtClean="0"/>
              <a:t>em</a:t>
            </a:r>
            <a:r>
              <a:rPr lang="en-US" sz="1900" dirty="0" smtClean="0"/>
              <a:t> </a:t>
            </a:r>
            <a:r>
              <a:rPr lang="en-US" sz="1900" dirty="0" err="1" smtClean="0"/>
              <a:t>alegações</a:t>
            </a:r>
            <a:r>
              <a:rPr lang="en-US" sz="1900" dirty="0" smtClean="0"/>
              <a:t> de </a:t>
            </a:r>
            <a:r>
              <a:rPr lang="en-US" sz="1900" dirty="0" err="1" smtClean="0"/>
              <a:t>fraude</a:t>
            </a:r>
            <a:r>
              <a:rPr lang="en-US" sz="1900" dirty="0" smtClean="0"/>
              <a:t> e </a:t>
            </a:r>
            <a:r>
              <a:rPr lang="en-US" sz="1900" dirty="0" err="1" smtClean="0"/>
              <a:t>quebra</a:t>
            </a:r>
            <a:r>
              <a:rPr lang="en-US" sz="1900" dirty="0" smtClean="0"/>
              <a:t> de </a:t>
            </a:r>
            <a:r>
              <a:rPr lang="en-US" sz="1900" dirty="0" err="1" smtClean="0"/>
              <a:t>contrato</a:t>
            </a:r>
            <a:r>
              <a:rPr lang="en-US" sz="1900" dirty="0" smtClean="0"/>
              <a:t>, </a:t>
            </a:r>
            <a:r>
              <a:rPr lang="en-US" sz="1900" dirty="0" err="1" smtClean="0"/>
              <a:t>apontando</a:t>
            </a:r>
            <a:r>
              <a:rPr lang="en-US" sz="1900" dirty="0" smtClean="0"/>
              <a:t> o “</a:t>
            </a:r>
            <a:r>
              <a:rPr lang="en-US" sz="1900" b="1" i="1" dirty="0" smtClean="0"/>
              <a:t>valor </a:t>
            </a:r>
            <a:r>
              <a:rPr lang="en-US" sz="1900" b="1" i="1" dirty="0" err="1" smtClean="0"/>
              <a:t>reduzido</a:t>
            </a:r>
            <a:r>
              <a:rPr lang="en-US" sz="1900" dirty="0" smtClean="0"/>
              <a:t>” de diesel a </a:t>
            </a:r>
            <a:r>
              <a:rPr lang="en-US" sz="1900" dirty="0" err="1" smtClean="0"/>
              <a:t>ser</a:t>
            </a:r>
            <a:r>
              <a:rPr lang="en-US" sz="1900" dirty="0" smtClean="0"/>
              <a:t> </a:t>
            </a:r>
            <a:r>
              <a:rPr lang="en-US" sz="1900" dirty="0" err="1" smtClean="0"/>
              <a:t>estipulado</a:t>
            </a:r>
            <a:r>
              <a:rPr lang="en-US" sz="1900" dirty="0" smtClean="0"/>
              <a:t> para a </a:t>
            </a:r>
            <a:r>
              <a:rPr lang="en-US" sz="1900" dirty="0" err="1" smtClean="0"/>
              <a:t>conformidade</a:t>
            </a:r>
            <a:r>
              <a:rPr lang="en-US" sz="1900" dirty="0" smtClean="0"/>
              <a:t> com </a:t>
            </a:r>
            <a:r>
              <a:rPr lang="en-US" sz="1900" dirty="0" err="1" smtClean="0"/>
              <a:t>os</a:t>
            </a:r>
            <a:r>
              <a:rPr lang="en-US" sz="1900" dirty="0" smtClean="0"/>
              <a:t> </a:t>
            </a:r>
            <a:r>
              <a:rPr lang="en-US" sz="1900" dirty="0" err="1" smtClean="0"/>
              <a:t>regulamentos</a:t>
            </a:r>
            <a:r>
              <a:rPr lang="en-US" sz="1900" dirty="0" smtClean="0"/>
              <a:t> </a:t>
            </a:r>
            <a:r>
              <a:rPr lang="en-US" sz="1900" dirty="0" err="1" smtClean="0"/>
              <a:t>sobre</a:t>
            </a:r>
            <a:r>
              <a:rPr lang="en-US" sz="1900" dirty="0" smtClean="0"/>
              <a:t> </a:t>
            </a:r>
            <a:r>
              <a:rPr lang="en-US" sz="1900" dirty="0" err="1" smtClean="0"/>
              <a:t>poluição</a:t>
            </a:r>
            <a:r>
              <a:rPr lang="en-US" sz="1900" dirty="0" smtClean="0"/>
              <a:t>, </a:t>
            </a:r>
            <a:r>
              <a:rPr lang="en-US" sz="1900" dirty="0" err="1" smtClean="0"/>
              <a:t>em</a:t>
            </a:r>
            <a:r>
              <a:rPr lang="en-US" sz="1900" dirty="0" smtClean="0"/>
              <a:t> </a:t>
            </a:r>
            <a:r>
              <a:rPr lang="en-US" sz="1900" dirty="0" err="1" smtClean="0"/>
              <a:t>virtude</a:t>
            </a:r>
            <a:r>
              <a:rPr lang="en-US" sz="1900" dirty="0" smtClean="0"/>
              <a:t> da </a:t>
            </a:r>
            <a:r>
              <a:rPr lang="en-US" sz="1900" dirty="0" err="1" smtClean="0"/>
              <a:t>expectativa</a:t>
            </a:r>
            <a:r>
              <a:rPr lang="en-US" sz="1900" dirty="0" smtClean="0"/>
              <a:t> de </a:t>
            </a:r>
            <a:r>
              <a:rPr lang="en-US" sz="1900" dirty="0" err="1" smtClean="0"/>
              <a:t>redução</a:t>
            </a:r>
            <a:r>
              <a:rPr lang="en-US" sz="1900" dirty="0" smtClean="0"/>
              <a:t> </a:t>
            </a:r>
            <a:r>
              <a:rPr lang="en-US" sz="1900" dirty="0" err="1" smtClean="0"/>
              <a:t>na</a:t>
            </a:r>
            <a:r>
              <a:rPr lang="en-US" sz="1900" dirty="0" smtClean="0"/>
              <a:t> </a:t>
            </a:r>
            <a:r>
              <a:rPr lang="en-US" sz="1900" dirty="0" err="1" smtClean="0"/>
              <a:t>potência</a:t>
            </a:r>
            <a:r>
              <a:rPr lang="en-US" sz="1900" dirty="0" smtClean="0"/>
              <a:t> dos </a:t>
            </a:r>
            <a:r>
              <a:rPr lang="en-US" sz="1900" dirty="0" err="1" smtClean="0"/>
              <a:t>motores</a:t>
            </a:r>
            <a:r>
              <a:rPr lang="en-US" sz="1900" dirty="0" smtClean="0"/>
              <a:t> e </a:t>
            </a:r>
            <a:r>
              <a:rPr lang="en-US" sz="1900" dirty="0" err="1" smtClean="0"/>
              <a:t>na</a:t>
            </a:r>
            <a:r>
              <a:rPr lang="en-US" sz="1900" dirty="0" smtClean="0"/>
              <a:t> </a:t>
            </a:r>
            <a:r>
              <a:rPr lang="en-US" sz="1900" dirty="0" err="1" smtClean="0"/>
              <a:t>eficiência</a:t>
            </a:r>
            <a:r>
              <a:rPr lang="en-US" sz="1900" dirty="0" smtClean="0"/>
              <a:t> do </a:t>
            </a:r>
            <a:r>
              <a:rPr lang="en-US" sz="1900" dirty="0" err="1" smtClean="0"/>
              <a:t>combustível</a:t>
            </a:r>
            <a:r>
              <a:rPr lang="en-US" sz="1900" dirty="0" smtClean="0"/>
              <a:t>. </a:t>
            </a:r>
            <a:endParaRPr lang="en-US" sz="1900" dirty="0" smtClean="0">
              <a:solidFill>
                <a:srgbClr val="FF0000"/>
              </a:solidFill>
            </a:endParaRPr>
          </a:p>
          <a:p>
            <a:r>
              <a:rPr lang="en-US" sz="2000" dirty="0" err="1" smtClean="0"/>
              <a:t>Em</a:t>
            </a:r>
            <a:r>
              <a:rPr lang="en-US" sz="2000" dirty="0" smtClean="0"/>
              <a:t> 19 de </a:t>
            </a:r>
            <a:r>
              <a:rPr lang="en-US" sz="2000" dirty="0" err="1" smtClean="0"/>
              <a:t>novembro</a:t>
            </a:r>
            <a:r>
              <a:rPr lang="en-US" sz="2000" dirty="0" smtClean="0"/>
              <a:t> de 2015, </a:t>
            </a:r>
            <a:r>
              <a:rPr lang="en-US" sz="2000" dirty="0" err="1" smtClean="0"/>
              <a:t>conforme</a:t>
            </a:r>
            <a:r>
              <a:rPr lang="en-US" sz="2000" dirty="0" smtClean="0"/>
              <a:t> </a:t>
            </a:r>
            <a:r>
              <a:rPr lang="en-US" sz="2000" dirty="0" err="1" smtClean="0"/>
              <a:t>noticiado</a:t>
            </a:r>
            <a:r>
              <a:rPr lang="en-US" sz="2000" dirty="0" smtClean="0"/>
              <a:t> pela ABC News Australia, </a:t>
            </a:r>
            <a:r>
              <a:rPr lang="en-US" sz="2000" dirty="0" err="1" smtClean="0"/>
              <a:t>mais</a:t>
            </a:r>
            <a:r>
              <a:rPr lang="en-US" sz="2000" dirty="0" smtClean="0"/>
              <a:t> de 90.000 </a:t>
            </a:r>
            <a:r>
              <a:rPr lang="en-US" sz="2000" dirty="0" err="1" smtClean="0"/>
              <a:t>proprietários</a:t>
            </a:r>
            <a:r>
              <a:rPr lang="en-US" sz="2000" dirty="0" smtClean="0"/>
              <a:t> de </a:t>
            </a:r>
            <a:r>
              <a:rPr lang="en-US" sz="2000" dirty="0" err="1" smtClean="0"/>
              <a:t>veículos</a:t>
            </a:r>
            <a:r>
              <a:rPr lang="en-US" sz="2000" dirty="0" smtClean="0"/>
              <a:t> a diesel VW, Audi e Skoda </a:t>
            </a:r>
            <a:r>
              <a:rPr lang="en-US" sz="2000" dirty="0" err="1" smtClean="0"/>
              <a:t>haviam</a:t>
            </a:r>
            <a:r>
              <a:rPr lang="en-US" sz="2000" dirty="0" smtClean="0"/>
              <a:t> </a:t>
            </a:r>
            <a:r>
              <a:rPr lang="en-US" sz="2000" dirty="0" err="1" smtClean="0"/>
              <a:t>ajuizado</a:t>
            </a:r>
            <a:r>
              <a:rPr lang="en-US" sz="2000" dirty="0" smtClean="0"/>
              <a:t> </a:t>
            </a:r>
            <a:r>
              <a:rPr lang="en-US" sz="2000" dirty="0" err="1" smtClean="0"/>
              <a:t>ações</a:t>
            </a:r>
            <a:r>
              <a:rPr lang="en-US" sz="2000" dirty="0" smtClean="0"/>
              <a:t> </a:t>
            </a:r>
            <a:r>
              <a:rPr lang="en-US" sz="2000" dirty="0" err="1" smtClean="0"/>
              <a:t>coletivas</a:t>
            </a:r>
            <a:r>
              <a:rPr lang="en-US" sz="2000" dirty="0" smtClean="0"/>
              <a:t> contra a VW junto </a:t>
            </a:r>
            <a:r>
              <a:rPr lang="en-US" sz="2000" dirty="0" err="1" smtClean="0"/>
              <a:t>ao</a:t>
            </a:r>
            <a:r>
              <a:rPr lang="en-US" sz="2000" dirty="0" smtClean="0"/>
              <a:t> Tribunal Federal do </a:t>
            </a:r>
            <a:r>
              <a:rPr lang="en-US" sz="2000" dirty="0" err="1" smtClean="0"/>
              <a:t>aludido</a:t>
            </a:r>
            <a:r>
              <a:rPr lang="en-US" sz="2000" dirty="0" smtClean="0"/>
              <a:t> </a:t>
            </a:r>
            <a:r>
              <a:rPr lang="en-US" sz="2000" dirty="0" err="1" smtClean="0"/>
              <a:t>país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93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>
                <a:solidFill>
                  <a:srgbClr val="FF0000"/>
                </a:solidFill>
              </a:rPr>
              <a:t>Pretensões </a:t>
            </a:r>
            <a:r>
              <a:rPr lang="it-IT" dirty="0" smtClean="0">
                <a:solidFill>
                  <a:srgbClr val="FF0000"/>
                </a:solidFill>
              </a:rPr>
              <a:t>assestadas na Itália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sz="5600" b="1" dirty="0" smtClean="0"/>
              <a:t>AÇÃO COLETIVA PROPOSTA POR ALTRONOSUMO, UMA ASSOCIAÇÃO DE CONSUMIDORES</a:t>
            </a:r>
            <a:endParaRPr lang="it-IT" sz="5600" b="1" dirty="0" smtClean="0">
              <a:solidFill>
                <a:srgbClr val="FF0000"/>
              </a:solidFill>
            </a:endParaRPr>
          </a:p>
          <a:p>
            <a:endParaRPr lang="it-IT" sz="5600" b="1" dirty="0" smtClean="0">
              <a:solidFill>
                <a:srgbClr val="FF0000"/>
              </a:solidFill>
            </a:endParaRPr>
          </a:p>
          <a:p>
            <a:r>
              <a:rPr lang="en-US" sz="5600" i="1" dirty="0" smtClean="0"/>
              <a:t>PEDIMOS QUE A VOLKSWAGEN INDENIZE OS MOTORISTAS. JUNTE-SE A NÓS.</a:t>
            </a:r>
            <a:endParaRPr lang="en-US" sz="5600" i="1" dirty="0" smtClean="0">
              <a:solidFill>
                <a:srgbClr val="FF0000"/>
              </a:solidFill>
            </a:endParaRPr>
          </a:p>
          <a:p>
            <a:endParaRPr lang="en-US" sz="5600" i="1" dirty="0" smtClean="0">
              <a:solidFill>
                <a:srgbClr val="FF0000"/>
              </a:solidFill>
            </a:endParaRPr>
          </a:p>
          <a:p>
            <a:r>
              <a:rPr lang="en-US" sz="5600" i="1" dirty="0" smtClean="0"/>
              <a:t>PARTICIPE</a:t>
            </a:r>
            <a:endParaRPr lang="en-US" sz="5600" i="1" dirty="0" smtClean="0">
              <a:solidFill>
                <a:srgbClr val="FF0000"/>
              </a:solidFill>
            </a:endParaRPr>
          </a:p>
          <a:p>
            <a:endParaRPr lang="en-US" sz="5600" i="1" dirty="0" smtClean="0">
              <a:solidFill>
                <a:srgbClr val="FF0000"/>
              </a:solidFill>
            </a:endParaRPr>
          </a:p>
          <a:p>
            <a:endParaRPr lang="en-US" sz="5600" i="1" dirty="0" smtClean="0">
              <a:solidFill>
                <a:srgbClr val="FF0000"/>
              </a:solidFill>
            </a:endParaRPr>
          </a:p>
          <a:p>
            <a:r>
              <a:rPr lang="en-US" sz="5600" i="1" dirty="0" smtClean="0"/>
              <a:t>A </a:t>
            </a:r>
            <a:r>
              <a:rPr lang="en-US" sz="5600" i="1" dirty="0" err="1" smtClean="0"/>
              <a:t>fraude</a:t>
            </a:r>
            <a:r>
              <a:rPr lang="en-US" sz="5600" i="1" dirty="0" smtClean="0"/>
              <a:t> da Volkswagen</a:t>
            </a:r>
            <a:endParaRPr lang="en-US" sz="5600" i="1" dirty="0" smtClean="0">
              <a:solidFill>
                <a:srgbClr val="FF0000"/>
              </a:solidFill>
            </a:endParaRPr>
          </a:p>
          <a:p>
            <a:endParaRPr lang="en-US" sz="5600" i="1" dirty="0" smtClean="0">
              <a:solidFill>
                <a:srgbClr val="FF0000"/>
              </a:solidFill>
            </a:endParaRPr>
          </a:p>
          <a:p>
            <a:r>
              <a:rPr lang="en-US" sz="5600" i="1" dirty="0" smtClean="0"/>
              <a:t>Nos </a:t>
            </a:r>
            <a:r>
              <a:rPr lang="en-US" sz="5600" i="1" dirty="0" err="1" smtClean="0"/>
              <a:t>Estados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Unidos</a:t>
            </a:r>
            <a:r>
              <a:rPr lang="en-US" sz="5600" i="1" dirty="0" smtClean="0"/>
              <a:t>, </a:t>
            </a:r>
            <a:r>
              <a:rPr lang="en-US" sz="5600" i="1" dirty="0" err="1" smtClean="0"/>
              <a:t>conforme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aferido</a:t>
            </a:r>
            <a:r>
              <a:rPr lang="en-US" sz="5600" i="1" dirty="0" smtClean="0"/>
              <a:t> pela </a:t>
            </a:r>
            <a:r>
              <a:rPr lang="en-US" sz="5600" i="1" dirty="0" err="1" smtClean="0"/>
              <a:t>Agência</a:t>
            </a:r>
            <a:r>
              <a:rPr lang="en-US" sz="5600" i="1" dirty="0" smtClean="0"/>
              <a:t> de </a:t>
            </a:r>
            <a:r>
              <a:rPr lang="en-US" sz="5600" i="1" dirty="0" err="1" smtClean="0"/>
              <a:t>Proteção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Ambiental</a:t>
            </a:r>
            <a:r>
              <a:rPr lang="en-US" sz="5600" i="1" dirty="0" smtClean="0"/>
              <a:t> (EPA), a Volkswagen </a:t>
            </a:r>
            <a:r>
              <a:rPr lang="en-US" sz="5600" i="1" dirty="0" err="1" smtClean="0"/>
              <a:t>usou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ilicitamente</a:t>
            </a:r>
            <a:r>
              <a:rPr lang="en-US" sz="5600" i="1" dirty="0" smtClean="0"/>
              <a:t>, </a:t>
            </a:r>
            <a:r>
              <a:rPr lang="en-US" sz="5600" i="1" dirty="0" err="1" smtClean="0"/>
              <a:t>em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seus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carros</a:t>
            </a:r>
            <a:r>
              <a:rPr lang="en-US" sz="5600" i="1" dirty="0" smtClean="0"/>
              <a:t>, um software </a:t>
            </a:r>
            <a:r>
              <a:rPr lang="en-US" sz="5600" i="1" dirty="0" err="1" smtClean="0"/>
              <a:t>especialmente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instalado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na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unidade</a:t>
            </a:r>
            <a:r>
              <a:rPr lang="en-US" sz="5600" i="1" dirty="0" smtClean="0"/>
              <a:t> de </a:t>
            </a:r>
            <a:r>
              <a:rPr lang="en-US" sz="5600" i="1" dirty="0" err="1" smtClean="0"/>
              <a:t>controle</a:t>
            </a:r>
            <a:r>
              <a:rPr lang="en-US" sz="5600" i="1" dirty="0" smtClean="0"/>
              <a:t> do motor para </a:t>
            </a:r>
            <a:r>
              <a:rPr lang="en-US" sz="5600" i="1" dirty="0" err="1" smtClean="0"/>
              <a:t>obter</a:t>
            </a:r>
            <a:r>
              <a:rPr lang="en-US" sz="5600" i="1" dirty="0" smtClean="0"/>
              <a:t>, </a:t>
            </a:r>
            <a:r>
              <a:rPr lang="en-US" sz="5600" i="1" dirty="0" err="1" smtClean="0"/>
              <a:t>nos</a:t>
            </a:r>
            <a:r>
              <a:rPr lang="en-US" sz="5600" i="1" dirty="0" smtClean="0"/>
              <a:t> testes de </a:t>
            </a:r>
            <a:r>
              <a:rPr lang="en-US" sz="5600" i="1" dirty="0" err="1" smtClean="0"/>
              <a:t>homologação</a:t>
            </a:r>
            <a:r>
              <a:rPr lang="en-US" sz="5600" i="1" dirty="0" smtClean="0"/>
              <a:t>, dados de </a:t>
            </a:r>
            <a:r>
              <a:rPr lang="en-US" sz="5600" i="1" dirty="0" err="1" smtClean="0"/>
              <a:t>emissão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compatíveis</a:t>
            </a:r>
            <a:r>
              <a:rPr lang="en-US" sz="5600" i="1" dirty="0" smtClean="0"/>
              <a:t> com </a:t>
            </a:r>
            <a:r>
              <a:rPr lang="en-US" sz="5600" i="1" dirty="0" err="1" smtClean="0"/>
              <a:t>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parâmetros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exigidos</a:t>
            </a:r>
            <a:r>
              <a:rPr lang="en-US" sz="5600" i="1" dirty="0" smtClean="0"/>
              <a:t> para </a:t>
            </a:r>
            <a:r>
              <a:rPr lang="en-US" sz="5600" i="1" dirty="0" err="1" smtClean="0"/>
              <a:t>veículos</a:t>
            </a:r>
            <a:r>
              <a:rPr lang="en-US" sz="5600" i="1" dirty="0" smtClean="0"/>
              <a:t> a Diesel; </a:t>
            </a:r>
            <a:r>
              <a:rPr lang="en-US" sz="5600" i="1" dirty="0" err="1" smtClean="0"/>
              <a:t>como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resultado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dessa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prática</a:t>
            </a:r>
            <a:r>
              <a:rPr lang="en-US" sz="5600" i="1" dirty="0" smtClean="0"/>
              <a:t>, </a:t>
            </a:r>
            <a:r>
              <a:rPr lang="en-US" sz="5600" i="1" dirty="0" err="1" smtClean="0"/>
              <a:t>na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condução</a:t>
            </a:r>
            <a:r>
              <a:rPr lang="en-US" sz="5600" i="1" dirty="0" smtClean="0"/>
              <a:t> normal </a:t>
            </a:r>
            <a:r>
              <a:rPr lang="en-US" sz="5600" i="1" dirty="0" err="1" smtClean="0"/>
              <a:t>em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estradas</a:t>
            </a:r>
            <a:r>
              <a:rPr lang="en-US" sz="5600" i="1" dirty="0" smtClean="0"/>
              <a:t>, as </a:t>
            </a:r>
            <a:r>
              <a:rPr lang="en-US" sz="5600" i="1" dirty="0" err="1" smtClean="0"/>
              <a:t>emissões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efetivas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chegam</a:t>
            </a:r>
            <a:r>
              <a:rPr lang="en-US" sz="5600" i="1" dirty="0" smtClean="0"/>
              <a:t> a </a:t>
            </a:r>
            <a:r>
              <a:rPr lang="en-US" sz="5600" i="1" dirty="0" err="1" smtClean="0"/>
              <a:t>exceder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em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até</a:t>
            </a:r>
            <a:r>
              <a:rPr lang="en-US" sz="5600" i="1" dirty="0" smtClean="0"/>
              <a:t> 40 </a:t>
            </a:r>
            <a:r>
              <a:rPr lang="en-US" sz="5600" i="1" dirty="0" err="1" smtClean="0"/>
              <a:t>vezes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valores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aferidos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nos</a:t>
            </a:r>
            <a:r>
              <a:rPr lang="en-US" sz="5600" i="1" dirty="0" smtClean="0"/>
              <a:t> testes. Agora, a Volkswagen </a:t>
            </a:r>
            <a:r>
              <a:rPr lang="en-US" sz="5600" i="1" dirty="0" err="1" smtClean="0"/>
              <a:t>admitiu</a:t>
            </a:r>
            <a:r>
              <a:rPr lang="en-US" sz="5600" i="1" dirty="0" smtClean="0"/>
              <a:t> que </a:t>
            </a:r>
            <a:r>
              <a:rPr lang="en-US" sz="5600" i="1" dirty="0" err="1" smtClean="0"/>
              <a:t>esse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truque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foi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empregado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nos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modelos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vendidos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na</a:t>
            </a:r>
            <a:r>
              <a:rPr lang="en-US" sz="5600" i="1" dirty="0" smtClean="0"/>
              <a:t> Europa e </a:t>
            </a:r>
            <a:r>
              <a:rPr lang="en-US" sz="5600" i="1" dirty="0" err="1" smtClean="0"/>
              <a:t>na</a:t>
            </a:r>
            <a:r>
              <a:rPr lang="en-US" sz="5600" i="1" dirty="0" smtClean="0"/>
              <a:t> </a:t>
            </a:r>
            <a:r>
              <a:rPr lang="en-US" sz="5600" i="1" dirty="0" err="1" smtClean="0"/>
              <a:t>Itália</a:t>
            </a:r>
            <a:r>
              <a:rPr lang="en-US" sz="5600" i="1" dirty="0" smtClean="0"/>
              <a:t>. </a:t>
            </a:r>
            <a:endParaRPr lang="en-US" sz="5600" i="1" dirty="0" smtClean="0">
              <a:solidFill>
                <a:srgbClr val="FF0000"/>
              </a:solidFill>
            </a:endParaRPr>
          </a:p>
          <a:p>
            <a:endParaRPr lang="en-US" sz="5600" i="1" dirty="0" smtClean="0">
              <a:solidFill>
                <a:srgbClr val="FF0000"/>
              </a:solidFill>
            </a:endParaRPr>
          </a:p>
          <a:p>
            <a:r>
              <a:rPr lang="en-US" sz="5600" b="1" i="1" dirty="0" smtClean="0"/>
              <a:t>A VW tem de </a:t>
            </a:r>
            <a:r>
              <a:rPr lang="en-US" sz="5600" b="1" i="1" dirty="0" err="1" smtClean="0"/>
              <a:t>indenizar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motoristas</a:t>
            </a:r>
            <a:r>
              <a:rPr lang="en-US" sz="5600" b="1" i="1" dirty="0" smtClean="0"/>
              <a:t>.</a:t>
            </a:r>
            <a:endParaRPr lang="en-US" sz="5600" b="1" i="1" dirty="0" smtClean="0">
              <a:solidFill>
                <a:srgbClr val="FF0000"/>
              </a:solidFill>
            </a:endParaRPr>
          </a:p>
          <a:p>
            <a:endParaRPr lang="en-US" sz="5600" i="1" dirty="0" smtClean="0">
              <a:solidFill>
                <a:srgbClr val="FF0000"/>
              </a:solidFill>
            </a:endParaRPr>
          </a:p>
          <a:p>
            <a:r>
              <a:rPr lang="en-US" sz="5600" b="1" i="1" dirty="0" err="1" smtClean="0"/>
              <a:t>Portanto</a:t>
            </a:r>
            <a:r>
              <a:rPr lang="en-US" sz="5600" b="1" i="1" dirty="0" smtClean="0"/>
              <a:t>, </a:t>
            </a:r>
            <a:r>
              <a:rPr lang="en-US" sz="5600" b="1" i="1" dirty="0" err="1" smtClean="0"/>
              <a:t>notificamos</a:t>
            </a:r>
            <a:r>
              <a:rPr lang="en-US" sz="5600" b="1" i="1" dirty="0" smtClean="0"/>
              <a:t> a Volkswagen </a:t>
            </a:r>
            <a:r>
              <a:rPr lang="en-US" sz="5600" b="1" i="1" dirty="0" err="1" smtClean="0"/>
              <a:t>Itália</a:t>
            </a:r>
            <a:r>
              <a:rPr lang="en-US" sz="5600" b="1" i="1" dirty="0" smtClean="0"/>
              <a:t>, </a:t>
            </a:r>
            <a:r>
              <a:rPr lang="en-US" sz="5600" b="1" i="1" dirty="0" err="1" smtClean="0"/>
              <a:t>exigindo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não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apenas</a:t>
            </a:r>
            <a:r>
              <a:rPr lang="en-US" sz="5600" b="1" i="1" dirty="0" smtClean="0"/>
              <a:t> a </a:t>
            </a:r>
            <a:r>
              <a:rPr lang="en-US" sz="5600" b="1" i="1" dirty="0" err="1" smtClean="0"/>
              <a:t>cessação</a:t>
            </a:r>
            <a:r>
              <a:rPr lang="en-US" sz="5600" b="1" i="1" dirty="0" smtClean="0"/>
              <a:t> da </a:t>
            </a:r>
            <a:r>
              <a:rPr lang="en-US" sz="5600" b="1" i="1" dirty="0" err="1" smtClean="0"/>
              <a:t>venda</a:t>
            </a:r>
            <a:r>
              <a:rPr lang="en-US" sz="5600" b="1" i="1" dirty="0" smtClean="0"/>
              <a:t> de </a:t>
            </a:r>
            <a:r>
              <a:rPr lang="en-US" sz="5600" b="1" i="1" dirty="0" err="1" smtClean="0"/>
              <a:t>carros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contendo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esse</a:t>
            </a:r>
            <a:r>
              <a:rPr lang="en-US" sz="5600" b="1" i="1" dirty="0" smtClean="0"/>
              <a:t> software, </a:t>
            </a:r>
            <a:r>
              <a:rPr lang="en-US" sz="5600" b="1" i="1" dirty="0" err="1" smtClean="0"/>
              <a:t>como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também</a:t>
            </a:r>
            <a:r>
              <a:rPr lang="en-US" sz="5600" b="1" i="1" dirty="0" smtClean="0"/>
              <a:t> a </a:t>
            </a:r>
            <a:r>
              <a:rPr lang="en-US" sz="5600" b="1" i="1" dirty="0" err="1" smtClean="0"/>
              <a:t>regularização</a:t>
            </a:r>
            <a:r>
              <a:rPr lang="en-US" sz="5600" b="1" i="1" dirty="0" smtClean="0"/>
              <a:t> da </a:t>
            </a:r>
            <a:r>
              <a:rPr lang="en-US" sz="5600" b="1" i="1" dirty="0" err="1" smtClean="0"/>
              <a:t>situação</a:t>
            </a:r>
            <a:r>
              <a:rPr lang="en-US" sz="5600" b="1" i="1" dirty="0" smtClean="0"/>
              <a:t>, com </a:t>
            </a:r>
            <a:r>
              <a:rPr lang="en-US" sz="5600" b="1" i="1" dirty="0" err="1" smtClean="0"/>
              <a:t>novos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modelos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autorizados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em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circulação</a:t>
            </a:r>
            <a:r>
              <a:rPr lang="en-US" sz="5600" b="1" i="1" dirty="0" smtClean="0"/>
              <a:t>, e o </a:t>
            </a:r>
            <a:r>
              <a:rPr lang="en-US" sz="5600" b="1" i="1" dirty="0" err="1" smtClean="0"/>
              <a:t>pagamento</a:t>
            </a:r>
            <a:r>
              <a:rPr lang="en-US" sz="5600" b="1" i="1" dirty="0" smtClean="0"/>
              <a:t> da </a:t>
            </a:r>
            <a:r>
              <a:rPr lang="en-US" sz="5600" b="1" i="1" dirty="0" err="1" smtClean="0"/>
              <a:t>indenização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cabível</a:t>
            </a:r>
            <a:r>
              <a:rPr lang="en-US" sz="5600" b="1" i="1" dirty="0" smtClean="0"/>
              <a:t> a </a:t>
            </a:r>
            <a:r>
              <a:rPr lang="en-US" sz="5600" b="1" i="1" dirty="0" err="1" smtClean="0"/>
              <a:t>todos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adquirentes</a:t>
            </a:r>
            <a:r>
              <a:rPr lang="en-US" sz="5600" b="1" i="1" dirty="0" smtClean="0"/>
              <a:t> de </a:t>
            </a:r>
            <a:r>
              <a:rPr lang="en-US" sz="5600" b="1" i="1" dirty="0" err="1" smtClean="0"/>
              <a:t>qualquer</a:t>
            </a:r>
            <a:r>
              <a:rPr lang="en-US" sz="5600" b="1" i="1" dirty="0" smtClean="0"/>
              <a:t> dos </a:t>
            </a:r>
            <a:r>
              <a:rPr lang="en-US" sz="5600" b="1" i="1" dirty="0" err="1" smtClean="0"/>
              <a:t>modelos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afetados</a:t>
            </a:r>
            <a:r>
              <a:rPr lang="en-US" sz="5600" b="1" i="1" dirty="0" smtClean="0"/>
              <a:t>, que </a:t>
            </a:r>
            <a:r>
              <a:rPr lang="en-US" sz="5600" b="1" i="1" dirty="0" err="1" smtClean="0"/>
              <a:t>foram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convencidos</a:t>
            </a:r>
            <a:r>
              <a:rPr lang="en-US" sz="5600" b="1" i="1" dirty="0" smtClean="0"/>
              <a:t> a </a:t>
            </a:r>
            <a:r>
              <a:rPr lang="en-US" sz="5600" b="1" i="1" dirty="0" err="1" smtClean="0"/>
              <a:t>comprarem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carros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menos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poluentes</a:t>
            </a:r>
            <a:r>
              <a:rPr lang="en-US" sz="5600" b="1" i="1" dirty="0" smtClean="0"/>
              <a:t> do que </a:t>
            </a:r>
            <a:r>
              <a:rPr lang="en-US" sz="5600" b="1" i="1" dirty="0" err="1" smtClean="0"/>
              <a:t>aqueles</a:t>
            </a:r>
            <a:r>
              <a:rPr lang="en-US" sz="5600" b="1" i="1" dirty="0" smtClean="0"/>
              <a:t> de que </a:t>
            </a:r>
            <a:r>
              <a:rPr lang="en-US" sz="5600" b="1" i="1" dirty="0" err="1" smtClean="0"/>
              <a:t>efetivamente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dispõem</a:t>
            </a:r>
            <a:r>
              <a:rPr lang="en-US" sz="5600" b="1" i="1" dirty="0" smtClean="0"/>
              <a:t>. </a:t>
            </a:r>
            <a:r>
              <a:rPr lang="en-US" sz="5600" b="1" i="1" dirty="0" err="1" smtClean="0"/>
              <a:t>Diante</a:t>
            </a:r>
            <a:r>
              <a:rPr lang="en-US" sz="5600" b="1" i="1" dirty="0" smtClean="0"/>
              <a:t> da </a:t>
            </a:r>
            <a:r>
              <a:rPr lang="en-US" sz="5600" b="1" i="1" dirty="0" err="1" smtClean="0"/>
              <a:t>resposta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negativa</a:t>
            </a:r>
            <a:r>
              <a:rPr lang="en-US" sz="5600" b="1" i="1" dirty="0" smtClean="0"/>
              <a:t>, </a:t>
            </a:r>
            <a:r>
              <a:rPr lang="en-US" sz="5600" b="1" i="1" dirty="0" err="1" smtClean="0"/>
              <a:t>ingressamos</a:t>
            </a:r>
            <a:r>
              <a:rPr lang="en-US" sz="5600" b="1" i="1" dirty="0" smtClean="0"/>
              <a:t> com </a:t>
            </a:r>
            <a:r>
              <a:rPr lang="en-US" sz="5600" b="1" i="1" dirty="0" err="1" smtClean="0"/>
              <a:t>uma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ação</a:t>
            </a:r>
            <a:r>
              <a:rPr lang="en-US" sz="5600" b="1" i="1" dirty="0" smtClean="0"/>
              <a:t> </a:t>
            </a:r>
            <a:r>
              <a:rPr lang="en-US" sz="5600" b="1" i="1" dirty="0" err="1" smtClean="0"/>
              <a:t>coletiva</a:t>
            </a:r>
            <a:r>
              <a:rPr lang="en-US" sz="5600" b="1" i="1" dirty="0" smtClean="0"/>
              <a:t>.”</a:t>
            </a:r>
            <a:endParaRPr lang="en-US" sz="5600" b="1" i="1" dirty="0" smtClean="0">
              <a:solidFill>
                <a:srgbClr val="FF0000"/>
              </a:solidFill>
            </a:endParaRPr>
          </a:p>
          <a:p>
            <a:endParaRPr lang="en-US" sz="4300" i="1" dirty="0" smtClean="0">
              <a:solidFill>
                <a:srgbClr val="FF0000"/>
              </a:solidFill>
            </a:endParaRPr>
          </a:p>
          <a:p>
            <a:endParaRPr lang="it-IT" sz="4300" dirty="0" smtClean="0"/>
          </a:p>
          <a:p>
            <a:r>
              <a:rPr lang="it-IT" dirty="0" smtClean="0"/>
              <a:t>-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030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Qual</a:t>
            </a:r>
            <a:r>
              <a:rPr lang="en-US" sz="2800" b="1" dirty="0" smtClean="0">
                <a:solidFill>
                  <a:srgbClr val="FF0000"/>
                </a:solidFill>
              </a:rPr>
              <a:t> o valor dos </a:t>
            </a:r>
            <a:r>
              <a:rPr lang="en-US" sz="2800" b="1" dirty="0" err="1" smtClean="0">
                <a:solidFill>
                  <a:srgbClr val="FF0000"/>
                </a:solidFill>
              </a:rPr>
              <a:t>danos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transferidos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seguro</a:t>
            </a:r>
            <a:r>
              <a:rPr lang="en-US" sz="2800" b="1" dirty="0" smtClean="0">
                <a:solidFill>
                  <a:srgbClr val="FF0000"/>
                </a:solidFill>
              </a:rPr>
              <a:t>?  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 smtClean="0"/>
              <a:t>Após</a:t>
            </a:r>
            <a:r>
              <a:rPr lang="en-US" sz="1800" dirty="0" smtClean="0"/>
              <a:t> o </a:t>
            </a:r>
            <a:r>
              <a:rPr lang="en-US" sz="1800" dirty="0" err="1" smtClean="0"/>
              <a:t>escândalo</a:t>
            </a:r>
            <a:r>
              <a:rPr lang="en-US" sz="1800" dirty="0" smtClean="0"/>
              <a:t>, o </a:t>
            </a:r>
            <a:r>
              <a:rPr lang="en-US" sz="1800" dirty="0" err="1" smtClean="0"/>
              <a:t>grupo</a:t>
            </a:r>
            <a:r>
              <a:rPr lang="en-US" sz="1800" dirty="0" smtClean="0"/>
              <a:t> VW </a:t>
            </a:r>
            <a:r>
              <a:rPr lang="en-US" sz="1800" dirty="0" err="1" smtClean="0"/>
              <a:t>está</a:t>
            </a:r>
            <a:r>
              <a:rPr lang="en-US" sz="1800" dirty="0" smtClean="0"/>
              <a:t> à </a:t>
            </a:r>
            <a:r>
              <a:rPr lang="en-US" sz="1800" dirty="0" err="1" smtClean="0"/>
              <a:t>procura</a:t>
            </a:r>
            <a:r>
              <a:rPr lang="en-US" sz="1800" dirty="0" smtClean="0"/>
              <a:t> dos </a:t>
            </a:r>
            <a:r>
              <a:rPr lang="en-US" sz="1800" dirty="0" err="1" smtClean="0"/>
              <a:t>responsáveis</a:t>
            </a:r>
            <a:r>
              <a:rPr lang="en-US" sz="1800" dirty="0" smtClean="0"/>
              <a:t> pela </a:t>
            </a:r>
            <a:r>
              <a:rPr lang="en-US" sz="1800" dirty="0" err="1" smtClean="0"/>
              <a:t>manipulação</a:t>
            </a:r>
            <a:r>
              <a:rPr lang="en-US" sz="1800" dirty="0" smtClean="0"/>
              <a:t>. Um </a:t>
            </a:r>
            <a:r>
              <a:rPr lang="en-US" sz="1800" dirty="0" err="1" smtClean="0"/>
              <a:t>papel</a:t>
            </a:r>
            <a:r>
              <a:rPr lang="en-US" sz="1800" dirty="0" smtClean="0"/>
              <a:t> </a:t>
            </a:r>
            <a:r>
              <a:rPr lang="en-US" sz="1800" dirty="0" err="1" smtClean="0"/>
              <a:t>importante</a:t>
            </a:r>
            <a:r>
              <a:rPr lang="en-US" sz="1800" dirty="0" smtClean="0"/>
              <a:t> </a:t>
            </a:r>
            <a:r>
              <a:rPr lang="en-US" sz="1800" dirty="0" err="1" smtClean="0"/>
              <a:t>cabe</a:t>
            </a:r>
            <a:r>
              <a:rPr lang="en-US" sz="1800" dirty="0" smtClean="0"/>
              <a:t> </a:t>
            </a:r>
            <a:r>
              <a:rPr lang="en-US" sz="1800" dirty="0" err="1" smtClean="0"/>
              <a:t>ao</a:t>
            </a:r>
            <a:r>
              <a:rPr lang="en-US" sz="1800" dirty="0" smtClean="0"/>
              <a:t> </a:t>
            </a:r>
            <a:r>
              <a:rPr lang="en-US" sz="1800" dirty="0" err="1" smtClean="0"/>
              <a:t>seguro</a:t>
            </a:r>
            <a:r>
              <a:rPr lang="en-US" sz="1800" dirty="0" smtClean="0"/>
              <a:t> D&amp;O (</a:t>
            </a:r>
            <a:r>
              <a:rPr lang="en-US" sz="1800" dirty="0" err="1" smtClean="0"/>
              <a:t>Responsabilidade</a:t>
            </a:r>
            <a:r>
              <a:rPr lang="en-US" sz="1800" dirty="0" smtClean="0"/>
              <a:t> de </a:t>
            </a:r>
            <a:r>
              <a:rPr lang="en-US" sz="1800" dirty="0" err="1" smtClean="0"/>
              <a:t>Diretores</a:t>
            </a:r>
            <a:r>
              <a:rPr lang="en-US" sz="1800" dirty="0" smtClean="0"/>
              <a:t> e </a:t>
            </a:r>
            <a:r>
              <a:rPr lang="en-US" sz="1800" dirty="0" err="1" smtClean="0"/>
              <a:t>Executivos</a:t>
            </a:r>
            <a:r>
              <a:rPr lang="en-US" sz="1800" dirty="0" smtClean="0"/>
              <a:t>), a saber, a </a:t>
            </a:r>
            <a:r>
              <a:rPr lang="en-US" sz="1800" dirty="0" err="1" smtClean="0"/>
              <a:t>apólice</a:t>
            </a:r>
            <a:r>
              <a:rPr lang="en-US" sz="1800" dirty="0" smtClean="0"/>
              <a:t> de </a:t>
            </a:r>
            <a:r>
              <a:rPr lang="en-US" sz="1800" dirty="0" err="1" smtClean="0"/>
              <a:t>seguros</a:t>
            </a:r>
            <a:r>
              <a:rPr lang="en-US" sz="1800" dirty="0" smtClean="0"/>
              <a:t> </a:t>
            </a:r>
            <a:r>
              <a:rPr lang="en-US" sz="1800" dirty="0" err="1" smtClean="0"/>
              <a:t>confeccionada</a:t>
            </a:r>
            <a:r>
              <a:rPr lang="en-US" sz="1800" dirty="0" smtClean="0"/>
              <a:t> para a </a:t>
            </a:r>
            <a:r>
              <a:rPr lang="en-US" sz="1800" dirty="0" err="1" smtClean="0"/>
              <a:t>cobertura</a:t>
            </a:r>
            <a:r>
              <a:rPr lang="en-US" sz="1800" dirty="0" smtClean="0"/>
              <a:t> de </a:t>
            </a:r>
            <a:r>
              <a:rPr lang="en-US" sz="1800" dirty="0" err="1" smtClean="0"/>
              <a:t>responsabilidade</a:t>
            </a:r>
            <a:r>
              <a:rPr lang="en-US" sz="1800" dirty="0" smtClean="0"/>
              <a:t> de </a:t>
            </a:r>
            <a:r>
              <a:rPr lang="en-US" sz="1800" dirty="0" err="1" smtClean="0"/>
              <a:t>administradores</a:t>
            </a:r>
            <a:r>
              <a:rPr lang="en-US" sz="1800" dirty="0" smtClean="0"/>
              <a:t>, </a:t>
            </a:r>
            <a:r>
              <a:rPr lang="en-US" sz="1800" dirty="0" err="1" smtClean="0"/>
              <a:t>protegendo-os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caso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transgressões</a:t>
            </a:r>
            <a:r>
              <a:rPr lang="en-US" sz="1800" dirty="0" smtClean="0"/>
              <a:t> e </a:t>
            </a:r>
            <a:r>
              <a:rPr lang="en-US" sz="1800" dirty="0" err="1" smtClean="0"/>
              <a:t>negligência</a:t>
            </a:r>
            <a:r>
              <a:rPr lang="en-US" sz="1800" dirty="0" smtClean="0"/>
              <a:t> contra </a:t>
            </a:r>
            <a:r>
              <a:rPr lang="en-US" sz="1800" dirty="0" err="1" smtClean="0"/>
              <a:t>pretensões</a:t>
            </a:r>
            <a:r>
              <a:rPr lang="en-US" sz="1800" dirty="0" smtClean="0"/>
              <a:t> </a:t>
            </a:r>
            <a:r>
              <a:rPr lang="en-US" sz="1800" dirty="0" err="1" smtClean="0"/>
              <a:t>regressivas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parte de </a:t>
            </a:r>
            <a:r>
              <a:rPr lang="en-US" sz="1800" dirty="0" err="1" smtClean="0"/>
              <a:t>seus</a:t>
            </a:r>
            <a:r>
              <a:rPr lang="en-US" sz="1800" dirty="0" smtClean="0"/>
              <a:t> </a:t>
            </a:r>
            <a:r>
              <a:rPr lang="en-US" sz="1800" dirty="0" err="1" smtClean="0"/>
              <a:t>empregadores</a:t>
            </a:r>
            <a:r>
              <a:rPr lang="en-US" sz="1800" dirty="0" smtClean="0"/>
              <a:t> (“</a:t>
            </a:r>
            <a:r>
              <a:rPr lang="en-US" sz="1800" b="1" i="1" dirty="0" err="1" smtClean="0"/>
              <a:t>Pretensões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regressivas</a:t>
            </a:r>
            <a:r>
              <a:rPr lang="en-US" sz="1800" dirty="0" smtClean="0"/>
              <a:t>”). </a:t>
            </a:r>
            <a:r>
              <a:rPr lang="en-US" sz="1800" dirty="0" err="1" smtClean="0"/>
              <a:t>Contudo</a:t>
            </a:r>
            <a:r>
              <a:rPr lang="en-US" sz="1800" dirty="0" smtClean="0"/>
              <a:t>, </a:t>
            </a:r>
            <a:r>
              <a:rPr lang="en-US" sz="1800" dirty="0" err="1" smtClean="0"/>
              <a:t>os</a:t>
            </a:r>
            <a:r>
              <a:rPr lang="en-US" sz="1800" dirty="0" smtClean="0"/>
              <a:t> </a:t>
            </a:r>
            <a:r>
              <a:rPr lang="en-US" sz="1800" dirty="0" err="1" smtClean="0"/>
              <a:t>especialistas</a:t>
            </a:r>
            <a:r>
              <a:rPr lang="en-US" sz="1800" dirty="0" smtClean="0"/>
              <a:t> </a:t>
            </a:r>
            <a:r>
              <a:rPr lang="en-US" sz="1800" dirty="0" err="1" smtClean="0"/>
              <a:t>esperam</a:t>
            </a:r>
            <a:r>
              <a:rPr lang="en-US" sz="1800" dirty="0" smtClean="0"/>
              <a:t> que as </a:t>
            </a:r>
            <a:r>
              <a:rPr lang="en-US" sz="1800" dirty="0" err="1" smtClean="0"/>
              <a:t>seguradoras</a:t>
            </a:r>
            <a:r>
              <a:rPr lang="en-US" sz="1800" dirty="0" smtClean="0"/>
              <a:t> </a:t>
            </a:r>
            <a:r>
              <a:rPr lang="en-US" sz="1800" dirty="0" err="1" smtClean="0"/>
              <a:t>reembolsem</a:t>
            </a:r>
            <a:r>
              <a:rPr lang="en-US" sz="1800" dirty="0" smtClean="0"/>
              <a:t> à VW </a:t>
            </a:r>
            <a:r>
              <a:rPr lang="en-US" sz="1800" dirty="0" err="1" smtClean="0"/>
              <a:t>apenas</a:t>
            </a:r>
            <a:r>
              <a:rPr lang="en-US" sz="1800" dirty="0" smtClean="0"/>
              <a:t> </a:t>
            </a:r>
            <a:r>
              <a:rPr lang="en-US" sz="1800" dirty="0" err="1" smtClean="0"/>
              <a:t>uma</a:t>
            </a:r>
            <a:r>
              <a:rPr lang="en-US" sz="1800" dirty="0" smtClean="0"/>
              <a:t> </a:t>
            </a:r>
            <a:r>
              <a:rPr lang="en-US" sz="1800" dirty="0" err="1" smtClean="0"/>
              <a:t>fração</a:t>
            </a:r>
            <a:r>
              <a:rPr lang="en-US" sz="1800" dirty="0" smtClean="0"/>
              <a:t> do valor </a:t>
            </a:r>
            <a:r>
              <a:rPr lang="en-US" sz="1800" dirty="0" err="1" smtClean="0"/>
              <a:t>bilionário</a:t>
            </a:r>
            <a:r>
              <a:rPr lang="en-US" sz="1800" dirty="0" smtClean="0"/>
              <a:t> dos </a:t>
            </a:r>
            <a:r>
              <a:rPr lang="en-US" sz="1800" dirty="0" err="1" smtClean="0"/>
              <a:t>danos</a:t>
            </a:r>
            <a:r>
              <a:rPr lang="en-US" sz="1800" dirty="0" smtClean="0"/>
              <a:t>.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n-US" sz="1800" dirty="0" smtClean="0"/>
              <a:t>Grande parte das </a:t>
            </a:r>
            <a:r>
              <a:rPr lang="en-US" sz="1800" dirty="0" err="1" smtClean="0"/>
              <a:t>investigações</a:t>
            </a:r>
            <a:r>
              <a:rPr lang="en-US" sz="1800" dirty="0" smtClean="0"/>
              <a:t> tem </a:t>
            </a:r>
            <a:r>
              <a:rPr lang="en-US" sz="1800" dirty="0" err="1" smtClean="0"/>
              <a:t>sido</a:t>
            </a:r>
            <a:r>
              <a:rPr lang="en-US" sz="1800" dirty="0" smtClean="0"/>
              <a:t> </a:t>
            </a:r>
            <a:r>
              <a:rPr lang="en-US" sz="1800" dirty="0" err="1" smtClean="0"/>
              <a:t>focada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pessoas</a:t>
            </a:r>
            <a:r>
              <a:rPr lang="en-US" sz="1800" dirty="0" smtClean="0"/>
              <a:t> </a:t>
            </a:r>
            <a:r>
              <a:rPr lang="en-US" sz="1800" dirty="0" err="1" smtClean="0"/>
              <a:t>físicas</a:t>
            </a:r>
            <a:r>
              <a:rPr lang="en-US" sz="1800" dirty="0" smtClean="0"/>
              <a:t> e no </a:t>
            </a:r>
            <a:r>
              <a:rPr lang="en-US" sz="1800" dirty="0" err="1" smtClean="0"/>
              <a:t>papel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elas</a:t>
            </a:r>
            <a:r>
              <a:rPr lang="en-US" sz="1800" dirty="0" smtClean="0"/>
              <a:t> </a:t>
            </a:r>
            <a:r>
              <a:rPr lang="en-US" sz="1800" dirty="0" err="1" smtClean="0"/>
              <a:t>desempenhado</a:t>
            </a:r>
            <a:r>
              <a:rPr lang="en-US" sz="1800" dirty="0" smtClean="0"/>
              <a:t> no </a:t>
            </a:r>
            <a:r>
              <a:rPr lang="en-US" sz="1800" dirty="0" err="1" smtClean="0"/>
              <a:t>escândalo</a:t>
            </a:r>
            <a:r>
              <a:rPr lang="en-US" sz="1800" dirty="0" smtClean="0"/>
              <a:t> das </a:t>
            </a:r>
            <a:r>
              <a:rPr lang="en-US" sz="1800" dirty="0" err="1" smtClean="0"/>
              <a:t>emissões</a:t>
            </a:r>
            <a:r>
              <a:rPr lang="en-US" sz="1800" dirty="0" smtClean="0"/>
              <a:t>. </a:t>
            </a:r>
            <a:r>
              <a:rPr lang="en-US" sz="1800" dirty="0" err="1" smtClean="0"/>
              <a:t>Sempre</a:t>
            </a:r>
            <a:r>
              <a:rPr lang="en-US" sz="1800" dirty="0" smtClean="0"/>
              <a:t> que o </a:t>
            </a:r>
            <a:r>
              <a:rPr lang="en-US" sz="1800" dirty="0" err="1" smtClean="0"/>
              <a:t>foco</a:t>
            </a:r>
            <a:r>
              <a:rPr lang="en-US" sz="1800" dirty="0" smtClean="0"/>
              <a:t> for </a:t>
            </a:r>
            <a:r>
              <a:rPr lang="en-US" sz="1800" dirty="0" err="1" smtClean="0"/>
              <a:t>direcionado</a:t>
            </a:r>
            <a:r>
              <a:rPr lang="en-US" sz="1800" dirty="0" smtClean="0"/>
              <a:t> a </a:t>
            </a:r>
            <a:r>
              <a:rPr lang="en-US" sz="1800" dirty="0" err="1" smtClean="0"/>
              <a:t>uma</a:t>
            </a:r>
            <a:r>
              <a:rPr lang="en-US" sz="1800" dirty="0" smtClean="0"/>
              <a:t> </a:t>
            </a:r>
            <a:r>
              <a:rPr lang="en-US" sz="1800" dirty="0" err="1" smtClean="0"/>
              <a:t>pessoa</a:t>
            </a:r>
            <a:r>
              <a:rPr lang="en-US" sz="1800" dirty="0" smtClean="0"/>
              <a:t> </a:t>
            </a:r>
            <a:r>
              <a:rPr lang="en-US" sz="1800" dirty="0" err="1" smtClean="0"/>
              <a:t>física</a:t>
            </a:r>
            <a:r>
              <a:rPr lang="en-US" sz="1800" dirty="0" smtClean="0"/>
              <a:t>, e </a:t>
            </a:r>
            <a:r>
              <a:rPr lang="en-US" sz="1800" dirty="0" err="1" smtClean="0"/>
              <a:t>não</a:t>
            </a:r>
            <a:r>
              <a:rPr lang="en-US" sz="1800" dirty="0" smtClean="0"/>
              <a:t> a </a:t>
            </a:r>
            <a:r>
              <a:rPr lang="en-US" sz="1800" dirty="0" err="1" smtClean="0"/>
              <a:t>uma</a:t>
            </a:r>
            <a:r>
              <a:rPr lang="en-US" sz="1800" dirty="0" smtClean="0"/>
              <a:t> </a:t>
            </a:r>
            <a:r>
              <a:rPr lang="en-US" sz="1800" dirty="0" err="1" smtClean="0"/>
              <a:t>empresa</a:t>
            </a:r>
            <a:r>
              <a:rPr lang="en-US" sz="1800" dirty="0" smtClean="0"/>
              <a:t>, </a:t>
            </a:r>
            <a:r>
              <a:rPr lang="en-US" sz="1800" dirty="0" err="1" smtClean="0"/>
              <a:t>haverá</a:t>
            </a:r>
            <a:r>
              <a:rPr lang="en-US" sz="1800" dirty="0" smtClean="0"/>
              <a:t> </a:t>
            </a:r>
            <a:r>
              <a:rPr lang="en-US" sz="1800" dirty="0" err="1" smtClean="0"/>
              <a:t>uma</a:t>
            </a:r>
            <a:r>
              <a:rPr lang="en-US" sz="1800" dirty="0" smtClean="0"/>
              <a:t> </a:t>
            </a:r>
            <a:r>
              <a:rPr lang="en-US" sz="1800" dirty="0" err="1" smtClean="0"/>
              <a:t>perspectiva</a:t>
            </a:r>
            <a:r>
              <a:rPr lang="en-US" sz="1800" dirty="0" smtClean="0"/>
              <a:t> de </a:t>
            </a:r>
            <a:r>
              <a:rPr lang="en-US" sz="1800" dirty="0" err="1" smtClean="0"/>
              <a:t>impacto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a </a:t>
            </a:r>
            <a:r>
              <a:rPr lang="en-US" sz="1800" dirty="0" err="1" smtClean="0"/>
              <a:t>apólice</a:t>
            </a:r>
            <a:r>
              <a:rPr lang="en-US" sz="1800" dirty="0" smtClean="0"/>
              <a:t> D&amp;O.</a:t>
            </a:r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n-US" sz="1800" b="1" dirty="0" smtClean="0"/>
              <a:t>6,5 </a:t>
            </a:r>
            <a:r>
              <a:rPr lang="en-US" sz="1800" b="1" dirty="0" err="1" smtClean="0"/>
              <a:t>bilhões</a:t>
            </a:r>
            <a:r>
              <a:rPr lang="en-US" sz="1800" b="1" dirty="0" smtClean="0"/>
              <a:t> de Euros a </a:t>
            </a:r>
            <a:r>
              <a:rPr lang="en-US" sz="1800" b="1" dirty="0" err="1" smtClean="0"/>
              <a:t>título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indenizações</a:t>
            </a:r>
            <a:r>
              <a:rPr lang="en-US" sz="1800" b="1" dirty="0" smtClean="0"/>
              <a:t>, e </a:t>
            </a:r>
            <a:r>
              <a:rPr lang="en-US" sz="1800" b="1" dirty="0" err="1" smtClean="0"/>
              <a:t>talvez</a:t>
            </a:r>
            <a:r>
              <a:rPr lang="en-US" sz="1800" b="1" dirty="0" smtClean="0"/>
              <a:t> 18 </a:t>
            </a:r>
            <a:r>
              <a:rPr lang="en-US" sz="1800" b="1" dirty="0" err="1" smtClean="0"/>
              <a:t>bilhões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Dólares</a:t>
            </a:r>
            <a:r>
              <a:rPr lang="en-US" sz="1800" b="1" dirty="0" smtClean="0"/>
              <a:t> dos </a:t>
            </a:r>
            <a:r>
              <a:rPr lang="en-US" sz="1800" b="1" dirty="0" err="1" smtClean="0"/>
              <a:t>Estados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Unidos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em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multas</a:t>
            </a:r>
            <a:r>
              <a:rPr lang="en-US" sz="1800" b="1" dirty="0" smtClean="0"/>
              <a:t>. O </a:t>
            </a:r>
            <a:r>
              <a:rPr lang="en-US" sz="1800" b="1" dirty="0" err="1" smtClean="0"/>
              <a:t>escândalo</a:t>
            </a:r>
            <a:r>
              <a:rPr lang="en-US" sz="1800" b="1" dirty="0" smtClean="0"/>
              <a:t> é </a:t>
            </a:r>
            <a:r>
              <a:rPr lang="en-US" sz="1800" b="1" dirty="0" err="1" smtClean="0"/>
              <a:t>dispendioso</a:t>
            </a:r>
            <a:r>
              <a:rPr lang="en-US" sz="1800" b="1" dirty="0" smtClean="0"/>
              <a:t> para a VW. </a:t>
            </a:r>
            <a:r>
              <a:rPr lang="en-US" sz="1800" b="1" dirty="0" err="1" smtClean="0"/>
              <a:t>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principais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administradores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não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dispõem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recursos</a:t>
            </a:r>
            <a:r>
              <a:rPr lang="en-US" sz="1800" b="1" dirty="0" smtClean="0"/>
              <a:t> para </a:t>
            </a:r>
            <a:r>
              <a:rPr lang="en-US" sz="1800" b="1" dirty="0" err="1" smtClean="0"/>
              <a:t>arcar</a:t>
            </a:r>
            <a:r>
              <a:rPr lang="en-US" sz="1800" b="1" dirty="0" smtClean="0"/>
              <a:t> com </a:t>
            </a:r>
            <a:r>
              <a:rPr lang="en-US" sz="1800" b="1" dirty="0" err="1" smtClean="0"/>
              <a:t>tais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verbas</a:t>
            </a:r>
            <a:r>
              <a:rPr lang="en-US" sz="1800" b="1" dirty="0" smtClean="0"/>
              <a:t>. </a:t>
            </a:r>
            <a:r>
              <a:rPr lang="en-US" sz="1800" b="1" dirty="0" err="1" smtClean="0"/>
              <a:t>Contudo</a:t>
            </a:r>
            <a:r>
              <a:rPr lang="en-US" sz="1800" b="1" dirty="0" smtClean="0"/>
              <a:t>, o </a:t>
            </a:r>
            <a:r>
              <a:rPr lang="en-US" sz="1800" b="1" dirty="0" err="1" smtClean="0"/>
              <a:t>seguro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não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cobre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todos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montantes</a:t>
            </a:r>
            <a:r>
              <a:rPr lang="en-US" sz="1800" b="1" dirty="0" smtClean="0"/>
              <a:t>.</a:t>
            </a:r>
            <a:endParaRPr lang="it-IT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4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Qual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o valor dos </a:t>
            </a:r>
            <a:r>
              <a:rPr lang="en-US" sz="3200" b="1" dirty="0" err="1">
                <a:solidFill>
                  <a:srgbClr val="FF0000"/>
                </a:solidFill>
              </a:rPr>
              <a:t>danos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transferidos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seguro</a:t>
            </a:r>
            <a:r>
              <a:rPr lang="en-US" sz="3200" b="1" dirty="0">
                <a:solidFill>
                  <a:srgbClr val="FF0000"/>
                </a:solidFill>
              </a:rPr>
              <a:t>?  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Erros</a:t>
            </a:r>
            <a:r>
              <a:rPr lang="en-US" dirty="0" smtClean="0"/>
              <a:t> e </a:t>
            </a:r>
            <a:r>
              <a:rPr lang="en-US" dirty="0" err="1" smtClean="0"/>
              <a:t>omissões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parte da </a:t>
            </a:r>
            <a:r>
              <a:rPr lang="en-US" dirty="0" err="1" smtClean="0"/>
              <a:t>diretoria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acarretar</a:t>
            </a:r>
            <a:r>
              <a:rPr lang="en-US" dirty="0" smtClean="0"/>
              <a:t> </a:t>
            </a:r>
            <a:r>
              <a:rPr lang="en-US" dirty="0" err="1" smtClean="0"/>
              <a:t>danos</a:t>
            </a:r>
            <a:r>
              <a:rPr lang="en-US" dirty="0" smtClean="0"/>
              <a:t> </a:t>
            </a:r>
            <a:r>
              <a:rPr lang="en-US" dirty="0" err="1" smtClean="0"/>
              <a:t>vultosos</a:t>
            </a:r>
            <a:r>
              <a:rPr lang="en-US" dirty="0" smtClean="0"/>
              <a:t> para </a:t>
            </a:r>
            <a:r>
              <a:rPr lang="en-US" dirty="0" err="1" smtClean="0"/>
              <a:t>grandes</a:t>
            </a:r>
            <a:r>
              <a:rPr lang="en-US" dirty="0" smtClean="0"/>
              <a:t> </a:t>
            </a:r>
            <a:r>
              <a:rPr lang="en-US" dirty="0" err="1" smtClean="0"/>
              <a:t>empresas</a:t>
            </a:r>
            <a:r>
              <a:rPr lang="en-US" dirty="0" smtClean="0"/>
              <a:t>.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executivos</a:t>
            </a:r>
            <a:r>
              <a:rPr lang="en-US" dirty="0" smtClean="0"/>
              <a:t>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do </a:t>
            </a:r>
            <a:r>
              <a:rPr lang="en-US" dirty="0" err="1" smtClean="0"/>
              <a:t>conselho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responsáveis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</a:t>
            </a:r>
            <a:r>
              <a:rPr lang="en-US" dirty="0" err="1" smtClean="0"/>
              <a:t>eventos</a:t>
            </a:r>
            <a:r>
              <a:rPr lang="en-US" dirty="0" smtClean="0"/>
              <a:t> </a:t>
            </a:r>
            <a:r>
              <a:rPr lang="en-US" dirty="0" err="1" smtClean="0"/>
              <a:t>ocorridos</a:t>
            </a:r>
            <a:r>
              <a:rPr lang="en-US" dirty="0" smtClean="0"/>
              <a:t> no </a:t>
            </a:r>
            <a:r>
              <a:rPr lang="en-US" dirty="0" err="1" smtClean="0"/>
              <a:t>âmbito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área</a:t>
            </a:r>
            <a:r>
              <a:rPr lang="en-US" dirty="0" smtClean="0"/>
              <a:t> de </a:t>
            </a:r>
            <a:r>
              <a:rPr lang="en-US" dirty="0" err="1" smtClean="0"/>
              <a:t>responsabilidade</a:t>
            </a:r>
            <a:r>
              <a:rPr lang="en-US" dirty="0" smtClean="0"/>
              <a:t>. </a:t>
            </a:r>
            <a:r>
              <a:rPr lang="en-US" dirty="0" err="1" smtClean="0"/>
              <a:t>Grandes</a:t>
            </a:r>
            <a:r>
              <a:rPr lang="en-US" dirty="0" smtClean="0"/>
              <a:t> </a:t>
            </a:r>
            <a:r>
              <a:rPr lang="en-US" dirty="0" err="1" smtClean="0"/>
              <a:t>corporações</a:t>
            </a:r>
            <a:r>
              <a:rPr lang="en-US" dirty="0" smtClean="0"/>
              <a:t>, </a:t>
            </a:r>
            <a:r>
              <a:rPr lang="en-US" dirty="0" err="1" smtClean="0"/>
              <a:t>assim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empresas</a:t>
            </a:r>
            <a:r>
              <a:rPr lang="en-US" dirty="0" smtClean="0"/>
              <a:t> de </a:t>
            </a:r>
            <a:r>
              <a:rPr lang="en-US" dirty="0" err="1" smtClean="0"/>
              <a:t>médio</a:t>
            </a:r>
            <a:r>
              <a:rPr lang="en-US" dirty="0" smtClean="0"/>
              <a:t> </a:t>
            </a:r>
            <a:r>
              <a:rPr lang="en-US" dirty="0" err="1" smtClean="0"/>
              <a:t>porte</a:t>
            </a:r>
            <a:r>
              <a:rPr lang="en-US" dirty="0" smtClean="0"/>
              <a:t> </a:t>
            </a:r>
            <a:r>
              <a:rPr lang="en-US" dirty="0" err="1" smtClean="0"/>
              <a:t>contratam</a:t>
            </a:r>
            <a:r>
              <a:rPr lang="en-US" dirty="0" smtClean="0"/>
              <a:t> </a:t>
            </a:r>
            <a:r>
              <a:rPr lang="en-US" dirty="0" err="1" smtClean="0"/>
              <a:t>seguros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modalidade</a:t>
            </a:r>
            <a:r>
              <a:rPr lang="en-US" dirty="0" smtClean="0"/>
              <a:t> D&amp;O para a </a:t>
            </a:r>
            <a:r>
              <a:rPr lang="en-US" dirty="0" err="1" smtClean="0"/>
              <a:t>cobertura</a:t>
            </a:r>
            <a:r>
              <a:rPr lang="en-US" dirty="0" smtClean="0"/>
              <a:t> da </a:t>
            </a:r>
            <a:r>
              <a:rPr lang="en-US" dirty="0" err="1" smtClean="0"/>
              <a:t>responsabilidade</a:t>
            </a:r>
            <a:r>
              <a:rPr lang="en-US" dirty="0" smtClean="0"/>
              <a:t> de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diretores</a:t>
            </a:r>
            <a:r>
              <a:rPr lang="en-US" dirty="0" smtClean="0"/>
              <a:t> e </a:t>
            </a:r>
            <a:r>
              <a:rPr lang="en-US" dirty="0" err="1" smtClean="0"/>
              <a:t>executivos</a:t>
            </a:r>
            <a:r>
              <a:rPr lang="en-US" dirty="0" smtClean="0"/>
              <a:t>.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contrário</a:t>
            </a:r>
            <a:r>
              <a:rPr lang="en-US" dirty="0" smtClean="0"/>
              <a:t>, o </a:t>
            </a:r>
            <a:r>
              <a:rPr lang="en-US" dirty="0" err="1" smtClean="0"/>
              <a:t>administrador</a:t>
            </a:r>
            <a:r>
              <a:rPr lang="en-US" dirty="0" smtClean="0"/>
              <a:t> </a:t>
            </a:r>
            <a:r>
              <a:rPr lang="en-US" dirty="0" err="1" smtClean="0"/>
              <a:t>teria</a:t>
            </a:r>
            <a:r>
              <a:rPr lang="en-US" dirty="0" smtClean="0"/>
              <a:t> de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patrimônio</a:t>
            </a:r>
            <a:r>
              <a:rPr lang="en-US" dirty="0" smtClean="0"/>
              <a:t> </a:t>
            </a:r>
            <a:r>
              <a:rPr lang="en-US" dirty="0" err="1" smtClean="0"/>
              <a:t>próprio</a:t>
            </a:r>
            <a:r>
              <a:rPr lang="en-US" dirty="0" smtClean="0"/>
              <a:t> para </a:t>
            </a:r>
            <a:r>
              <a:rPr lang="en-US" dirty="0" err="1" smtClean="0"/>
              <a:t>indenizar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empregador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Até</a:t>
            </a:r>
            <a:r>
              <a:rPr lang="en-US" dirty="0" smtClean="0"/>
              <a:t> o </a:t>
            </a:r>
            <a:r>
              <a:rPr lang="en-US" dirty="0" err="1" smtClean="0"/>
              <a:t>momento</a:t>
            </a:r>
            <a:r>
              <a:rPr lang="en-US" dirty="0" smtClean="0"/>
              <a:t>, a VW </a:t>
            </a:r>
            <a:r>
              <a:rPr lang="en-US" dirty="0" err="1" smtClean="0"/>
              <a:t>estima</a:t>
            </a:r>
            <a:r>
              <a:rPr lang="en-US" dirty="0" smtClean="0"/>
              <a:t> que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danos</a:t>
            </a:r>
            <a:r>
              <a:rPr lang="en-US" dirty="0" smtClean="0"/>
              <a:t> </a:t>
            </a:r>
            <a:r>
              <a:rPr lang="en-US" dirty="0" err="1" smtClean="0"/>
              <a:t>resultantes</a:t>
            </a:r>
            <a:r>
              <a:rPr lang="en-US" dirty="0" smtClean="0"/>
              <a:t> do </a:t>
            </a:r>
            <a:r>
              <a:rPr lang="en-US" dirty="0" err="1" smtClean="0"/>
              <a:t>escândalo</a:t>
            </a:r>
            <a:r>
              <a:rPr lang="en-US" dirty="0" smtClean="0"/>
              <a:t> com o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exaustão</a:t>
            </a:r>
            <a:r>
              <a:rPr lang="en-US" dirty="0" smtClean="0"/>
              <a:t> </a:t>
            </a:r>
            <a:r>
              <a:rPr lang="en-US" dirty="0" err="1" smtClean="0"/>
              <a:t>alcancem</a:t>
            </a:r>
            <a:r>
              <a:rPr lang="en-US" dirty="0" smtClean="0"/>
              <a:t> um </a:t>
            </a:r>
            <a:r>
              <a:rPr lang="en-US" dirty="0" err="1" smtClean="0"/>
              <a:t>patamar</a:t>
            </a:r>
            <a:r>
              <a:rPr lang="en-US" dirty="0" smtClean="0"/>
              <a:t> de </a:t>
            </a:r>
            <a:r>
              <a:rPr lang="en-US" dirty="0" err="1" smtClean="0"/>
              <a:t>até</a:t>
            </a:r>
            <a:r>
              <a:rPr lang="en-US" dirty="0" smtClean="0"/>
              <a:t> 6,5 </a:t>
            </a:r>
            <a:r>
              <a:rPr lang="en-US" dirty="0" err="1" smtClean="0"/>
              <a:t>bilhões</a:t>
            </a:r>
            <a:r>
              <a:rPr lang="en-US" dirty="0" smtClean="0"/>
              <a:t> de Euros.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Outrossim</a:t>
            </a:r>
            <a:r>
              <a:rPr lang="en-US" dirty="0" smtClean="0"/>
              <a:t>, a </a:t>
            </a:r>
            <a:r>
              <a:rPr lang="en-US" dirty="0" err="1" smtClean="0"/>
              <a:t>montadora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EUA se </a:t>
            </a:r>
            <a:r>
              <a:rPr lang="en-US" dirty="0" err="1" smtClean="0"/>
              <a:t>vê</a:t>
            </a:r>
            <a:r>
              <a:rPr lang="en-US" dirty="0" smtClean="0"/>
              <a:t> </a:t>
            </a:r>
            <a:r>
              <a:rPr lang="en-US" dirty="0" err="1" smtClean="0"/>
              <a:t>ameaçada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multa</a:t>
            </a:r>
            <a:r>
              <a:rPr lang="en-US" dirty="0" smtClean="0"/>
              <a:t> de </a:t>
            </a:r>
            <a:r>
              <a:rPr lang="en-US" dirty="0" err="1" smtClean="0"/>
              <a:t>até</a:t>
            </a:r>
            <a:r>
              <a:rPr lang="en-US" dirty="0" smtClean="0"/>
              <a:t> 18 </a:t>
            </a:r>
            <a:r>
              <a:rPr lang="en-US" dirty="0" err="1" smtClean="0"/>
              <a:t>bilhões</a:t>
            </a:r>
            <a:r>
              <a:rPr lang="en-US" dirty="0" smtClean="0"/>
              <a:t> de </a:t>
            </a:r>
            <a:r>
              <a:rPr lang="en-US" dirty="0" err="1" smtClean="0"/>
              <a:t>Dólares</a:t>
            </a:r>
            <a:r>
              <a:rPr lang="en-US" dirty="0" smtClean="0"/>
              <a:t> dos EUA.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principais</a:t>
            </a:r>
            <a:r>
              <a:rPr lang="en-US" dirty="0" smtClean="0"/>
              <a:t> </a:t>
            </a:r>
            <a:r>
              <a:rPr lang="en-US" dirty="0" err="1" smtClean="0"/>
              <a:t>administradores</a:t>
            </a:r>
            <a:r>
              <a:rPr lang="en-US" dirty="0" smtClean="0"/>
              <a:t> </a:t>
            </a:r>
            <a:r>
              <a:rPr lang="en-US" dirty="0" err="1" smtClean="0"/>
              <a:t>poderiam</a:t>
            </a:r>
            <a:r>
              <a:rPr lang="en-US" dirty="0" smtClean="0"/>
              <a:t> </a:t>
            </a:r>
            <a:r>
              <a:rPr lang="en-US" dirty="0" err="1" smtClean="0"/>
              <a:t>arcar</a:t>
            </a:r>
            <a:r>
              <a:rPr lang="en-US" dirty="0" smtClean="0"/>
              <a:t> com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.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as </a:t>
            </a:r>
            <a:r>
              <a:rPr lang="en-US" dirty="0" err="1" smtClean="0"/>
              <a:t>seguradoras</a:t>
            </a:r>
            <a:r>
              <a:rPr lang="en-US" dirty="0" smtClean="0"/>
              <a:t> </a:t>
            </a:r>
            <a:r>
              <a:rPr lang="en-US" dirty="0" err="1" smtClean="0"/>
              <a:t>rateiam</a:t>
            </a:r>
            <a:r>
              <a:rPr lang="en-US" dirty="0" smtClean="0"/>
              <a:t> o </a:t>
            </a:r>
            <a:r>
              <a:rPr lang="en-US" dirty="0" err="1" smtClean="0"/>
              <a:t>ônus</a:t>
            </a:r>
            <a:r>
              <a:rPr lang="en-US" dirty="0" smtClean="0"/>
              <a:t>: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 </a:t>
            </a:r>
            <a:r>
              <a:rPr lang="en-US" dirty="0" err="1" smtClean="0"/>
              <a:t>referentes</a:t>
            </a:r>
            <a:r>
              <a:rPr lang="en-US" dirty="0" smtClean="0"/>
              <a:t> à </a:t>
            </a:r>
            <a:r>
              <a:rPr lang="en-US" dirty="0" err="1" smtClean="0"/>
              <a:t>cobertura</a:t>
            </a:r>
            <a:r>
              <a:rPr lang="en-US" dirty="0" smtClean="0"/>
              <a:t> de </a:t>
            </a:r>
            <a:r>
              <a:rPr lang="en-US" dirty="0" err="1" smtClean="0"/>
              <a:t>administradores</a:t>
            </a:r>
            <a:r>
              <a:rPr lang="en-US" dirty="0" smtClean="0"/>
              <a:t> de </a:t>
            </a:r>
            <a:r>
              <a:rPr lang="en-US" dirty="0" err="1" smtClean="0"/>
              <a:t>grandes</a:t>
            </a:r>
            <a:r>
              <a:rPr lang="en-US" dirty="0" smtClean="0"/>
              <a:t> </a:t>
            </a:r>
            <a:r>
              <a:rPr lang="en-US" dirty="0" err="1" smtClean="0"/>
              <a:t>corporações</a:t>
            </a:r>
            <a:r>
              <a:rPr lang="en-US" dirty="0" smtClean="0"/>
              <a:t>, </a:t>
            </a:r>
            <a:r>
              <a:rPr lang="en-US" dirty="0" err="1" smtClean="0"/>
              <a:t>várias</a:t>
            </a:r>
            <a:r>
              <a:rPr lang="en-US" dirty="0" smtClean="0"/>
              <a:t> </a:t>
            </a:r>
            <a:r>
              <a:rPr lang="en-US" dirty="0" err="1" smtClean="0"/>
              <a:t>seguradoras</a:t>
            </a:r>
            <a:r>
              <a:rPr lang="en-US" dirty="0" smtClean="0"/>
              <a:t> </a:t>
            </a:r>
            <a:r>
              <a:rPr lang="en-US" dirty="0" err="1" smtClean="0"/>
              <a:t>atuam</a:t>
            </a:r>
            <a:r>
              <a:rPr lang="en-US" dirty="0" smtClean="0"/>
              <a:t> junto à VW, </a:t>
            </a:r>
            <a:r>
              <a:rPr lang="en-US" dirty="0" err="1" smtClean="0"/>
              <a:t>dentre</a:t>
            </a:r>
            <a:r>
              <a:rPr lang="en-US" dirty="0" smtClean="0"/>
              <a:t> as </a:t>
            </a:r>
            <a:r>
              <a:rPr lang="en-US" dirty="0" err="1" smtClean="0"/>
              <a:t>quais</a:t>
            </a:r>
            <a:r>
              <a:rPr lang="en-US" dirty="0" smtClean="0"/>
              <a:t> a Allianz e, </a:t>
            </a:r>
            <a:r>
              <a:rPr lang="en-US" dirty="0" err="1" smtClean="0"/>
              <a:t>segundo</a:t>
            </a:r>
            <a:r>
              <a:rPr lang="en-US" dirty="0" smtClean="0"/>
              <a:t> o </a:t>
            </a:r>
            <a:r>
              <a:rPr lang="en-US" dirty="0" err="1" smtClean="0"/>
              <a:t>periódico</a:t>
            </a:r>
            <a:r>
              <a:rPr lang="en-US" dirty="0" smtClean="0"/>
              <a:t> “</a:t>
            </a:r>
            <a:r>
              <a:rPr lang="en-US" dirty="0" err="1" smtClean="0"/>
              <a:t>Börsen-Zeitung</a:t>
            </a:r>
            <a:r>
              <a:rPr lang="en-US" dirty="0" smtClean="0"/>
              <a:t>”, a </a:t>
            </a:r>
            <a:r>
              <a:rPr lang="en-US" dirty="0" err="1" smtClean="0"/>
              <a:t>seguradora</a:t>
            </a:r>
            <a:r>
              <a:rPr lang="en-US" dirty="0" smtClean="0"/>
              <a:t> </a:t>
            </a:r>
            <a:r>
              <a:rPr lang="en-US" dirty="0" err="1" smtClean="0"/>
              <a:t>suíça</a:t>
            </a:r>
            <a:r>
              <a:rPr lang="en-US" dirty="0" smtClean="0"/>
              <a:t> Zurich.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843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Qual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o valor dos </a:t>
            </a:r>
            <a:r>
              <a:rPr lang="en-US" sz="3200" b="1" dirty="0" err="1">
                <a:solidFill>
                  <a:srgbClr val="FF0000"/>
                </a:solidFill>
              </a:rPr>
              <a:t>danos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transferidos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seguro</a:t>
            </a:r>
            <a:r>
              <a:rPr lang="en-US" sz="3200" b="1" dirty="0">
                <a:solidFill>
                  <a:srgbClr val="FF0000"/>
                </a:solidFill>
              </a:rPr>
              <a:t>? 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seguro</a:t>
            </a:r>
            <a:r>
              <a:rPr lang="en-US" dirty="0" smtClean="0"/>
              <a:t> D&amp;O </a:t>
            </a:r>
            <a:r>
              <a:rPr lang="en-US" dirty="0" err="1" smtClean="0"/>
              <a:t>cobre</a:t>
            </a:r>
            <a:r>
              <a:rPr lang="en-US" dirty="0" smtClean="0"/>
              <a:t> </a:t>
            </a:r>
            <a:r>
              <a:rPr lang="en-US" dirty="0" err="1" smtClean="0"/>
              <a:t>danos</a:t>
            </a:r>
            <a:r>
              <a:rPr lang="en-US" dirty="0" smtClean="0"/>
              <a:t> </a:t>
            </a:r>
            <a:r>
              <a:rPr lang="en-US" dirty="0" err="1" smtClean="0"/>
              <a:t>pecuniários</a:t>
            </a:r>
            <a:r>
              <a:rPr lang="en-US" dirty="0" smtClean="0"/>
              <a:t> que </a:t>
            </a:r>
            <a:r>
              <a:rPr lang="en-US" dirty="0" err="1" smtClean="0"/>
              <a:t>possam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causados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do </a:t>
            </a:r>
            <a:r>
              <a:rPr lang="en-US" dirty="0" err="1" smtClean="0"/>
              <a:t>Conselho</a:t>
            </a:r>
            <a:r>
              <a:rPr lang="en-US" dirty="0" smtClean="0"/>
              <a:t> de </a:t>
            </a:r>
            <a:r>
              <a:rPr lang="en-US" dirty="0" err="1" smtClean="0"/>
              <a:t>administração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do </a:t>
            </a:r>
            <a:r>
              <a:rPr lang="en-US" dirty="0" err="1" smtClean="0"/>
              <a:t>Conselho</a:t>
            </a:r>
            <a:r>
              <a:rPr lang="en-US" dirty="0" smtClean="0"/>
              <a:t> fiscal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virtude</a:t>
            </a:r>
            <a:r>
              <a:rPr lang="en-US" dirty="0" smtClean="0"/>
              <a:t> de </a:t>
            </a:r>
            <a:r>
              <a:rPr lang="en-US" dirty="0" err="1" smtClean="0"/>
              <a:t>erros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administração</a:t>
            </a:r>
            <a:r>
              <a:rPr lang="en-US" dirty="0" smtClean="0"/>
              <a:t> da </a:t>
            </a:r>
            <a:r>
              <a:rPr lang="en-US" dirty="0" err="1" smtClean="0"/>
              <a:t>empresa</a:t>
            </a:r>
            <a:r>
              <a:rPr lang="en-US" dirty="0" smtClean="0"/>
              <a:t>.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custos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incorridos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pela </a:t>
            </a:r>
            <a:r>
              <a:rPr lang="en-US" dirty="0" err="1" smtClean="0"/>
              <a:t>Empresa</a:t>
            </a:r>
            <a:r>
              <a:rPr lang="en-US" dirty="0" smtClean="0"/>
              <a:t>  - sob a forma de </a:t>
            </a:r>
            <a:r>
              <a:rPr lang="en-US" dirty="0" err="1" smtClean="0"/>
              <a:t>pagamento</a:t>
            </a:r>
            <a:r>
              <a:rPr lang="en-US" dirty="0" smtClean="0"/>
              <a:t> de </a:t>
            </a:r>
            <a:r>
              <a:rPr lang="en-US" dirty="0" err="1" smtClean="0"/>
              <a:t>indenizações</a:t>
            </a:r>
            <a:r>
              <a:rPr lang="en-US" dirty="0" smtClean="0"/>
              <a:t> a </a:t>
            </a:r>
            <a:r>
              <a:rPr lang="en-US" dirty="0" err="1" smtClean="0"/>
              <a:t>consumidores</a:t>
            </a:r>
            <a:r>
              <a:rPr lang="en-US" dirty="0" smtClean="0"/>
              <a:t> </a:t>
            </a:r>
            <a:r>
              <a:rPr lang="en-US" dirty="0" err="1" smtClean="0"/>
              <a:t>lesados</a:t>
            </a:r>
            <a:r>
              <a:rPr lang="en-US" dirty="0" smtClean="0"/>
              <a:t>.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danos</a:t>
            </a:r>
            <a:r>
              <a:rPr lang="en-US" dirty="0" smtClean="0"/>
              <a:t> à </a:t>
            </a:r>
            <a:r>
              <a:rPr lang="en-US" dirty="0" err="1" smtClean="0"/>
              <a:t>imagem</a:t>
            </a:r>
            <a:r>
              <a:rPr lang="en-US" dirty="0" smtClean="0"/>
              <a:t>, que </a:t>
            </a:r>
            <a:r>
              <a:rPr lang="en-US" dirty="0" err="1" smtClean="0"/>
              <a:t>só</a:t>
            </a:r>
            <a:r>
              <a:rPr lang="en-US" dirty="0" smtClean="0"/>
              <a:t> </a:t>
            </a:r>
            <a:r>
              <a:rPr lang="en-US" dirty="0" err="1" smtClean="0"/>
              <a:t>gerarão</a:t>
            </a:r>
            <a:r>
              <a:rPr lang="en-US" dirty="0" smtClean="0"/>
              <a:t> </a:t>
            </a:r>
            <a:r>
              <a:rPr lang="en-US" dirty="0" err="1" smtClean="0"/>
              <a:t>impactos</a:t>
            </a:r>
            <a:r>
              <a:rPr lang="en-US" dirty="0" smtClean="0"/>
              <a:t> </a:t>
            </a:r>
            <a:r>
              <a:rPr lang="en-US" dirty="0" err="1" smtClean="0"/>
              <a:t>futuros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as </a:t>
            </a:r>
            <a:r>
              <a:rPr lang="en-US" dirty="0" err="1" smtClean="0"/>
              <a:t>vendas</a:t>
            </a:r>
            <a:r>
              <a:rPr lang="en-US" dirty="0" smtClean="0"/>
              <a:t>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lucros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As </a:t>
            </a:r>
            <a:r>
              <a:rPr lang="en-US" dirty="0" err="1" smtClean="0"/>
              <a:t>penalidades</a:t>
            </a:r>
            <a:r>
              <a:rPr lang="en-US" dirty="0" smtClean="0"/>
              <a:t> </a:t>
            </a:r>
            <a:r>
              <a:rPr lang="en-US" dirty="0" err="1" smtClean="0"/>
              <a:t>impostas</a:t>
            </a:r>
            <a:r>
              <a:rPr lang="en-US" dirty="0" smtClean="0"/>
              <a:t> pela EPA se </a:t>
            </a:r>
            <a:r>
              <a:rPr lang="en-US" dirty="0" err="1" smtClean="0"/>
              <a:t>acham</a:t>
            </a:r>
            <a:r>
              <a:rPr lang="en-US" dirty="0" smtClean="0"/>
              <a:t> </a:t>
            </a:r>
            <a:r>
              <a:rPr lang="en-US" dirty="0" err="1" smtClean="0"/>
              <a:t>cobertas</a:t>
            </a:r>
            <a:r>
              <a:rPr lang="en-US" dirty="0" smtClean="0"/>
              <a:t>? São </a:t>
            </a:r>
            <a:r>
              <a:rPr lang="en-US" dirty="0" err="1" smtClean="0"/>
              <a:t>seguráveis</a:t>
            </a:r>
            <a:r>
              <a:rPr lang="en-US" dirty="0" smtClean="0"/>
              <a:t>?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multas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aquelas</a:t>
            </a:r>
            <a:r>
              <a:rPr lang="en-US" dirty="0" smtClean="0"/>
              <a:t> que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incidir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VW </a:t>
            </a:r>
            <a:r>
              <a:rPr lang="en-US" dirty="0" err="1" smtClean="0"/>
              <a:t>nos</a:t>
            </a:r>
            <a:r>
              <a:rPr lang="en-US" dirty="0" smtClean="0"/>
              <a:t> EUA (</a:t>
            </a:r>
            <a:r>
              <a:rPr lang="en-US" dirty="0" err="1" smtClean="0"/>
              <a:t>multas</a:t>
            </a:r>
            <a:r>
              <a:rPr lang="en-US" dirty="0" smtClean="0"/>
              <a:t> da EPA)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seguradas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certas</a:t>
            </a:r>
            <a:r>
              <a:rPr lang="en-US" dirty="0" smtClean="0"/>
              <a:t> </a:t>
            </a:r>
            <a:r>
              <a:rPr lang="en-US" dirty="0" err="1" smtClean="0"/>
              <a:t>apólices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alguns</a:t>
            </a:r>
            <a:r>
              <a:rPr lang="en-US" dirty="0" smtClean="0"/>
              <a:t> </a:t>
            </a:r>
            <a:r>
              <a:rPr lang="en-US" dirty="0" err="1" smtClean="0"/>
              <a:t>países</a:t>
            </a:r>
            <a:r>
              <a:rPr lang="en-US" dirty="0" smtClean="0"/>
              <a:t>.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âmbito</a:t>
            </a:r>
            <a:r>
              <a:rPr lang="en-US" dirty="0" smtClean="0"/>
              <a:t> global,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apólices</a:t>
            </a:r>
            <a:r>
              <a:rPr lang="en-US" dirty="0" smtClean="0"/>
              <a:t> </a:t>
            </a:r>
            <a:r>
              <a:rPr lang="en-US" dirty="0" err="1" smtClean="0"/>
              <a:t>excluem</a:t>
            </a:r>
            <a:r>
              <a:rPr lang="en-US" dirty="0" smtClean="0"/>
              <a:t> </a:t>
            </a:r>
            <a:r>
              <a:rPr lang="en-US" dirty="0" err="1" smtClean="0"/>
              <a:t>cobertura</a:t>
            </a:r>
            <a:r>
              <a:rPr lang="en-US" dirty="0" smtClean="0"/>
              <a:t> </a:t>
            </a:r>
            <a:r>
              <a:rPr lang="en-US" dirty="0" err="1" smtClean="0"/>
              <a:t>específica</a:t>
            </a:r>
            <a:r>
              <a:rPr lang="en-US" dirty="0" smtClean="0"/>
              <a:t> para </a:t>
            </a:r>
            <a:r>
              <a:rPr lang="en-US" dirty="0" err="1" smtClean="0"/>
              <a:t>multas</a:t>
            </a:r>
            <a:r>
              <a:rPr lang="en-US" dirty="0" smtClean="0"/>
              <a:t> de </a:t>
            </a:r>
            <a:r>
              <a:rPr lang="en-US" dirty="0" err="1" smtClean="0"/>
              <a:t>natureza</a:t>
            </a:r>
            <a:r>
              <a:rPr lang="en-US" dirty="0" smtClean="0"/>
              <a:t> criminal, </a:t>
            </a:r>
            <a:r>
              <a:rPr lang="en-US" dirty="0" err="1" smtClean="0"/>
              <a:t>penalidades</a:t>
            </a:r>
            <a:r>
              <a:rPr lang="en-US" dirty="0" smtClean="0"/>
              <a:t> de </a:t>
            </a:r>
            <a:r>
              <a:rPr lang="en-US" dirty="0" err="1" smtClean="0"/>
              <a:t>natureza</a:t>
            </a:r>
            <a:r>
              <a:rPr lang="en-US" dirty="0" smtClean="0"/>
              <a:t> criminal e </a:t>
            </a:r>
            <a:r>
              <a:rPr lang="en-US" dirty="0" err="1" smtClean="0"/>
              <a:t>condenações</a:t>
            </a:r>
            <a:r>
              <a:rPr lang="en-US" dirty="0" smtClean="0"/>
              <a:t> </a:t>
            </a:r>
            <a:r>
              <a:rPr lang="en-US" dirty="0" err="1" smtClean="0"/>
              <a:t>criminais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 </a:t>
            </a:r>
            <a:r>
              <a:rPr lang="en-US" dirty="0" err="1" smtClean="0"/>
              <a:t>cobertura</a:t>
            </a:r>
            <a:r>
              <a:rPr lang="en-US" dirty="0" smtClean="0"/>
              <a:t> para </a:t>
            </a:r>
            <a:r>
              <a:rPr lang="en-US" dirty="0" err="1" smtClean="0"/>
              <a:t>multas</a:t>
            </a:r>
            <a:r>
              <a:rPr lang="en-US" dirty="0" smtClean="0"/>
              <a:t> e </a:t>
            </a:r>
            <a:r>
              <a:rPr lang="en-US" dirty="0" err="1" smtClean="0"/>
              <a:t>penalidades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esfera</a:t>
            </a:r>
            <a:r>
              <a:rPr lang="en-US" dirty="0" smtClean="0"/>
              <a:t> civil </a:t>
            </a:r>
            <a:r>
              <a:rPr lang="en-US" dirty="0" err="1" smtClean="0"/>
              <a:t>costuma</a:t>
            </a:r>
            <a:r>
              <a:rPr lang="en-US" dirty="0" smtClean="0"/>
              <a:t> </a:t>
            </a:r>
            <a:r>
              <a:rPr lang="en-US" dirty="0" err="1" smtClean="0"/>
              <a:t>constar</a:t>
            </a:r>
            <a:r>
              <a:rPr lang="en-US" dirty="0" smtClean="0"/>
              <a:t> da </a:t>
            </a:r>
            <a:r>
              <a:rPr lang="en-US" dirty="0" err="1" smtClean="0"/>
              <a:t>definição</a:t>
            </a:r>
            <a:r>
              <a:rPr lang="en-US" dirty="0" smtClean="0"/>
              <a:t> da </a:t>
            </a:r>
            <a:r>
              <a:rPr lang="en-US" dirty="0" err="1" smtClean="0"/>
              <a:t>apólice</a:t>
            </a:r>
            <a:r>
              <a:rPr lang="en-US" dirty="0" smtClean="0"/>
              <a:t> para </a:t>
            </a:r>
            <a:r>
              <a:rPr lang="en-US" dirty="0" err="1" smtClean="0"/>
              <a:t>perdas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danos</a:t>
            </a:r>
            <a:r>
              <a:rPr lang="en-US" dirty="0" smtClean="0"/>
              <a:t>, e a </a:t>
            </a:r>
            <a:r>
              <a:rPr lang="en-US" dirty="0" err="1" smtClean="0"/>
              <a:t>indenização</a:t>
            </a:r>
            <a:r>
              <a:rPr lang="en-US" dirty="0" smtClean="0"/>
              <a:t> </a:t>
            </a:r>
            <a:r>
              <a:rPr lang="en-US" dirty="0" err="1" smtClean="0"/>
              <a:t>somente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concedida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que for “</a:t>
            </a:r>
            <a:r>
              <a:rPr lang="en-US" dirty="0" err="1" smtClean="0"/>
              <a:t>admissível</a:t>
            </a:r>
            <a:r>
              <a:rPr lang="en-US" dirty="0" smtClean="0"/>
              <a:t>” </a:t>
            </a:r>
            <a:r>
              <a:rPr lang="en-US" dirty="0" err="1" smtClean="0"/>
              <a:t>ou</a:t>
            </a:r>
            <a:r>
              <a:rPr lang="en-US" dirty="0" smtClean="0"/>
              <a:t> “</a:t>
            </a:r>
            <a:r>
              <a:rPr lang="en-US" dirty="0" err="1" smtClean="0"/>
              <a:t>segurável</a:t>
            </a:r>
            <a:r>
              <a:rPr lang="en-US" dirty="0" smtClean="0"/>
              <a:t>”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força</a:t>
            </a:r>
            <a:r>
              <a:rPr lang="en-US" dirty="0" smtClean="0"/>
              <a:t> de lei. Tal </a:t>
            </a:r>
            <a:r>
              <a:rPr lang="en-US" dirty="0" err="1" smtClean="0"/>
              <a:t>estipulação</a:t>
            </a:r>
            <a:r>
              <a:rPr lang="en-US" dirty="0" smtClean="0"/>
              <a:t> é </a:t>
            </a:r>
            <a:r>
              <a:rPr lang="en-US" dirty="0" err="1" smtClean="0"/>
              <a:t>atribuída</a:t>
            </a:r>
            <a:r>
              <a:rPr lang="en-US" dirty="0" smtClean="0"/>
              <a:t> à </a:t>
            </a:r>
            <a:r>
              <a:rPr lang="en-US" dirty="0" err="1" smtClean="0"/>
              <a:t>discricionariedade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Estado,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maioria</a:t>
            </a:r>
            <a:r>
              <a:rPr lang="en-US" dirty="0" smtClean="0"/>
              <a:t> das </a:t>
            </a:r>
            <a:r>
              <a:rPr lang="en-US" dirty="0" err="1" smtClean="0"/>
              <a:t>vezes</a:t>
            </a:r>
            <a:r>
              <a:rPr lang="en-US" dirty="0" smtClean="0"/>
              <a:t>, com base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juízo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se a </a:t>
            </a:r>
            <a:r>
              <a:rPr lang="en-US" dirty="0" err="1" smtClean="0"/>
              <a:t>cobertura</a:t>
            </a:r>
            <a:r>
              <a:rPr lang="en-US" dirty="0" smtClean="0"/>
              <a:t> de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danos</a:t>
            </a:r>
            <a:r>
              <a:rPr lang="en-US" dirty="0" smtClean="0"/>
              <a:t> </a:t>
            </a:r>
            <a:r>
              <a:rPr lang="en-US" dirty="0" err="1" smtClean="0"/>
              <a:t>violaria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As </a:t>
            </a:r>
            <a:r>
              <a:rPr lang="en-US" dirty="0" err="1" smtClean="0"/>
              <a:t>atuais</a:t>
            </a:r>
            <a:r>
              <a:rPr lang="en-US" dirty="0" smtClean="0"/>
              <a:t> </a:t>
            </a:r>
            <a:r>
              <a:rPr lang="en-US" dirty="0" err="1" smtClean="0"/>
              <a:t>apólices</a:t>
            </a:r>
            <a:r>
              <a:rPr lang="en-US" dirty="0" smtClean="0"/>
              <a:t> </a:t>
            </a:r>
            <a:r>
              <a:rPr lang="en-US" dirty="0" err="1" smtClean="0"/>
              <a:t>oferecidas</a:t>
            </a:r>
            <a:r>
              <a:rPr lang="en-US" dirty="0" smtClean="0"/>
              <a:t> no </a:t>
            </a:r>
            <a:r>
              <a:rPr lang="en-US" dirty="0" err="1" smtClean="0"/>
              <a:t>mercado</a:t>
            </a:r>
            <a:r>
              <a:rPr lang="en-US" dirty="0" smtClean="0"/>
              <a:t> </a:t>
            </a:r>
            <a:r>
              <a:rPr lang="en-US" dirty="0" err="1" smtClean="0"/>
              <a:t>costumam</a:t>
            </a:r>
            <a:r>
              <a:rPr lang="en-US" dirty="0" smtClean="0"/>
              <a:t> </a:t>
            </a:r>
            <a:r>
              <a:rPr lang="en-US" dirty="0" err="1" smtClean="0"/>
              <a:t>excluir</a:t>
            </a:r>
            <a:r>
              <a:rPr lang="en-US" dirty="0" smtClean="0"/>
              <a:t> </a:t>
            </a:r>
            <a:r>
              <a:rPr lang="en-US" dirty="0" err="1" smtClean="0"/>
              <a:t>cobertura</a:t>
            </a:r>
            <a:r>
              <a:rPr lang="en-US" dirty="0" smtClean="0"/>
              <a:t> para </a:t>
            </a:r>
            <a:r>
              <a:rPr lang="en-US" dirty="0" err="1" smtClean="0"/>
              <a:t>multas</a:t>
            </a:r>
            <a:r>
              <a:rPr lang="en-US" dirty="0" smtClean="0"/>
              <a:t>. A </a:t>
            </a:r>
            <a:r>
              <a:rPr lang="en-US" dirty="0" err="1" smtClean="0"/>
              <a:t>realocação</a:t>
            </a:r>
            <a:r>
              <a:rPr lang="en-US" dirty="0" smtClean="0"/>
              <a:t> de </a:t>
            </a:r>
            <a:r>
              <a:rPr lang="en-US" dirty="0" err="1" smtClean="0"/>
              <a:t>multas</a:t>
            </a:r>
            <a:r>
              <a:rPr lang="en-US" dirty="0" smtClean="0"/>
              <a:t> dos </a:t>
            </a:r>
            <a:r>
              <a:rPr lang="en-US" dirty="0" err="1" smtClean="0"/>
              <a:t>administradores</a:t>
            </a:r>
            <a:r>
              <a:rPr lang="en-US" dirty="0" smtClean="0"/>
              <a:t> à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seguradora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é </a:t>
            </a:r>
            <a:r>
              <a:rPr lang="en-US" dirty="0" err="1" smtClean="0"/>
              <a:t>controversa</a:t>
            </a:r>
            <a:r>
              <a:rPr lang="en-US" dirty="0" smtClean="0"/>
              <a:t> à luz da </a:t>
            </a:r>
            <a:r>
              <a:rPr lang="en-US" dirty="0" err="1" smtClean="0"/>
              <a:t>própria</a:t>
            </a:r>
            <a:r>
              <a:rPr lang="en-US" dirty="0" smtClean="0"/>
              <a:t> </a:t>
            </a:r>
            <a:r>
              <a:rPr lang="en-US" dirty="0" err="1" smtClean="0"/>
              <a:t>perspectiva</a:t>
            </a:r>
            <a:r>
              <a:rPr lang="en-US" dirty="0" smtClean="0"/>
              <a:t> da </a:t>
            </a:r>
            <a:r>
              <a:rPr lang="en-US" dirty="0" err="1" smtClean="0"/>
              <a:t>responsabilidade</a:t>
            </a:r>
            <a:r>
              <a:rPr lang="en-US" dirty="0" smtClean="0"/>
              <a:t> civil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atos</a:t>
            </a:r>
            <a:r>
              <a:rPr lang="en-US" dirty="0" smtClean="0"/>
              <a:t> </a:t>
            </a:r>
            <a:r>
              <a:rPr lang="en-US" dirty="0" err="1" smtClean="0"/>
              <a:t>ilícitos</a:t>
            </a:r>
            <a:r>
              <a:rPr lang="en-US" dirty="0" smtClean="0"/>
              <a:t>, </a:t>
            </a:r>
            <a:r>
              <a:rPr lang="en-US" dirty="0" err="1" smtClean="0"/>
              <a:t>pois</a:t>
            </a:r>
            <a:r>
              <a:rPr lang="en-US" dirty="0" smtClean="0"/>
              <a:t>, </a:t>
            </a:r>
            <a:r>
              <a:rPr lang="en-US" dirty="0" err="1" smtClean="0"/>
              <a:t>nesse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, a </a:t>
            </a:r>
            <a:r>
              <a:rPr lang="en-US" dirty="0" err="1" smtClean="0"/>
              <a:t>punição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produziria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efeitos</a:t>
            </a:r>
            <a:r>
              <a:rPr lang="en-US" dirty="0" smtClean="0"/>
              <a:t>. É </a:t>
            </a:r>
            <a:r>
              <a:rPr lang="en-US" dirty="0" err="1" smtClean="0"/>
              <a:t>claro</a:t>
            </a:r>
            <a:r>
              <a:rPr lang="en-US" dirty="0" smtClean="0"/>
              <a:t> que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seguro</a:t>
            </a:r>
            <a:r>
              <a:rPr lang="en-US" dirty="0" smtClean="0"/>
              <a:t> para </a:t>
            </a:r>
            <a:r>
              <a:rPr lang="en-US" dirty="0" err="1" smtClean="0"/>
              <a:t>infrações</a:t>
            </a:r>
            <a:r>
              <a:rPr lang="en-US" dirty="0" smtClean="0"/>
              <a:t> </a:t>
            </a:r>
            <a:r>
              <a:rPr lang="en-US" dirty="0" err="1" smtClean="0"/>
              <a:t>causadas</a:t>
            </a:r>
            <a:r>
              <a:rPr lang="en-US" dirty="0" smtClean="0"/>
              <a:t> </a:t>
            </a:r>
            <a:r>
              <a:rPr lang="en-US" dirty="0" err="1" smtClean="0"/>
              <a:t>deliberadamente</a:t>
            </a:r>
            <a:r>
              <a:rPr lang="en-US" dirty="0" smtClean="0"/>
              <a:t>.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783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Qual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o valor dos </a:t>
            </a:r>
            <a:r>
              <a:rPr lang="en-US" b="1" dirty="0" err="1">
                <a:solidFill>
                  <a:srgbClr val="FF0000"/>
                </a:solidFill>
              </a:rPr>
              <a:t>danos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transferidos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seguro</a:t>
            </a:r>
            <a:r>
              <a:rPr lang="en-US" b="1" dirty="0">
                <a:solidFill>
                  <a:srgbClr val="FF0000"/>
                </a:solidFill>
              </a:rPr>
              <a:t>? 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r>
              <a:rPr lang="it-IT" sz="4400" b="1" dirty="0" smtClean="0"/>
              <a:t>--  Talvez uma notificação por parte da VW às seguradoras acerca da possível exposição a pretensões de acionistas.</a:t>
            </a:r>
          </a:p>
          <a:p>
            <a:pPr marL="0" indent="0">
              <a:buNone/>
            </a:pPr>
            <a:endParaRPr lang="it-IT" sz="4400" b="1" dirty="0" smtClean="0"/>
          </a:p>
          <a:p>
            <a:pPr marL="0" indent="0">
              <a:buNone/>
            </a:pPr>
            <a:r>
              <a:rPr lang="it-IT" sz="4400" b="1" dirty="0" smtClean="0"/>
              <a:t>-- Possível impacto sobre apólices de responsabilidade civil pelo fato do produto?</a:t>
            </a:r>
          </a:p>
          <a:p>
            <a:pPr marL="0" indent="0">
              <a:buNone/>
            </a:pPr>
            <a:endParaRPr lang="it-IT" sz="4400" b="1" dirty="0" smtClean="0"/>
          </a:p>
          <a:p>
            <a:pPr marL="0" indent="0">
              <a:buNone/>
            </a:pPr>
            <a:r>
              <a:rPr lang="en-US" sz="4400" b="1" dirty="0" smtClean="0"/>
              <a:t>Agora, a </a:t>
            </a:r>
            <a:r>
              <a:rPr lang="en-US" sz="4400" b="1" dirty="0" err="1" smtClean="0"/>
              <a:t>tecnologia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está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sendo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desenvolvida</a:t>
            </a:r>
            <a:r>
              <a:rPr lang="en-US" sz="4400" b="1" dirty="0" smtClean="0"/>
              <a:t> com </a:t>
            </a:r>
            <a:r>
              <a:rPr lang="en-US" sz="4400" b="1" dirty="0" err="1" smtClean="0"/>
              <a:t>tamanha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sofisticação</a:t>
            </a:r>
            <a:r>
              <a:rPr lang="en-US" sz="4400" b="1" dirty="0" smtClean="0"/>
              <a:t> que a </a:t>
            </a:r>
            <a:r>
              <a:rPr lang="en-US" sz="4400" b="1" dirty="0" err="1" smtClean="0"/>
              <a:t>identificação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responsabilidade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pelo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malfuncionamento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softwares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representa</a:t>
            </a:r>
            <a:r>
              <a:rPr lang="en-US" sz="4400" b="1" dirty="0" smtClean="0"/>
              <a:t> um </a:t>
            </a:r>
            <a:r>
              <a:rPr lang="en-US" sz="4400" b="1" dirty="0" err="1" smtClean="0"/>
              <a:t>significativo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desafio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forense</a:t>
            </a:r>
            <a:r>
              <a:rPr lang="en-US" sz="4400" b="1" dirty="0" smtClean="0"/>
              <a:t>. A </a:t>
            </a:r>
            <a:r>
              <a:rPr lang="en-US" sz="4400" b="1" dirty="0" err="1" smtClean="0"/>
              <a:t>definição</a:t>
            </a:r>
            <a:r>
              <a:rPr lang="en-US" sz="4400" b="1" dirty="0" smtClean="0"/>
              <a:t> da </a:t>
            </a:r>
            <a:r>
              <a:rPr lang="en-US" sz="4400" b="1" dirty="0" err="1" smtClean="0"/>
              <a:t>responsabilização</a:t>
            </a:r>
            <a:r>
              <a:rPr lang="en-US" sz="4400" b="1" dirty="0" smtClean="0"/>
              <a:t> é crucial, a </a:t>
            </a:r>
            <a:r>
              <a:rPr lang="en-US" sz="4400" b="1" dirty="0" err="1" smtClean="0"/>
              <a:t>ser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necessariamente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priorizada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na</a:t>
            </a:r>
            <a:r>
              <a:rPr lang="en-US" sz="4400" b="1" dirty="0" smtClean="0"/>
              <a:t> agenda da </a:t>
            </a:r>
            <a:r>
              <a:rPr lang="en-US" sz="4400" b="1" dirty="0" err="1" smtClean="0"/>
              <a:t>indústria</a:t>
            </a:r>
            <a:r>
              <a:rPr lang="en-US" sz="4400" b="1" dirty="0" smtClean="0"/>
              <a:t> do </a:t>
            </a:r>
            <a:r>
              <a:rPr lang="en-US" sz="4400" b="1" dirty="0" err="1" smtClean="0"/>
              <a:t>seguro</a:t>
            </a:r>
            <a:r>
              <a:rPr lang="en-US" sz="4400" b="1" dirty="0" smtClean="0"/>
              <a:t>.</a:t>
            </a:r>
            <a:endParaRPr lang="it-IT" sz="4400" b="1" dirty="0" smtClean="0"/>
          </a:p>
          <a:p>
            <a:pPr marL="0" indent="0">
              <a:buNone/>
            </a:pPr>
            <a:endParaRPr lang="it-IT" sz="4400" b="1" dirty="0"/>
          </a:p>
          <a:p>
            <a:pPr marL="0" indent="0">
              <a:buNone/>
            </a:pPr>
            <a:r>
              <a:rPr lang="it-IT" sz="4400" b="1" dirty="0" smtClean="0"/>
              <a:t>Contudo, a responsabilidade pelo fato do produto pressupõe que um produto defeituoso acarrete danos materiais ou lesões corporais graves ou óbito, e que o consumidor seja vitimado pelo evento, e possa tomar medidas sob a forma de ações de responsabilidade pelo fato do produto.</a:t>
            </a:r>
          </a:p>
          <a:p>
            <a:pPr marL="0" indent="0">
              <a:buNone/>
            </a:pPr>
            <a:endParaRPr lang="it-IT" sz="4400" b="1" dirty="0" smtClean="0"/>
          </a:p>
          <a:p>
            <a:pPr marL="0" indent="0">
              <a:buNone/>
            </a:pPr>
            <a:r>
              <a:rPr lang="it-IT" sz="4400" b="1" dirty="0" smtClean="0"/>
              <a:t>--Possíveis impactos sobre apólices de seguro para recall de produtos?</a:t>
            </a:r>
          </a:p>
          <a:p>
            <a:pPr marL="0" indent="0">
              <a:buNone/>
            </a:pPr>
            <a:endParaRPr lang="it-IT" sz="4400" b="1" dirty="0" smtClean="0"/>
          </a:p>
          <a:p>
            <a:pPr marL="0" indent="0">
              <a:buNone/>
            </a:pPr>
            <a:r>
              <a:rPr lang="en-US" sz="4400" b="1" dirty="0" err="1" smtClean="0"/>
              <a:t>Apólice</a:t>
            </a:r>
            <a:r>
              <a:rPr lang="en-US" sz="4400" b="1" dirty="0" smtClean="0"/>
              <a:t> para recall de </a:t>
            </a:r>
            <a:r>
              <a:rPr lang="en-US" sz="4400" b="1" dirty="0" err="1" smtClean="0"/>
              <a:t>peças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automóveis</a:t>
            </a:r>
            <a:r>
              <a:rPr lang="en-US" sz="4400" b="1" dirty="0" smtClean="0"/>
              <a:t>, um </a:t>
            </a:r>
            <a:r>
              <a:rPr lang="en-US" sz="4400" b="1" dirty="0" err="1" smtClean="0"/>
              <a:t>produto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confeccionado</a:t>
            </a:r>
            <a:r>
              <a:rPr lang="en-US" sz="4400" b="1" dirty="0" smtClean="0"/>
              <a:t> para </a:t>
            </a:r>
            <a:r>
              <a:rPr lang="en-US" sz="4400" b="1" dirty="0" err="1" smtClean="0"/>
              <a:t>fornecedores</a:t>
            </a:r>
            <a:r>
              <a:rPr lang="en-US" sz="4400" b="1" dirty="0" smtClean="0"/>
              <a:t> da </a:t>
            </a:r>
            <a:r>
              <a:rPr lang="en-US" sz="4400" b="1" dirty="0" err="1" smtClean="0"/>
              <a:t>indústria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automotiva</a:t>
            </a:r>
            <a:r>
              <a:rPr lang="en-US" sz="4400" b="1" dirty="0" smtClean="0"/>
              <a:t>. A </a:t>
            </a:r>
            <a:r>
              <a:rPr lang="en-US" sz="4400" b="1" dirty="0" err="1" smtClean="0"/>
              <a:t>apólice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oferece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uma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opção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cobertura</a:t>
            </a:r>
            <a:r>
              <a:rPr lang="en-US" sz="4400" b="1" dirty="0" smtClean="0"/>
              <a:t>, para </a:t>
            </a:r>
            <a:r>
              <a:rPr lang="en-US" sz="4400" b="1" dirty="0" err="1" smtClean="0"/>
              <a:t>atender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incremento</a:t>
            </a:r>
            <a:r>
              <a:rPr lang="en-US" sz="4400" b="1" dirty="0" smtClean="0"/>
              <a:t> da </a:t>
            </a:r>
            <a:r>
              <a:rPr lang="en-US" sz="4400" b="1" dirty="0" err="1" smtClean="0"/>
              <a:t>exposição</a:t>
            </a:r>
            <a:r>
              <a:rPr lang="en-US" sz="4400" b="1" dirty="0" smtClean="0"/>
              <a:t> a </a:t>
            </a:r>
            <a:r>
              <a:rPr lang="en-US" sz="4400" b="1" dirty="0" err="1" smtClean="0"/>
              <a:t>riscos</a:t>
            </a:r>
            <a:r>
              <a:rPr lang="en-US" sz="4400" b="1" dirty="0" smtClean="0"/>
              <a:t> e das </a:t>
            </a:r>
            <a:r>
              <a:rPr lang="en-US" sz="4400" b="1" dirty="0" err="1" smtClean="0"/>
              <a:t>responsabilidades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ligadas</a:t>
            </a:r>
            <a:r>
              <a:rPr lang="en-US" sz="4400" b="1" dirty="0" smtClean="0"/>
              <a:t> a recalls </a:t>
            </a:r>
            <a:r>
              <a:rPr lang="en-US" sz="4400" b="1" dirty="0" err="1" smtClean="0"/>
              <a:t>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indústria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automotiva</a:t>
            </a:r>
            <a:r>
              <a:rPr lang="en-US" sz="4400" b="1" dirty="0" smtClean="0"/>
              <a:t>.</a:t>
            </a:r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 err="1" smtClean="0"/>
              <a:t>Recentemente</a:t>
            </a:r>
            <a:r>
              <a:rPr lang="en-US" sz="4400" b="1" dirty="0" smtClean="0"/>
              <a:t>, o </a:t>
            </a:r>
            <a:r>
              <a:rPr lang="en-US" sz="4400" b="1" dirty="0" err="1" smtClean="0"/>
              <a:t>número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casos</a:t>
            </a:r>
            <a:r>
              <a:rPr lang="en-US" sz="4400" b="1" dirty="0" smtClean="0"/>
              <a:t> de recall </a:t>
            </a:r>
            <a:r>
              <a:rPr lang="en-US" sz="4400" b="1" dirty="0" err="1" smtClean="0"/>
              <a:t>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indústria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automotiva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aumentou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significativamente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todo</a:t>
            </a:r>
            <a:r>
              <a:rPr lang="en-US" sz="4400" b="1" dirty="0" smtClean="0"/>
              <a:t> o </a:t>
            </a:r>
            <a:r>
              <a:rPr lang="en-US" sz="4400" b="1" dirty="0" err="1" smtClean="0"/>
              <a:t>mundo</a:t>
            </a:r>
            <a:r>
              <a:rPr lang="en-US" sz="4400" b="1" dirty="0" smtClean="0"/>
              <a:t>. </a:t>
            </a:r>
            <a:r>
              <a:rPr lang="en-US" sz="4400" b="1" dirty="0" err="1" smtClean="0"/>
              <a:t>Apenas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nos</a:t>
            </a:r>
            <a:r>
              <a:rPr lang="en-US" sz="4400" b="1" dirty="0" smtClean="0"/>
              <a:t> EUA, o </a:t>
            </a:r>
            <a:r>
              <a:rPr lang="en-US" sz="4400" b="1" dirty="0" err="1" smtClean="0"/>
              <a:t>Órgão</a:t>
            </a:r>
            <a:r>
              <a:rPr lang="en-US" sz="4400" b="1" dirty="0" smtClean="0"/>
              <a:t> Federal de </a:t>
            </a:r>
            <a:r>
              <a:rPr lang="en-US" sz="4400" b="1" dirty="0" err="1" smtClean="0"/>
              <a:t>Gerenciamento</a:t>
            </a:r>
            <a:r>
              <a:rPr lang="en-US" sz="4400" b="1" dirty="0" smtClean="0"/>
              <a:t> da </a:t>
            </a:r>
            <a:r>
              <a:rPr lang="en-US" sz="4400" b="1" dirty="0" err="1" smtClean="0"/>
              <a:t>Segurança</a:t>
            </a:r>
            <a:r>
              <a:rPr lang="en-US" sz="4400" b="1" dirty="0" smtClean="0"/>
              <a:t> no </a:t>
            </a:r>
            <a:r>
              <a:rPr lang="en-US" sz="4400" b="1" dirty="0" err="1" smtClean="0"/>
              <a:t>Tráfego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Rodovias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relatou</a:t>
            </a:r>
            <a:r>
              <a:rPr lang="en-US" sz="4400" b="1" dirty="0" smtClean="0"/>
              <a:t> que, </a:t>
            </a:r>
            <a:r>
              <a:rPr lang="en-US" sz="4400" b="1" dirty="0" err="1" smtClean="0"/>
              <a:t>em</a:t>
            </a:r>
            <a:r>
              <a:rPr lang="en-US" sz="4400" b="1" dirty="0" smtClean="0"/>
              <a:t> 2014, </a:t>
            </a:r>
            <a:r>
              <a:rPr lang="en-US" sz="4400" b="1" dirty="0" err="1" smtClean="0"/>
              <a:t>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casos</a:t>
            </a:r>
            <a:r>
              <a:rPr lang="en-US" sz="4400" b="1" dirty="0" smtClean="0"/>
              <a:t> de recall de </a:t>
            </a:r>
            <a:r>
              <a:rPr lang="en-US" sz="4400" b="1" dirty="0" err="1" smtClean="0"/>
              <a:t>produtos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automotores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alcançaram</a:t>
            </a:r>
            <a:r>
              <a:rPr lang="en-US" sz="4400" b="1" dirty="0" smtClean="0"/>
              <a:t> um </a:t>
            </a:r>
            <a:r>
              <a:rPr lang="en-US" sz="4400" b="1" dirty="0" err="1" smtClean="0"/>
              <a:t>elevado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recorde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próximo</a:t>
            </a:r>
            <a:r>
              <a:rPr lang="en-US" sz="4400" b="1" dirty="0" smtClean="0"/>
              <a:t> a 64 </a:t>
            </a:r>
            <a:r>
              <a:rPr lang="en-US" sz="4400" b="1" dirty="0" err="1" smtClean="0"/>
              <a:t>milhões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veículos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mais</a:t>
            </a:r>
            <a:r>
              <a:rPr lang="en-US" sz="4400" b="1" dirty="0" smtClean="0"/>
              <a:t> que o dobro do </a:t>
            </a:r>
            <a:r>
              <a:rPr lang="en-US" sz="4400" b="1" dirty="0" err="1" smtClean="0"/>
              <a:t>recorde</a:t>
            </a:r>
            <a:r>
              <a:rPr lang="en-US" sz="4400" b="1" dirty="0" smtClean="0"/>
              <a:t> anterior </a:t>
            </a:r>
            <a:r>
              <a:rPr lang="en-US" sz="4400" b="1" dirty="0" err="1" smtClean="0"/>
              <a:t>em</a:t>
            </a:r>
            <a:r>
              <a:rPr lang="en-US" sz="4400" b="1" dirty="0" smtClean="0"/>
              <a:t> 2004.</a:t>
            </a:r>
          </a:p>
          <a:p>
            <a:pPr marL="0" indent="0">
              <a:buNone/>
            </a:pPr>
            <a:r>
              <a:rPr lang="en-US" sz="4400" b="1" dirty="0" smtClean="0"/>
              <a:t>O volume </a:t>
            </a:r>
            <a:r>
              <a:rPr lang="en-US" sz="4400" b="1" dirty="0" err="1" smtClean="0"/>
              <a:t>crescente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casos</a:t>
            </a:r>
            <a:r>
              <a:rPr lang="en-US" sz="4400" b="1" dirty="0" smtClean="0"/>
              <a:t> de recall </a:t>
            </a:r>
            <a:r>
              <a:rPr lang="en-US" sz="4400" b="1" dirty="0" err="1" smtClean="0"/>
              <a:t>automobilístico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pressionou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fabricantes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veículos</a:t>
            </a:r>
            <a:r>
              <a:rPr lang="en-US" sz="4400" b="1" dirty="0" smtClean="0"/>
              <a:t>, que </a:t>
            </a:r>
            <a:r>
              <a:rPr lang="en-US" sz="4400" b="1" dirty="0" err="1" smtClean="0"/>
              <a:t>tentam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cada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vez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mais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transferir</a:t>
            </a:r>
            <a:r>
              <a:rPr lang="en-US" sz="4400" b="1" dirty="0" smtClean="0"/>
              <a:t> a </a:t>
            </a:r>
            <a:r>
              <a:rPr lang="en-US" sz="4400" b="1" dirty="0" err="1" smtClean="0"/>
              <a:t>responsabilidade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longo</a:t>
            </a:r>
            <a:r>
              <a:rPr lang="en-US" sz="4400" b="1" dirty="0" smtClean="0"/>
              <a:t> da </a:t>
            </a:r>
            <a:r>
              <a:rPr lang="en-US" sz="4400" b="1" dirty="0" err="1" smtClean="0"/>
              <a:t>cadeia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fornecimento</a:t>
            </a:r>
            <a:r>
              <a:rPr lang="en-US" sz="4400" b="1" dirty="0" smtClean="0"/>
              <a:t>.</a:t>
            </a:r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 smtClean="0"/>
              <a:t>A </a:t>
            </a:r>
            <a:r>
              <a:rPr lang="en-US" sz="4400" b="1" dirty="0" err="1" smtClean="0"/>
              <a:t>maior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exposição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risco</a:t>
            </a:r>
            <a:r>
              <a:rPr lang="en-US" sz="4400" b="1" dirty="0" smtClean="0"/>
              <a:t> de recall </a:t>
            </a:r>
            <a:r>
              <a:rPr lang="en-US" sz="4400" b="1" dirty="0" err="1" smtClean="0"/>
              <a:t>automotivo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está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gerando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uma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demanda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por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uma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apólice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própria</a:t>
            </a:r>
            <a:r>
              <a:rPr lang="en-US" sz="4400" b="1" dirty="0" smtClean="0"/>
              <a:t> para a </a:t>
            </a:r>
            <a:r>
              <a:rPr lang="en-US" sz="4400" b="1" dirty="0" err="1" smtClean="0"/>
              <a:t>cobertura</a:t>
            </a:r>
            <a:r>
              <a:rPr lang="en-US" sz="4400" b="1" dirty="0" smtClean="0"/>
              <a:t> de recall de </a:t>
            </a:r>
            <a:r>
              <a:rPr lang="en-US" sz="4400" b="1" dirty="0" err="1" smtClean="0"/>
              <a:t>produtos</a:t>
            </a:r>
            <a:r>
              <a:rPr lang="en-US" sz="4400" b="1" dirty="0" smtClean="0"/>
              <a:t>, que </a:t>
            </a:r>
            <a:r>
              <a:rPr lang="en-US" sz="4400" b="1" dirty="0" err="1" smtClean="0"/>
              <a:t>abranja</a:t>
            </a:r>
            <a:r>
              <a:rPr lang="en-US" sz="4400" b="1" dirty="0" smtClean="0"/>
              <a:t> o </a:t>
            </a:r>
            <a:r>
              <a:rPr lang="en-US" sz="4400" b="1" dirty="0" err="1" smtClean="0"/>
              <a:t>risco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financeiro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correlato</a:t>
            </a:r>
            <a:r>
              <a:rPr lang="en-US" sz="4400" b="1" dirty="0" smtClean="0"/>
              <a:t> e as </a:t>
            </a:r>
            <a:r>
              <a:rPr lang="en-US" sz="4400" b="1" dirty="0" err="1" smtClean="0"/>
              <a:t>exigências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contratuais</a:t>
            </a:r>
            <a:r>
              <a:rPr lang="en-US" sz="4400" b="1" dirty="0" smtClean="0"/>
              <a:t> para </a:t>
            </a:r>
            <a:r>
              <a:rPr lang="en-US" sz="4400" b="1" dirty="0" err="1" smtClean="0"/>
              <a:t>fornecedores</a:t>
            </a:r>
            <a:r>
              <a:rPr lang="en-US" sz="4400" b="1" dirty="0" smtClean="0"/>
              <a:t>.</a:t>
            </a:r>
            <a:endParaRPr lang="en-US" sz="4400" b="1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 err="1" smtClean="0"/>
              <a:t>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novos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produtos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próprios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contemplam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uma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gama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fatores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desencadeadores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específicos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incluindo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questões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segurança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produtos</a:t>
            </a:r>
            <a:r>
              <a:rPr lang="en-US" sz="4400" b="1" dirty="0" smtClean="0"/>
              <a:t>, de </a:t>
            </a:r>
            <a:r>
              <a:rPr lang="en-US" sz="4400" b="1" dirty="0" err="1" smtClean="0"/>
              <a:t>garantia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produtos</a:t>
            </a:r>
            <a:r>
              <a:rPr lang="en-US" sz="4400" b="1" dirty="0" smtClean="0"/>
              <a:t> e </a:t>
            </a:r>
            <a:r>
              <a:rPr lang="en-US" sz="4400" b="1" dirty="0" err="1" smtClean="0"/>
              <a:t>casos</a:t>
            </a:r>
            <a:r>
              <a:rPr lang="en-US" sz="4400" b="1" dirty="0" smtClean="0"/>
              <a:t> de recall </a:t>
            </a:r>
            <a:r>
              <a:rPr lang="en-US" sz="4400" b="1" dirty="0" err="1" smtClean="0"/>
              <a:t>impostos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por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governos</a:t>
            </a:r>
            <a:r>
              <a:rPr lang="en-US" sz="4400" b="1" dirty="0" smtClean="0"/>
              <a:t>.</a:t>
            </a:r>
            <a:endParaRPr lang="en-US" sz="4400" b="1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 err="1" smtClean="0"/>
              <a:t>Contudo</a:t>
            </a:r>
            <a:r>
              <a:rPr lang="en-US" sz="4400" b="1" dirty="0" smtClean="0"/>
              <a:t>, a </a:t>
            </a:r>
            <a:r>
              <a:rPr lang="en-US" sz="4400" b="1" dirty="0" err="1" smtClean="0"/>
              <a:t>maioria</a:t>
            </a:r>
            <a:r>
              <a:rPr lang="en-US" sz="4400" b="1" dirty="0" smtClean="0"/>
              <a:t> dos </a:t>
            </a:r>
            <a:r>
              <a:rPr lang="en-US" sz="4400" b="1" dirty="0" err="1" smtClean="0"/>
              <a:t>seguros</a:t>
            </a:r>
            <a:r>
              <a:rPr lang="en-US" sz="4400" b="1" dirty="0" smtClean="0"/>
              <a:t> de recall </a:t>
            </a:r>
            <a:r>
              <a:rPr lang="en-US" sz="4400" b="1" smtClean="0"/>
              <a:t>pressupõe </a:t>
            </a:r>
            <a:r>
              <a:rPr lang="en-US" sz="4400" b="1" dirty="0" err="1" smtClean="0"/>
              <a:t>algum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grau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acidentalidade</a:t>
            </a:r>
            <a:r>
              <a:rPr lang="en-US" sz="4400" b="1" dirty="0" smtClean="0"/>
              <a:t> do </a:t>
            </a:r>
            <a:r>
              <a:rPr lang="en-US" sz="4400" b="1" dirty="0" err="1" smtClean="0"/>
              <a:t>evento</a:t>
            </a:r>
            <a:r>
              <a:rPr lang="en-US" sz="4400" b="1" dirty="0" smtClean="0"/>
              <a:t>, e </a:t>
            </a:r>
            <a:r>
              <a:rPr lang="en-US" sz="4400" b="1" dirty="0" err="1" smtClean="0"/>
              <a:t>não</a:t>
            </a:r>
            <a:r>
              <a:rPr lang="en-US" sz="4400" b="1" dirty="0" smtClean="0"/>
              <a:t> a </a:t>
            </a:r>
            <a:r>
              <a:rPr lang="en-US" sz="4400" b="1" dirty="0" err="1" smtClean="0"/>
              <a:t>existência</a:t>
            </a:r>
            <a:r>
              <a:rPr lang="en-US" sz="4400" b="1" dirty="0" smtClean="0"/>
              <a:t> de </a:t>
            </a:r>
            <a:r>
              <a:rPr lang="en-US" sz="4400" b="1" dirty="0" err="1" smtClean="0"/>
              <a:t>pessoas</a:t>
            </a:r>
            <a:r>
              <a:rPr lang="en-US" sz="4400" b="1" dirty="0" smtClean="0"/>
              <a:t> que, </a:t>
            </a:r>
            <a:r>
              <a:rPr lang="en-US" sz="4400" b="1" dirty="0" err="1" smtClean="0"/>
              <a:t>deliberadamente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tomem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determinadas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medidas</a:t>
            </a:r>
            <a:r>
              <a:rPr lang="en-US" sz="4400" b="1" dirty="0" smtClean="0"/>
              <a:t>.</a:t>
            </a:r>
            <a:endParaRPr lang="en-US" sz="4400" b="1" dirty="0"/>
          </a:p>
          <a:p>
            <a:pPr marL="0" indent="0">
              <a:buNone/>
            </a:pPr>
            <a:endParaRPr lang="it-IT" sz="4400" b="1" dirty="0" smtClean="0"/>
          </a:p>
          <a:p>
            <a:pPr marL="0" indent="0">
              <a:buNone/>
            </a:pPr>
            <a:endParaRPr lang="it-IT" sz="4400" b="1" dirty="0"/>
          </a:p>
        </p:txBody>
      </p:sp>
    </p:spTree>
    <p:extLst>
      <p:ext uri="{BB962C8B-B14F-4D97-AF65-F5344CB8AC3E}">
        <p14:creationId xmlns:p14="http://schemas.microsoft.com/office/powerpoint/2010/main" val="270452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Em</a:t>
            </a:r>
            <a:r>
              <a:rPr lang="en-US" sz="2000" b="1" dirty="0" smtClean="0">
                <a:solidFill>
                  <a:srgbClr val="FF0000"/>
                </a:solidFill>
              </a:rPr>
              <a:t> 18 de </a:t>
            </a:r>
            <a:r>
              <a:rPr lang="en-US" sz="2000" b="1" dirty="0" err="1" smtClean="0">
                <a:solidFill>
                  <a:srgbClr val="FF0000"/>
                </a:solidFill>
              </a:rPr>
              <a:t>setembro</a:t>
            </a:r>
            <a:r>
              <a:rPr lang="en-US" sz="2000" b="1" dirty="0" smtClean="0">
                <a:solidFill>
                  <a:srgbClr val="FF0000"/>
                </a:solidFill>
              </a:rPr>
              <a:t> de 2015, a EPA – </a:t>
            </a:r>
            <a:r>
              <a:rPr lang="en-US" sz="2000" b="1" dirty="0" err="1" smtClean="0">
                <a:solidFill>
                  <a:srgbClr val="FF0000"/>
                </a:solidFill>
              </a:rPr>
              <a:t>Agência</a:t>
            </a:r>
            <a:r>
              <a:rPr lang="en-US" sz="2000" b="1" dirty="0" smtClean="0">
                <a:solidFill>
                  <a:srgbClr val="FF0000"/>
                </a:solidFill>
              </a:rPr>
              <a:t> de </a:t>
            </a:r>
            <a:r>
              <a:rPr lang="en-US" sz="2000" b="1" dirty="0" err="1" smtClean="0">
                <a:solidFill>
                  <a:srgbClr val="FF0000"/>
                </a:solidFill>
              </a:rPr>
              <a:t>Proteção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Ambiental</a:t>
            </a:r>
            <a:r>
              <a:rPr lang="en-US" sz="2000" b="1" dirty="0" smtClean="0">
                <a:solidFill>
                  <a:srgbClr val="FF0000"/>
                </a:solidFill>
              </a:rPr>
              <a:t> Norte-Americana </a:t>
            </a:r>
            <a:r>
              <a:rPr lang="en-US" sz="2000" b="1" dirty="0" err="1" smtClean="0">
                <a:solidFill>
                  <a:srgbClr val="FF0000"/>
                </a:solidFill>
              </a:rPr>
              <a:t>notificou</a:t>
            </a:r>
            <a:r>
              <a:rPr lang="en-US" sz="2000" b="1" dirty="0" smtClean="0">
                <a:solidFill>
                  <a:srgbClr val="FF0000"/>
                </a:solidFill>
              </a:rPr>
              <a:t> a </a:t>
            </a:r>
            <a:r>
              <a:rPr lang="en-US" sz="2000" b="1" dirty="0" err="1" smtClean="0">
                <a:solidFill>
                  <a:srgbClr val="FF0000"/>
                </a:solidFill>
              </a:rPr>
              <a:t>montadora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Alemã</a:t>
            </a:r>
            <a:r>
              <a:rPr lang="en-US" sz="2000" b="1" dirty="0" smtClean="0">
                <a:solidFill>
                  <a:srgbClr val="FF0000"/>
                </a:solidFill>
              </a:rPr>
              <a:t> Volkswagen </a:t>
            </a:r>
            <a:r>
              <a:rPr lang="en-US" sz="2000" b="1" dirty="0" err="1" smtClean="0">
                <a:solidFill>
                  <a:srgbClr val="FF0000"/>
                </a:solidFill>
              </a:rPr>
              <a:t>por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violações</a:t>
            </a:r>
            <a:r>
              <a:rPr lang="en-US" sz="2000" b="1" dirty="0" smtClean="0">
                <a:solidFill>
                  <a:srgbClr val="FF0000"/>
                </a:solidFill>
              </a:rPr>
              <a:t> à Lei </a:t>
            </a:r>
            <a:r>
              <a:rPr lang="en-US" sz="2000" b="1" dirty="0" err="1" smtClean="0">
                <a:solidFill>
                  <a:srgbClr val="FF0000"/>
                </a:solidFill>
              </a:rPr>
              <a:t>sobre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Ar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Limpo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400" dirty="0" err="1" smtClean="0"/>
              <a:t>Em</a:t>
            </a:r>
            <a:r>
              <a:rPr lang="en-US" sz="1400" dirty="0" smtClean="0"/>
              <a:t> 18 de </a:t>
            </a:r>
            <a:r>
              <a:rPr lang="en-US" sz="1400" dirty="0" err="1" smtClean="0"/>
              <a:t>setembro</a:t>
            </a:r>
            <a:r>
              <a:rPr lang="en-US" sz="1400" dirty="0" smtClean="0"/>
              <a:t> de 2015, a EPA – </a:t>
            </a:r>
            <a:r>
              <a:rPr lang="en-US" sz="1400" dirty="0" err="1" smtClean="0"/>
              <a:t>Agência</a:t>
            </a:r>
            <a:r>
              <a:rPr lang="en-US" sz="1400" dirty="0" smtClean="0"/>
              <a:t> de </a:t>
            </a:r>
            <a:r>
              <a:rPr lang="en-US" sz="1400" dirty="0" err="1" smtClean="0"/>
              <a:t>Proteção</a:t>
            </a:r>
            <a:r>
              <a:rPr lang="en-US" sz="1400" dirty="0" smtClean="0"/>
              <a:t> </a:t>
            </a:r>
            <a:r>
              <a:rPr lang="en-US" sz="1400" dirty="0" err="1" smtClean="0"/>
              <a:t>Ambiental</a:t>
            </a:r>
            <a:r>
              <a:rPr lang="en-US" sz="1400" dirty="0" smtClean="0"/>
              <a:t> Norte-Americana </a:t>
            </a:r>
            <a:r>
              <a:rPr lang="en-US" sz="1400" dirty="0" err="1" smtClean="0"/>
              <a:t>emitiu</a:t>
            </a:r>
            <a:r>
              <a:rPr lang="en-US" sz="1400" dirty="0" smtClean="0"/>
              <a:t> contra a </a:t>
            </a:r>
            <a:r>
              <a:rPr lang="en-US" sz="1400" dirty="0" err="1" smtClean="0"/>
              <a:t>montadora</a:t>
            </a:r>
            <a:r>
              <a:rPr lang="en-US" sz="1400" dirty="0" smtClean="0"/>
              <a:t> </a:t>
            </a:r>
            <a:r>
              <a:rPr lang="en-US" sz="1400" dirty="0" err="1" smtClean="0"/>
              <a:t>Alemã</a:t>
            </a:r>
            <a:r>
              <a:rPr lang="en-US" sz="1400" dirty="0" smtClean="0"/>
              <a:t> Volkswagen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notificação</a:t>
            </a:r>
            <a:r>
              <a:rPr lang="en-US" sz="1400" dirty="0" smtClean="0"/>
              <a:t>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violações</a:t>
            </a:r>
            <a:r>
              <a:rPr lang="en-US" sz="1400" dirty="0" smtClean="0"/>
              <a:t> à Lei </a:t>
            </a:r>
            <a:r>
              <a:rPr lang="en-US" sz="1400" dirty="0" err="1" smtClean="0"/>
              <a:t>sobre</a:t>
            </a:r>
            <a:r>
              <a:rPr lang="en-US" sz="1400" dirty="0" smtClean="0"/>
              <a:t> </a:t>
            </a:r>
            <a:r>
              <a:rPr lang="en-US" sz="1400" dirty="0" err="1" smtClean="0"/>
              <a:t>Ar</a:t>
            </a:r>
            <a:r>
              <a:rPr lang="en-US" sz="1400" dirty="0" smtClean="0"/>
              <a:t> </a:t>
            </a:r>
            <a:r>
              <a:rPr lang="en-US" sz="1400" dirty="0" err="1" smtClean="0"/>
              <a:t>Limpo</a:t>
            </a:r>
            <a:r>
              <a:rPr lang="en-US" sz="1400" dirty="0" smtClean="0"/>
              <a:t>, </a:t>
            </a:r>
            <a:r>
              <a:rPr lang="en-US" sz="1400" dirty="0" err="1" smtClean="0"/>
              <a:t>após</a:t>
            </a:r>
            <a:r>
              <a:rPr lang="en-US" sz="1400" dirty="0" smtClean="0"/>
              <a:t> </a:t>
            </a:r>
            <a:r>
              <a:rPr lang="en-US" sz="1400" dirty="0" err="1" smtClean="0"/>
              <a:t>evidências</a:t>
            </a:r>
            <a:r>
              <a:rPr lang="en-US" sz="1400" dirty="0" smtClean="0"/>
              <a:t> de que a VW </a:t>
            </a:r>
            <a:r>
              <a:rPr lang="en-US" sz="1400" dirty="0" err="1" smtClean="0"/>
              <a:t>havia</a:t>
            </a:r>
            <a:r>
              <a:rPr lang="en-US" sz="1400" dirty="0" smtClean="0"/>
              <a:t> </a:t>
            </a:r>
            <a:r>
              <a:rPr lang="en-US" sz="1400" dirty="0" err="1" smtClean="0"/>
              <a:t>programado</a:t>
            </a:r>
            <a:r>
              <a:rPr lang="en-US" sz="1400" dirty="0" smtClean="0"/>
              <a:t> </a:t>
            </a:r>
            <a:r>
              <a:rPr lang="en-US" sz="1400" dirty="0" err="1" smtClean="0"/>
              <a:t>propositadamente</a:t>
            </a:r>
            <a:r>
              <a:rPr lang="en-US" sz="1400" dirty="0" smtClean="0"/>
              <a:t> a </a:t>
            </a:r>
            <a:r>
              <a:rPr lang="en-US" sz="1400" dirty="0" err="1" smtClean="0"/>
              <a:t>ativação</a:t>
            </a:r>
            <a:r>
              <a:rPr lang="en-US" sz="1400" dirty="0" smtClean="0"/>
              <a:t> de </a:t>
            </a:r>
            <a:r>
              <a:rPr lang="en-US" sz="1400" dirty="0" err="1" smtClean="0"/>
              <a:t>certos</a:t>
            </a:r>
            <a:r>
              <a:rPr lang="en-US" sz="1400" dirty="0" smtClean="0"/>
              <a:t> </a:t>
            </a:r>
            <a:r>
              <a:rPr lang="en-US" sz="1400" dirty="0" err="1" smtClean="0"/>
              <a:t>controles</a:t>
            </a:r>
            <a:r>
              <a:rPr lang="en-US" sz="1400" dirty="0" smtClean="0"/>
              <a:t> de </a:t>
            </a:r>
            <a:r>
              <a:rPr lang="en-US" sz="1400" dirty="0" err="1" smtClean="0"/>
              <a:t>emissão</a:t>
            </a:r>
            <a:r>
              <a:rPr lang="en-US" sz="1400" dirty="0" smtClean="0"/>
              <a:t>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motores</a:t>
            </a:r>
            <a:r>
              <a:rPr lang="en-US" sz="1400" dirty="0" smtClean="0"/>
              <a:t> turbo-</a:t>
            </a:r>
            <a:r>
              <a:rPr lang="en-US" sz="1400" dirty="0" err="1" smtClean="0"/>
              <a:t>carregados</a:t>
            </a:r>
            <a:r>
              <a:rPr lang="en-US" sz="1400" dirty="0" smtClean="0"/>
              <a:t> de </a:t>
            </a:r>
            <a:r>
              <a:rPr lang="en-US" sz="1400" dirty="0" err="1" smtClean="0"/>
              <a:t>injeção</a:t>
            </a:r>
            <a:r>
              <a:rPr lang="en-US" sz="1400" dirty="0" smtClean="0"/>
              <a:t> a diesel (TDI) </a:t>
            </a:r>
            <a:r>
              <a:rPr lang="en-US" sz="1400" dirty="0" err="1" smtClean="0"/>
              <a:t>tão</a:t>
            </a:r>
            <a:r>
              <a:rPr lang="en-US" sz="1400" dirty="0" smtClean="0"/>
              <a:t> </a:t>
            </a:r>
            <a:r>
              <a:rPr lang="en-US" sz="1400" dirty="0" err="1" smtClean="0"/>
              <a:t>somente</a:t>
            </a:r>
            <a:r>
              <a:rPr lang="en-US" sz="1400" dirty="0" smtClean="0"/>
              <a:t> </a:t>
            </a:r>
            <a:r>
              <a:rPr lang="en-US" sz="1400" dirty="0" err="1" smtClean="0"/>
              <a:t>durante</a:t>
            </a:r>
            <a:r>
              <a:rPr lang="en-US" sz="1400" dirty="0" smtClean="0"/>
              <a:t> a </a:t>
            </a:r>
            <a:r>
              <a:rPr lang="en-US" sz="1400" dirty="0" err="1" smtClean="0"/>
              <a:t>realização</a:t>
            </a:r>
            <a:r>
              <a:rPr lang="en-US" sz="1400" dirty="0" smtClean="0"/>
              <a:t> de testes de </a:t>
            </a:r>
            <a:r>
              <a:rPr lang="en-US" sz="1400" dirty="0" err="1" smtClean="0"/>
              <a:t>emissões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laboratório</a:t>
            </a:r>
            <a:r>
              <a:rPr lang="en-US" sz="1400" dirty="0" smtClean="0"/>
              <a:t>. </a:t>
            </a:r>
          </a:p>
          <a:p>
            <a:pPr algn="just"/>
            <a:r>
              <a:rPr lang="en-US" sz="1400" dirty="0" smtClean="0"/>
              <a:t>A </a:t>
            </a:r>
            <a:r>
              <a:rPr lang="en-US" sz="1400" dirty="0" err="1" smtClean="0"/>
              <a:t>programação</a:t>
            </a:r>
            <a:r>
              <a:rPr lang="en-US" sz="1400" dirty="0" smtClean="0"/>
              <a:t> </a:t>
            </a:r>
            <a:r>
              <a:rPr lang="en-US" sz="1400" dirty="0" err="1" smtClean="0"/>
              <a:t>permitiu</a:t>
            </a:r>
            <a:r>
              <a:rPr lang="en-US" sz="1400" dirty="0" smtClean="0"/>
              <a:t> a </a:t>
            </a:r>
            <a:r>
              <a:rPr lang="en-US" sz="1400" dirty="0" err="1" smtClean="0"/>
              <a:t>adequação</a:t>
            </a:r>
            <a:r>
              <a:rPr lang="en-US" sz="1400" dirty="0" smtClean="0"/>
              <a:t> da </a:t>
            </a:r>
            <a:r>
              <a:rPr lang="en-US" sz="1400" dirty="0" err="1" smtClean="0"/>
              <a:t>saída</a:t>
            </a:r>
            <a:r>
              <a:rPr lang="en-US" sz="1400" dirty="0" smtClean="0"/>
              <a:t> de </a:t>
            </a:r>
            <a:r>
              <a:rPr lang="en-US" sz="1400" dirty="0" err="1" smtClean="0"/>
              <a:t>óxido</a:t>
            </a:r>
            <a:r>
              <a:rPr lang="en-US" sz="1400" dirty="0" smtClean="0"/>
              <a:t> de </a:t>
            </a:r>
            <a:r>
              <a:rPr lang="en-US" sz="1400" dirty="0" err="1" smtClean="0"/>
              <a:t>nitrogênio</a:t>
            </a:r>
            <a:r>
              <a:rPr lang="en-US" sz="1400" dirty="0" smtClean="0"/>
              <a:t> (NOx) dos </a:t>
            </a:r>
            <a:r>
              <a:rPr lang="en-US" sz="1400" dirty="0" err="1" smtClean="0"/>
              <a:t>veículos</a:t>
            </a:r>
            <a:r>
              <a:rPr lang="en-US" sz="1400" dirty="0" smtClean="0"/>
              <a:t> </a:t>
            </a:r>
            <a:r>
              <a:rPr lang="en-US" sz="1400" dirty="0" err="1" smtClean="0"/>
              <a:t>aos</a:t>
            </a:r>
            <a:r>
              <a:rPr lang="en-US" sz="1400" dirty="0" smtClean="0"/>
              <a:t> </a:t>
            </a:r>
            <a:r>
              <a:rPr lang="en-US" sz="1400" dirty="0" err="1" smtClean="0"/>
              <a:t>padrões</a:t>
            </a:r>
            <a:r>
              <a:rPr lang="en-US" sz="1400" dirty="0" smtClean="0"/>
              <a:t> Norte-Americanos </a:t>
            </a:r>
            <a:r>
              <a:rPr lang="en-US" sz="1400" dirty="0" err="1" smtClean="0"/>
              <a:t>durante</a:t>
            </a:r>
            <a:r>
              <a:rPr lang="en-US" sz="1400" dirty="0" smtClean="0"/>
              <a:t> testes de </a:t>
            </a:r>
            <a:r>
              <a:rPr lang="en-US" sz="1400" dirty="0" err="1" smtClean="0"/>
              <a:t>regulação</a:t>
            </a:r>
            <a:r>
              <a:rPr lang="en-US" sz="1400" dirty="0" smtClean="0"/>
              <a:t>, </a:t>
            </a:r>
            <a:r>
              <a:rPr lang="en-US" sz="1400" dirty="0" err="1" smtClean="0"/>
              <a:t>embora</a:t>
            </a:r>
            <a:r>
              <a:rPr lang="en-US" sz="1400" dirty="0" smtClean="0"/>
              <a:t> </a:t>
            </a:r>
            <a:r>
              <a:rPr lang="en-US" sz="1400" dirty="0" err="1" smtClean="0"/>
              <a:t>gerasse</a:t>
            </a:r>
            <a:r>
              <a:rPr lang="en-US" sz="1400" dirty="0" smtClean="0"/>
              <a:t>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saída</a:t>
            </a:r>
            <a:r>
              <a:rPr lang="en-US" sz="1400" dirty="0" smtClean="0"/>
              <a:t> de NOx </a:t>
            </a:r>
            <a:r>
              <a:rPr lang="en-US" sz="1400" dirty="0" err="1" smtClean="0"/>
              <a:t>até</a:t>
            </a:r>
            <a:r>
              <a:rPr lang="en-US" sz="1400" dirty="0" smtClean="0"/>
              <a:t> 40 </a:t>
            </a:r>
            <a:r>
              <a:rPr lang="en-US" sz="1400" dirty="0" err="1" smtClean="0"/>
              <a:t>vezes</a:t>
            </a:r>
            <a:r>
              <a:rPr lang="en-US" sz="1400" dirty="0" smtClean="0"/>
              <a:t> </a:t>
            </a:r>
            <a:r>
              <a:rPr lang="en-US" sz="1400" dirty="0" err="1" smtClean="0"/>
              <a:t>maior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condução</a:t>
            </a:r>
            <a:r>
              <a:rPr lang="en-US" sz="1400" dirty="0" smtClean="0"/>
              <a:t> real dos </a:t>
            </a:r>
            <a:r>
              <a:rPr lang="en-US" sz="1400" dirty="0" err="1" smtClean="0"/>
              <a:t>veículos</a:t>
            </a:r>
            <a:r>
              <a:rPr lang="en-US" sz="1400" dirty="0" smtClean="0"/>
              <a:t>.</a:t>
            </a:r>
          </a:p>
          <a:p>
            <a:pPr algn="just"/>
            <a:r>
              <a:rPr lang="en-US" sz="1400" dirty="0" err="1" smtClean="0"/>
              <a:t>Estima</a:t>
            </a:r>
            <a:r>
              <a:rPr lang="en-US" sz="1400" dirty="0" smtClean="0"/>
              <a:t>-se que </a:t>
            </a:r>
            <a:r>
              <a:rPr lang="en-US" sz="1400" dirty="0" err="1" smtClean="0"/>
              <a:t>onze</a:t>
            </a:r>
            <a:r>
              <a:rPr lang="en-US" sz="1400" dirty="0" smtClean="0"/>
              <a:t> </a:t>
            </a:r>
            <a:r>
              <a:rPr lang="en-US" sz="1400" dirty="0" err="1" smtClean="0"/>
              <a:t>milhões</a:t>
            </a:r>
            <a:r>
              <a:rPr lang="en-US" sz="1400" dirty="0" smtClean="0"/>
              <a:t> de </a:t>
            </a:r>
            <a:r>
              <a:rPr lang="en-US" sz="1400" dirty="0" err="1" smtClean="0"/>
              <a:t>modelos</a:t>
            </a:r>
            <a:r>
              <a:rPr lang="en-US" sz="1400" dirty="0" smtClean="0"/>
              <a:t> de </a:t>
            </a:r>
            <a:r>
              <a:rPr lang="en-US" sz="1400" dirty="0" err="1" smtClean="0"/>
              <a:t>carros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todo</a:t>
            </a:r>
            <a:r>
              <a:rPr lang="en-US" sz="1400" dirty="0" smtClean="0"/>
              <a:t> o </a:t>
            </a:r>
            <a:r>
              <a:rPr lang="en-US" sz="1400" dirty="0" err="1" smtClean="0"/>
              <a:t>mundo</a:t>
            </a:r>
            <a:r>
              <a:rPr lang="en-US" sz="1400" dirty="0" smtClean="0"/>
              <a:t> e 500.000 </a:t>
            </a:r>
            <a:r>
              <a:rPr lang="en-US" sz="1400" dirty="0" err="1" smtClean="0"/>
              <a:t>nos</a:t>
            </a:r>
            <a:r>
              <a:rPr lang="en-US" sz="1400" dirty="0" smtClean="0"/>
              <a:t> </a:t>
            </a:r>
            <a:r>
              <a:rPr lang="en-US" sz="1400" dirty="0" err="1" smtClean="0"/>
              <a:t>Estados</a:t>
            </a:r>
            <a:r>
              <a:rPr lang="en-US" sz="1400" dirty="0" smtClean="0"/>
              <a:t> </a:t>
            </a:r>
            <a:r>
              <a:rPr lang="en-US" sz="1400" dirty="0" err="1" smtClean="0"/>
              <a:t>Unidos</a:t>
            </a:r>
            <a:r>
              <a:rPr lang="en-US" sz="1400" dirty="0" smtClean="0"/>
              <a:t>, </a:t>
            </a:r>
            <a:r>
              <a:rPr lang="en-US" sz="1400" dirty="0" err="1" smtClean="0"/>
              <a:t>produzidos</a:t>
            </a:r>
            <a:r>
              <a:rPr lang="en-US" sz="1400" dirty="0" smtClean="0"/>
              <a:t> entre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anos</a:t>
            </a:r>
            <a:r>
              <a:rPr lang="en-US" sz="1400" dirty="0" smtClean="0"/>
              <a:t> de 2009 e 2015, </a:t>
            </a:r>
            <a:r>
              <a:rPr lang="en-US" sz="1400" dirty="0" err="1" smtClean="0"/>
              <a:t>tenham</a:t>
            </a:r>
            <a:r>
              <a:rPr lang="en-US" sz="1400" dirty="0" smtClean="0"/>
              <a:t> </a:t>
            </a:r>
            <a:r>
              <a:rPr lang="en-US" sz="1400" dirty="0" err="1" smtClean="0"/>
              <a:t>incluído</a:t>
            </a:r>
            <a:r>
              <a:rPr lang="en-US" sz="1400" dirty="0" smtClean="0"/>
              <a:t> </a:t>
            </a:r>
            <a:r>
              <a:rPr lang="en-US" sz="1400" dirty="0" err="1" smtClean="0"/>
              <a:t>tal</a:t>
            </a:r>
            <a:r>
              <a:rPr lang="en-US" sz="1400" dirty="0" smtClean="0"/>
              <a:t> </a:t>
            </a:r>
            <a:r>
              <a:rPr lang="en-US" sz="1400" dirty="0" err="1" smtClean="0"/>
              <a:t>programação</a:t>
            </a:r>
            <a:r>
              <a:rPr lang="en-US" sz="1400" dirty="0" smtClean="0"/>
              <a:t>.</a:t>
            </a:r>
          </a:p>
          <a:p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85918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Agência de Proteção Ambiental («EPA»)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600" dirty="0" smtClean="0"/>
              <a:t>A EPA </a:t>
            </a:r>
            <a:r>
              <a:rPr lang="en-US" sz="5600" dirty="0" err="1" smtClean="0"/>
              <a:t>emitiu</a:t>
            </a:r>
            <a:r>
              <a:rPr lang="en-US" sz="5600" dirty="0" smtClean="0"/>
              <a:t> contra a Volkswagen AG, a Audi AG e a Volkswagen Group of America, Inc. (</a:t>
            </a:r>
            <a:r>
              <a:rPr lang="en-US" sz="5600" dirty="0" err="1" smtClean="0"/>
              <a:t>designadas</a:t>
            </a:r>
            <a:r>
              <a:rPr lang="en-US" sz="5600" dirty="0" smtClean="0"/>
              <a:t>,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conjunto</a:t>
            </a:r>
            <a:r>
              <a:rPr lang="en-US" sz="5600" dirty="0" smtClean="0"/>
              <a:t>, </a:t>
            </a:r>
            <a:r>
              <a:rPr lang="en-US" sz="5600" dirty="0" err="1" smtClean="0"/>
              <a:t>como</a:t>
            </a:r>
            <a:r>
              <a:rPr lang="en-US" sz="5600" dirty="0" smtClean="0"/>
              <a:t> Volkswagen) </a:t>
            </a:r>
            <a:r>
              <a:rPr lang="en-US" sz="5600" dirty="0" err="1" smtClean="0"/>
              <a:t>uma</a:t>
            </a:r>
            <a:r>
              <a:rPr lang="en-US" sz="5600" dirty="0" smtClean="0"/>
              <a:t> </a:t>
            </a:r>
            <a:r>
              <a:rPr lang="en-US" sz="5600" dirty="0" err="1" smtClean="0"/>
              <a:t>notificação</a:t>
            </a:r>
            <a:r>
              <a:rPr lang="en-US" sz="5600" dirty="0" smtClean="0"/>
              <a:t> </a:t>
            </a:r>
            <a:r>
              <a:rPr lang="en-US" sz="5600" dirty="0" err="1" smtClean="0"/>
              <a:t>por</a:t>
            </a:r>
            <a:r>
              <a:rPr lang="en-US" sz="5600" dirty="0" smtClean="0"/>
              <a:t> </a:t>
            </a:r>
            <a:r>
              <a:rPr lang="en-US" sz="5600" dirty="0" err="1" smtClean="0"/>
              <a:t>violações</a:t>
            </a:r>
            <a:r>
              <a:rPr lang="en-US" sz="5600" dirty="0" smtClean="0"/>
              <a:t> (“NOV”) à Lei </a:t>
            </a:r>
            <a:r>
              <a:rPr lang="en-US" sz="5600" dirty="0" err="1" smtClean="0"/>
              <a:t>sobre</a:t>
            </a:r>
            <a:r>
              <a:rPr lang="en-US" sz="5600" dirty="0" smtClean="0"/>
              <a:t> </a:t>
            </a:r>
            <a:r>
              <a:rPr lang="en-US" sz="5600" dirty="0" err="1" smtClean="0"/>
              <a:t>Ar</a:t>
            </a:r>
            <a:r>
              <a:rPr lang="en-US" sz="5600" dirty="0" smtClean="0"/>
              <a:t> </a:t>
            </a:r>
            <a:r>
              <a:rPr lang="en-US" sz="5600" dirty="0" err="1" smtClean="0"/>
              <a:t>Limpo</a:t>
            </a:r>
            <a:r>
              <a:rPr lang="en-US" sz="5600" dirty="0" smtClean="0"/>
              <a:t> (“CAA”).</a:t>
            </a:r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r>
              <a:rPr lang="en-US" sz="5600" dirty="0" smtClean="0"/>
              <a:t>Segundo a NOV, </a:t>
            </a:r>
            <a:r>
              <a:rPr lang="en-US" sz="5600" dirty="0" err="1" smtClean="0"/>
              <a:t>os</a:t>
            </a:r>
            <a:r>
              <a:rPr lang="en-US" sz="5600" dirty="0" smtClean="0"/>
              <a:t> </a:t>
            </a:r>
            <a:r>
              <a:rPr lang="en-US" sz="5600" dirty="0" err="1" smtClean="0"/>
              <a:t>carros</a:t>
            </a:r>
            <a:r>
              <a:rPr lang="en-US" sz="5600" dirty="0" smtClean="0"/>
              <a:t> a diesel de </a:t>
            </a:r>
            <a:r>
              <a:rPr lang="en-US" sz="5600" dirty="0" err="1" smtClean="0"/>
              <a:t>quatro</a:t>
            </a:r>
            <a:r>
              <a:rPr lang="en-US" sz="5600" dirty="0" smtClean="0"/>
              <a:t> </a:t>
            </a:r>
            <a:r>
              <a:rPr lang="en-US" sz="5600" dirty="0" err="1" smtClean="0"/>
              <a:t>cilindros</a:t>
            </a:r>
            <a:r>
              <a:rPr lang="en-US" sz="5600" dirty="0" smtClean="0"/>
              <a:t> dos </a:t>
            </a:r>
            <a:r>
              <a:rPr lang="en-US" sz="5600" dirty="0" err="1" smtClean="0"/>
              <a:t>modelos</a:t>
            </a:r>
            <a:r>
              <a:rPr lang="en-US" sz="5600" dirty="0" smtClean="0"/>
              <a:t> dos </a:t>
            </a:r>
            <a:r>
              <a:rPr lang="en-US" sz="5600" dirty="0" err="1" smtClean="0"/>
              <a:t>anos</a:t>
            </a:r>
            <a:r>
              <a:rPr lang="en-US" sz="5600" dirty="0" smtClean="0"/>
              <a:t> 2009-2015 da Volkswagen e da Audi </a:t>
            </a:r>
            <a:r>
              <a:rPr lang="en-US" sz="5600" dirty="0" err="1" smtClean="0"/>
              <a:t>contêm</a:t>
            </a:r>
            <a:r>
              <a:rPr lang="en-US" sz="5600" dirty="0" smtClean="0"/>
              <a:t> </a:t>
            </a:r>
            <a:r>
              <a:rPr lang="en-US" sz="5600" dirty="0" err="1" smtClean="0"/>
              <a:t>softwares</a:t>
            </a:r>
            <a:r>
              <a:rPr lang="en-US" sz="5600" dirty="0" smtClean="0"/>
              <a:t> que </a:t>
            </a:r>
            <a:r>
              <a:rPr lang="en-US" sz="5600" dirty="0" err="1" smtClean="0"/>
              <a:t>burlam</a:t>
            </a:r>
            <a:r>
              <a:rPr lang="en-US" sz="5600" dirty="0" smtClean="0"/>
              <a:t> </a:t>
            </a:r>
            <a:r>
              <a:rPr lang="en-US" sz="5600" dirty="0" err="1" smtClean="0"/>
              <a:t>os</a:t>
            </a:r>
            <a:r>
              <a:rPr lang="en-US" sz="5600" dirty="0" smtClean="0"/>
              <a:t> </a:t>
            </a:r>
            <a:r>
              <a:rPr lang="en-US" sz="5600" dirty="0" err="1" smtClean="0"/>
              <a:t>padrões</a:t>
            </a:r>
            <a:r>
              <a:rPr lang="en-US" sz="5600" dirty="0" smtClean="0"/>
              <a:t> de </a:t>
            </a:r>
            <a:r>
              <a:rPr lang="en-US" sz="5600" dirty="0" err="1" smtClean="0"/>
              <a:t>emissão</a:t>
            </a:r>
            <a:r>
              <a:rPr lang="en-US" sz="5600" dirty="0" smtClean="0"/>
              <a:t> da EPA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relação</a:t>
            </a:r>
            <a:r>
              <a:rPr lang="en-US" sz="5600" dirty="0" smtClean="0"/>
              <a:t> a </a:t>
            </a:r>
            <a:r>
              <a:rPr lang="en-US" sz="5600" dirty="0" err="1" smtClean="0"/>
              <a:t>certos</a:t>
            </a:r>
            <a:r>
              <a:rPr lang="en-US" sz="5600" dirty="0" smtClean="0"/>
              <a:t> </a:t>
            </a:r>
            <a:r>
              <a:rPr lang="en-US" sz="5600" dirty="0" err="1" smtClean="0"/>
              <a:t>poluentes</a:t>
            </a:r>
            <a:r>
              <a:rPr lang="en-US" sz="5600" dirty="0" smtClean="0"/>
              <a:t> do ar. A </a:t>
            </a:r>
            <a:r>
              <a:rPr lang="en-US" sz="5600" dirty="0" err="1" smtClean="0"/>
              <a:t>Califórnia</a:t>
            </a:r>
            <a:r>
              <a:rPr lang="en-US" sz="5600" dirty="0" smtClean="0"/>
              <a:t> </a:t>
            </a:r>
            <a:r>
              <a:rPr lang="en-US" sz="5600" dirty="0" err="1" smtClean="0"/>
              <a:t>está</a:t>
            </a:r>
            <a:r>
              <a:rPr lang="en-US" sz="5600" dirty="0" smtClean="0"/>
              <a:t> </a:t>
            </a:r>
            <a:r>
              <a:rPr lang="en-US" sz="5600" dirty="0" err="1" smtClean="0"/>
              <a:t>tomando</a:t>
            </a:r>
            <a:r>
              <a:rPr lang="en-US" sz="5600" dirty="0" smtClean="0"/>
              <a:t> a </a:t>
            </a:r>
            <a:r>
              <a:rPr lang="en-US" sz="5600" dirty="0" err="1" smtClean="0"/>
              <a:t>iniciativa</a:t>
            </a:r>
            <a:r>
              <a:rPr lang="en-US" sz="5600" dirty="0" smtClean="0"/>
              <a:t> de </a:t>
            </a:r>
            <a:r>
              <a:rPr lang="en-US" sz="5600" dirty="0" err="1" smtClean="0"/>
              <a:t>enviar</a:t>
            </a:r>
            <a:r>
              <a:rPr lang="en-US" sz="5600" dirty="0" smtClean="0"/>
              <a:t> à Volkswagen </a:t>
            </a:r>
            <a:r>
              <a:rPr lang="en-US" sz="5600" dirty="0" err="1" smtClean="0"/>
              <a:t>uma</a:t>
            </a:r>
            <a:r>
              <a:rPr lang="en-US" sz="5600" dirty="0" smtClean="0"/>
              <a:t> carta de </a:t>
            </a:r>
            <a:r>
              <a:rPr lang="en-US" sz="5600" dirty="0" err="1" smtClean="0"/>
              <a:t>Conformidade</a:t>
            </a:r>
            <a:r>
              <a:rPr lang="en-US" sz="5600" dirty="0" smtClean="0"/>
              <a:t> </a:t>
            </a:r>
            <a:r>
              <a:rPr lang="en-US" sz="5600" dirty="0" err="1" smtClean="0"/>
              <a:t>sobre</a:t>
            </a:r>
            <a:r>
              <a:rPr lang="en-US" sz="5600" dirty="0" smtClean="0"/>
              <a:t> </a:t>
            </a:r>
            <a:r>
              <a:rPr lang="en-US" sz="5600" dirty="0" err="1" smtClean="0"/>
              <a:t>produtos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uso</a:t>
            </a:r>
            <a:r>
              <a:rPr lang="en-US" sz="5600" dirty="0" smtClean="0"/>
              <a:t>, e </a:t>
            </a:r>
            <a:r>
              <a:rPr lang="en-US" sz="5600" dirty="0" err="1" smtClean="0"/>
              <a:t>tanto</a:t>
            </a:r>
            <a:r>
              <a:rPr lang="en-US" sz="5600" dirty="0" smtClean="0"/>
              <a:t> a EPA </a:t>
            </a:r>
            <a:r>
              <a:rPr lang="en-US" sz="5600" dirty="0" err="1" smtClean="0"/>
              <a:t>quanto</a:t>
            </a:r>
            <a:r>
              <a:rPr lang="en-US" sz="5600" dirty="0" smtClean="0"/>
              <a:t> a </a:t>
            </a:r>
            <a:r>
              <a:rPr lang="en-US" sz="5600" dirty="0" err="1" smtClean="0"/>
              <a:t>Agência</a:t>
            </a:r>
            <a:r>
              <a:rPr lang="en-US" sz="5600" dirty="0" smtClean="0"/>
              <a:t> de </a:t>
            </a:r>
            <a:r>
              <a:rPr lang="en-US" sz="5600" dirty="0" err="1" smtClean="0"/>
              <a:t>Recursos</a:t>
            </a:r>
            <a:r>
              <a:rPr lang="en-US" sz="5600" dirty="0" smtClean="0"/>
              <a:t> do </a:t>
            </a:r>
            <a:r>
              <a:rPr lang="en-US" sz="5600" dirty="0" err="1" smtClean="0"/>
              <a:t>Ar</a:t>
            </a:r>
            <a:r>
              <a:rPr lang="en-US" sz="5600" dirty="0" smtClean="0"/>
              <a:t> da </a:t>
            </a:r>
            <a:r>
              <a:rPr lang="en-US" sz="5600" dirty="0" err="1" smtClean="0"/>
              <a:t>Califórnia</a:t>
            </a:r>
            <a:r>
              <a:rPr lang="en-US" sz="5600" dirty="0" smtClean="0"/>
              <a:t> (“CARB”) </a:t>
            </a:r>
            <a:r>
              <a:rPr lang="en-US" sz="5600" dirty="0" err="1" smtClean="0"/>
              <a:t>deram</a:t>
            </a:r>
            <a:r>
              <a:rPr lang="en-US" sz="5600" dirty="0" smtClean="0"/>
              <a:t> </a:t>
            </a:r>
            <a:r>
              <a:rPr lang="en-US" sz="5600" dirty="0" err="1" smtClean="0"/>
              <a:t>início</a:t>
            </a:r>
            <a:r>
              <a:rPr lang="en-US" sz="5600" dirty="0" smtClean="0"/>
              <a:t> a </a:t>
            </a:r>
            <a:r>
              <a:rPr lang="en-US" sz="5600" dirty="0" err="1" smtClean="0"/>
              <a:t>investigações</a:t>
            </a:r>
            <a:r>
              <a:rPr lang="en-US" sz="5600" dirty="0" smtClean="0"/>
              <a:t> com base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supostas</a:t>
            </a:r>
            <a:r>
              <a:rPr lang="en-US" sz="5600" dirty="0" smtClean="0"/>
              <a:t> </a:t>
            </a:r>
            <a:r>
              <a:rPr lang="en-US" sz="5600" dirty="0" err="1" smtClean="0"/>
              <a:t>ações</a:t>
            </a:r>
            <a:r>
              <a:rPr lang="en-US" sz="5600" dirty="0" smtClean="0"/>
              <a:t> da Volkswagen.</a:t>
            </a:r>
            <a:endParaRPr lang="en-US" sz="5600" dirty="0" smtClean="0">
              <a:solidFill>
                <a:srgbClr val="FF0000"/>
              </a:solidFill>
            </a:endParaRPr>
          </a:p>
          <a:p>
            <a:endParaRPr lang="en-US" sz="5600" dirty="0" smtClean="0">
              <a:solidFill>
                <a:srgbClr val="FF0000"/>
              </a:solidFill>
            </a:endParaRPr>
          </a:p>
          <a:p>
            <a:r>
              <a:rPr lang="en-US" sz="5600" dirty="0" smtClean="0"/>
              <a:t>“O </a:t>
            </a:r>
            <a:r>
              <a:rPr lang="en-US" sz="5600" dirty="0" err="1" smtClean="0"/>
              <a:t>uso</a:t>
            </a:r>
            <a:r>
              <a:rPr lang="en-US" sz="5600" dirty="0" smtClean="0"/>
              <a:t> de um </a:t>
            </a:r>
            <a:r>
              <a:rPr lang="en-US" sz="5600" dirty="0" err="1" smtClean="0"/>
              <a:t>dispositivo</a:t>
            </a:r>
            <a:r>
              <a:rPr lang="en-US" sz="5600" dirty="0" smtClean="0"/>
              <a:t> </a:t>
            </a:r>
            <a:r>
              <a:rPr lang="en-US" sz="5600" dirty="0" err="1" smtClean="0"/>
              <a:t>destinado</a:t>
            </a:r>
            <a:r>
              <a:rPr lang="en-US" sz="5600" dirty="0" smtClean="0"/>
              <a:t> a </a:t>
            </a:r>
            <a:r>
              <a:rPr lang="en-US" sz="5600" dirty="0" err="1" smtClean="0"/>
              <a:t>burlar</a:t>
            </a:r>
            <a:r>
              <a:rPr lang="en-US" sz="5600" dirty="0" smtClean="0"/>
              <a:t> testes de </a:t>
            </a:r>
            <a:r>
              <a:rPr lang="en-US" sz="5600" dirty="0" err="1" smtClean="0"/>
              <a:t>emissão</a:t>
            </a:r>
            <a:r>
              <a:rPr lang="en-US" sz="5600" dirty="0" smtClean="0"/>
              <a:t> para um </a:t>
            </a:r>
            <a:r>
              <a:rPr lang="en-US" sz="5600" dirty="0" err="1" smtClean="0"/>
              <a:t>desvio</a:t>
            </a:r>
            <a:r>
              <a:rPr lang="en-US" sz="5600" dirty="0" smtClean="0"/>
              <a:t> dos </a:t>
            </a:r>
            <a:r>
              <a:rPr lang="en-US" sz="5600" dirty="0" err="1" smtClean="0"/>
              <a:t>padrões</a:t>
            </a:r>
            <a:r>
              <a:rPr lang="en-US" sz="5600" dirty="0" smtClean="0"/>
              <a:t> de </a:t>
            </a:r>
            <a:r>
              <a:rPr lang="en-US" sz="5600" dirty="0" err="1" smtClean="0"/>
              <a:t>ar</a:t>
            </a:r>
            <a:r>
              <a:rPr lang="en-US" sz="5600" dirty="0" smtClean="0"/>
              <a:t> </a:t>
            </a:r>
            <a:r>
              <a:rPr lang="en-US" sz="5600" dirty="0" err="1" smtClean="0"/>
              <a:t>limpo</a:t>
            </a:r>
            <a:r>
              <a:rPr lang="en-US" sz="5600" dirty="0" smtClean="0"/>
              <a:t> é </a:t>
            </a:r>
            <a:r>
              <a:rPr lang="en-US" sz="5600" dirty="0" err="1" smtClean="0"/>
              <a:t>ilícito</a:t>
            </a:r>
            <a:r>
              <a:rPr lang="en-US" sz="5600" dirty="0" smtClean="0"/>
              <a:t>, e </a:t>
            </a:r>
            <a:r>
              <a:rPr lang="en-US" sz="5600" dirty="0" err="1" smtClean="0"/>
              <a:t>constitui</a:t>
            </a:r>
            <a:r>
              <a:rPr lang="en-US" sz="5600" dirty="0" smtClean="0"/>
              <a:t> </a:t>
            </a:r>
            <a:r>
              <a:rPr lang="en-US" sz="5600" dirty="0" err="1" smtClean="0"/>
              <a:t>uma</a:t>
            </a:r>
            <a:r>
              <a:rPr lang="en-US" sz="5600" dirty="0" smtClean="0"/>
              <a:t> </a:t>
            </a:r>
            <a:r>
              <a:rPr lang="en-US" sz="5600" dirty="0" err="1" smtClean="0"/>
              <a:t>ameaça</a:t>
            </a:r>
            <a:r>
              <a:rPr lang="en-US" sz="5600" dirty="0" smtClean="0"/>
              <a:t> à </a:t>
            </a:r>
            <a:r>
              <a:rPr lang="en-US" sz="5600" dirty="0" err="1" smtClean="0"/>
              <a:t>saúde</a:t>
            </a:r>
            <a:r>
              <a:rPr lang="en-US" sz="5600" dirty="0" smtClean="0"/>
              <a:t> </a:t>
            </a:r>
            <a:r>
              <a:rPr lang="en-US" sz="5600" dirty="0" err="1" smtClean="0"/>
              <a:t>pública</a:t>
            </a:r>
            <a:r>
              <a:rPr lang="en-US" sz="5600" dirty="0" smtClean="0"/>
              <a:t>”, </a:t>
            </a:r>
            <a:r>
              <a:rPr lang="en-US" sz="5600" dirty="0" err="1" smtClean="0"/>
              <a:t>afirma</a:t>
            </a:r>
            <a:r>
              <a:rPr lang="en-US" sz="5600" dirty="0" smtClean="0"/>
              <a:t> Cynthia Giles, </a:t>
            </a:r>
            <a:r>
              <a:rPr lang="en-US" sz="5600" dirty="0" err="1" smtClean="0"/>
              <a:t>Gerente-Adjunta</a:t>
            </a:r>
            <a:r>
              <a:rPr lang="en-US" sz="5600" dirty="0" smtClean="0"/>
              <a:t> do </a:t>
            </a:r>
            <a:r>
              <a:rPr lang="en-US" sz="5600" dirty="0" err="1" smtClean="0"/>
              <a:t>Escritório</a:t>
            </a:r>
            <a:r>
              <a:rPr lang="en-US" sz="5600" dirty="0" smtClean="0"/>
              <a:t> de </a:t>
            </a:r>
            <a:r>
              <a:rPr lang="en-US" sz="5600" dirty="0" err="1" smtClean="0"/>
              <a:t>Exigência</a:t>
            </a:r>
            <a:r>
              <a:rPr lang="en-US" sz="5600" dirty="0" smtClean="0"/>
              <a:t> e </a:t>
            </a:r>
            <a:r>
              <a:rPr lang="en-US" sz="5600" dirty="0" err="1" smtClean="0"/>
              <a:t>Certificação</a:t>
            </a:r>
            <a:r>
              <a:rPr lang="en-US" sz="5600" dirty="0" smtClean="0"/>
              <a:t> de </a:t>
            </a:r>
            <a:r>
              <a:rPr lang="en-US" sz="5600" dirty="0" err="1" smtClean="0"/>
              <a:t>Conformidade</a:t>
            </a:r>
            <a:r>
              <a:rPr lang="en-US" sz="5600" dirty="0" smtClean="0"/>
              <a:t>. “</a:t>
            </a:r>
            <a:r>
              <a:rPr lang="en-US" sz="5600" dirty="0" err="1" smtClean="0"/>
              <a:t>Atuando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colaboração</a:t>
            </a:r>
            <a:r>
              <a:rPr lang="en-US" sz="5600" dirty="0" smtClean="0"/>
              <a:t> </a:t>
            </a:r>
            <a:r>
              <a:rPr lang="en-US" sz="5600" dirty="0" err="1" smtClean="0"/>
              <a:t>estreita</a:t>
            </a:r>
            <a:r>
              <a:rPr lang="en-US" sz="5600" dirty="0" smtClean="0"/>
              <a:t> com a </a:t>
            </a:r>
            <a:r>
              <a:rPr lang="en-US" sz="5600" dirty="0" err="1" smtClean="0"/>
              <a:t>Agência</a:t>
            </a:r>
            <a:r>
              <a:rPr lang="en-US" sz="5600" dirty="0" smtClean="0"/>
              <a:t> de </a:t>
            </a:r>
            <a:r>
              <a:rPr lang="en-US" sz="5600" dirty="0" err="1" smtClean="0"/>
              <a:t>Recursos</a:t>
            </a:r>
            <a:r>
              <a:rPr lang="en-US" sz="5600" dirty="0" smtClean="0"/>
              <a:t> do </a:t>
            </a:r>
            <a:r>
              <a:rPr lang="en-US" sz="5600" dirty="0" err="1" smtClean="0"/>
              <a:t>Ar</a:t>
            </a:r>
            <a:r>
              <a:rPr lang="en-US" sz="5600" dirty="0" smtClean="0"/>
              <a:t> da </a:t>
            </a:r>
            <a:r>
              <a:rPr lang="en-US" sz="5600" dirty="0" err="1" smtClean="0"/>
              <a:t>Califórnia</a:t>
            </a:r>
            <a:r>
              <a:rPr lang="en-US" sz="5600" dirty="0" smtClean="0"/>
              <a:t>, a EPA </a:t>
            </a:r>
            <a:r>
              <a:rPr lang="en-US" sz="5600" dirty="0" err="1" smtClean="0"/>
              <a:t>mantém</a:t>
            </a:r>
            <a:r>
              <a:rPr lang="en-US" sz="5600" dirty="0" smtClean="0"/>
              <a:t> o </a:t>
            </a:r>
            <a:r>
              <a:rPr lang="en-US" sz="5600" dirty="0" err="1" smtClean="0"/>
              <a:t>seu</a:t>
            </a:r>
            <a:r>
              <a:rPr lang="en-US" sz="5600" dirty="0" smtClean="0"/>
              <a:t> </a:t>
            </a:r>
            <a:r>
              <a:rPr lang="en-US" sz="5600" dirty="0" err="1" smtClean="0"/>
              <a:t>compromisso</a:t>
            </a:r>
            <a:r>
              <a:rPr lang="en-US" sz="5600" dirty="0" smtClean="0"/>
              <a:t> de </a:t>
            </a:r>
            <a:r>
              <a:rPr lang="en-US" sz="5600" dirty="0" err="1" smtClean="0"/>
              <a:t>garantir</a:t>
            </a:r>
            <a:r>
              <a:rPr lang="en-US" sz="5600" dirty="0" smtClean="0"/>
              <a:t> que </a:t>
            </a:r>
            <a:r>
              <a:rPr lang="en-US" sz="5600" dirty="0" err="1" smtClean="0"/>
              <a:t>todas</a:t>
            </a:r>
            <a:r>
              <a:rPr lang="en-US" sz="5600" dirty="0" smtClean="0"/>
              <a:t> as </a:t>
            </a:r>
            <a:r>
              <a:rPr lang="en-US" sz="5600" dirty="0" err="1" smtClean="0"/>
              <a:t>montadoras</a:t>
            </a:r>
            <a:r>
              <a:rPr lang="en-US" sz="5600" dirty="0" smtClean="0"/>
              <a:t> </a:t>
            </a:r>
            <a:r>
              <a:rPr lang="en-US" sz="5600" dirty="0" err="1" smtClean="0"/>
              <a:t>sejam</a:t>
            </a:r>
            <a:r>
              <a:rPr lang="en-US" sz="5600" dirty="0" smtClean="0"/>
              <a:t> </a:t>
            </a:r>
            <a:r>
              <a:rPr lang="en-US" sz="5600" dirty="0" err="1" smtClean="0"/>
              <a:t>regidas</a:t>
            </a:r>
            <a:r>
              <a:rPr lang="en-US" sz="5600" dirty="0" smtClean="0"/>
              <a:t> </a:t>
            </a:r>
            <a:r>
              <a:rPr lang="en-US" sz="5600" dirty="0" err="1" smtClean="0"/>
              <a:t>pelas</a:t>
            </a:r>
            <a:r>
              <a:rPr lang="en-US" sz="5600" dirty="0" smtClean="0"/>
              <a:t> </a:t>
            </a:r>
            <a:r>
              <a:rPr lang="en-US" sz="5600" dirty="0" err="1" smtClean="0"/>
              <a:t>mesmas</a:t>
            </a:r>
            <a:r>
              <a:rPr lang="en-US" sz="5600" dirty="0" smtClean="0"/>
              <a:t> </a:t>
            </a:r>
            <a:r>
              <a:rPr lang="en-US" sz="5600" dirty="0" err="1" smtClean="0"/>
              <a:t>regras</a:t>
            </a:r>
            <a:r>
              <a:rPr lang="en-US" sz="5600" dirty="0" smtClean="0"/>
              <a:t>.”</a:t>
            </a:r>
            <a:r>
              <a:rPr lang="en-US" sz="5600" dirty="0" smtClean="0">
                <a:solidFill>
                  <a:srgbClr val="FF0000"/>
                </a:solidFill>
              </a:rPr>
              <a:t> </a:t>
            </a:r>
            <a:r>
              <a:rPr lang="en-US" sz="5600" dirty="0" smtClean="0"/>
              <a:t>“</a:t>
            </a:r>
            <a:r>
              <a:rPr lang="en-US" sz="5600" dirty="0" err="1" smtClean="0"/>
              <a:t>Ao</a:t>
            </a:r>
            <a:r>
              <a:rPr lang="en-US" sz="5600" dirty="0" smtClean="0"/>
              <a:t> </a:t>
            </a:r>
            <a:r>
              <a:rPr lang="en-US" sz="5600" dirty="0" err="1" smtClean="0"/>
              <a:t>atuarmos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conjunto</a:t>
            </a:r>
            <a:r>
              <a:rPr lang="en-US" sz="5600" dirty="0" smtClean="0"/>
              <a:t> com a EPA Norte-Americana, </a:t>
            </a:r>
            <a:r>
              <a:rPr lang="en-US" sz="5600" dirty="0" err="1" smtClean="0"/>
              <a:t>estamos</a:t>
            </a:r>
            <a:r>
              <a:rPr lang="en-US" sz="5600" dirty="0" smtClean="0"/>
              <a:t> </a:t>
            </a:r>
            <a:r>
              <a:rPr lang="en-US" sz="5600" dirty="0" err="1" smtClean="0"/>
              <a:t>tomando</a:t>
            </a:r>
            <a:r>
              <a:rPr lang="en-US" sz="5600" dirty="0" smtClean="0"/>
              <a:t> </a:t>
            </a:r>
            <a:r>
              <a:rPr lang="en-US" sz="5600" dirty="0" err="1" smtClean="0"/>
              <a:t>uma</a:t>
            </a:r>
            <a:r>
              <a:rPr lang="en-US" sz="5600" dirty="0" smtClean="0"/>
              <a:t> </a:t>
            </a:r>
            <a:r>
              <a:rPr lang="en-US" sz="5600" dirty="0" err="1" smtClean="0"/>
              <a:t>providência</a:t>
            </a:r>
            <a:r>
              <a:rPr lang="en-US" sz="5600" dirty="0" smtClean="0"/>
              <a:t> </a:t>
            </a:r>
            <a:r>
              <a:rPr lang="en-US" sz="5600" dirty="0" err="1" smtClean="0"/>
              <a:t>relevante</a:t>
            </a:r>
            <a:r>
              <a:rPr lang="en-US" sz="5600" dirty="0" smtClean="0"/>
              <a:t> para a </a:t>
            </a:r>
            <a:r>
              <a:rPr lang="en-US" sz="5600" dirty="0" err="1" smtClean="0"/>
              <a:t>proteção</a:t>
            </a:r>
            <a:r>
              <a:rPr lang="en-US" sz="5600" dirty="0" smtClean="0"/>
              <a:t> da </a:t>
            </a:r>
            <a:r>
              <a:rPr lang="en-US" sz="5600" dirty="0" err="1" smtClean="0"/>
              <a:t>saúde</a:t>
            </a:r>
            <a:r>
              <a:rPr lang="en-US" sz="5600" dirty="0" smtClean="0"/>
              <a:t> </a:t>
            </a:r>
            <a:r>
              <a:rPr lang="en-US" sz="5600" dirty="0" err="1" smtClean="0"/>
              <a:t>pública</a:t>
            </a:r>
            <a:r>
              <a:rPr lang="en-US" sz="5600" dirty="0" smtClean="0"/>
              <a:t>, </a:t>
            </a:r>
            <a:r>
              <a:rPr lang="en-US" sz="5600" dirty="0" err="1" smtClean="0"/>
              <a:t>graças</a:t>
            </a:r>
            <a:r>
              <a:rPr lang="en-US" sz="5600" dirty="0" smtClean="0"/>
              <a:t> à </a:t>
            </a:r>
            <a:r>
              <a:rPr lang="en-US" sz="5600" dirty="0" err="1" smtClean="0"/>
              <a:t>obstinação</a:t>
            </a:r>
            <a:r>
              <a:rPr lang="en-US" sz="5600" dirty="0" smtClean="0"/>
              <a:t> das </a:t>
            </a:r>
            <a:r>
              <a:rPr lang="en-US" sz="5600" dirty="0" err="1" smtClean="0"/>
              <a:t>investigações</a:t>
            </a:r>
            <a:r>
              <a:rPr lang="en-US" sz="5600" dirty="0" smtClean="0"/>
              <a:t> </a:t>
            </a:r>
            <a:r>
              <a:rPr lang="en-US" sz="5600" dirty="0" err="1" smtClean="0"/>
              <a:t>levadas</a:t>
            </a:r>
            <a:r>
              <a:rPr lang="en-US" sz="5600" dirty="0" smtClean="0"/>
              <a:t> a </a:t>
            </a:r>
            <a:r>
              <a:rPr lang="en-US" sz="5600" dirty="0" err="1" smtClean="0"/>
              <a:t>cabo</a:t>
            </a:r>
            <a:r>
              <a:rPr lang="en-US" sz="5600" dirty="0" smtClean="0"/>
              <a:t> </a:t>
            </a:r>
            <a:r>
              <a:rPr lang="en-US" sz="5600" dirty="0" err="1" smtClean="0"/>
              <a:t>pelos</a:t>
            </a:r>
            <a:r>
              <a:rPr lang="en-US" sz="5600" dirty="0" smtClean="0"/>
              <a:t> </a:t>
            </a:r>
            <a:r>
              <a:rPr lang="en-US" sz="5600" dirty="0" err="1" smtClean="0"/>
              <a:t>cientistas</a:t>
            </a:r>
            <a:r>
              <a:rPr lang="en-US" sz="5600" dirty="0" smtClean="0"/>
              <a:t> e </a:t>
            </a:r>
            <a:r>
              <a:rPr lang="en-US" sz="5600" dirty="0" err="1" smtClean="0"/>
              <a:t>membros</a:t>
            </a:r>
            <a:r>
              <a:rPr lang="en-US" sz="5600" dirty="0" smtClean="0"/>
              <a:t> do </a:t>
            </a:r>
            <a:r>
              <a:rPr lang="en-US" sz="5600" dirty="0" err="1" smtClean="0"/>
              <a:t>nosso</a:t>
            </a:r>
            <a:r>
              <a:rPr lang="en-US" sz="5600" dirty="0" smtClean="0"/>
              <a:t> </a:t>
            </a:r>
            <a:r>
              <a:rPr lang="en-US" sz="5600" dirty="0" err="1" smtClean="0"/>
              <a:t>laboratório</a:t>
            </a:r>
            <a:r>
              <a:rPr lang="en-US" sz="5600" dirty="0" smtClean="0"/>
              <a:t>”, </a:t>
            </a:r>
            <a:r>
              <a:rPr lang="en-US" sz="5600" dirty="0" err="1" smtClean="0"/>
              <a:t>disse</a:t>
            </a:r>
            <a:r>
              <a:rPr lang="en-US" sz="5600" dirty="0" smtClean="0"/>
              <a:t> Richard Corey, </a:t>
            </a:r>
            <a:r>
              <a:rPr lang="en-US" sz="5600" dirty="0" err="1" smtClean="0"/>
              <a:t>Diretor-Executivo</a:t>
            </a:r>
            <a:r>
              <a:rPr lang="en-US" sz="5600" dirty="0" smtClean="0"/>
              <a:t> da </a:t>
            </a:r>
            <a:r>
              <a:rPr lang="en-US" sz="5600" dirty="0" err="1" smtClean="0"/>
              <a:t>Agência</a:t>
            </a:r>
            <a:r>
              <a:rPr lang="en-US" sz="5600" dirty="0" smtClean="0"/>
              <a:t> de </a:t>
            </a:r>
            <a:r>
              <a:rPr lang="en-US" sz="5600" dirty="0" err="1" smtClean="0"/>
              <a:t>Recursos</a:t>
            </a:r>
            <a:r>
              <a:rPr lang="en-US" sz="5600" dirty="0" smtClean="0"/>
              <a:t> do Ar. “Agora, </a:t>
            </a:r>
            <a:r>
              <a:rPr lang="en-US" sz="5600" dirty="0" err="1" smtClean="0"/>
              <a:t>nossa</a:t>
            </a:r>
            <a:r>
              <a:rPr lang="en-US" sz="5600" dirty="0" smtClean="0"/>
              <a:t> meta </a:t>
            </a:r>
            <a:r>
              <a:rPr lang="en-US" sz="5600" dirty="0" err="1" smtClean="0"/>
              <a:t>consiste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assegurar</a:t>
            </a:r>
            <a:r>
              <a:rPr lang="en-US" sz="5600" dirty="0" smtClean="0"/>
              <a:t> que </a:t>
            </a:r>
            <a:r>
              <a:rPr lang="en-US" sz="5600" dirty="0" err="1" smtClean="0"/>
              <a:t>os</a:t>
            </a:r>
            <a:r>
              <a:rPr lang="en-US" sz="5600" dirty="0" smtClean="0"/>
              <a:t> </a:t>
            </a:r>
            <a:r>
              <a:rPr lang="en-US" sz="5600" dirty="0" err="1" smtClean="0"/>
              <a:t>carros</a:t>
            </a:r>
            <a:r>
              <a:rPr lang="en-US" sz="5600" dirty="0" smtClean="0"/>
              <a:t> </a:t>
            </a:r>
            <a:r>
              <a:rPr lang="en-US" sz="5600" dirty="0" err="1" smtClean="0"/>
              <a:t>atingidos</a:t>
            </a:r>
            <a:r>
              <a:rPr lang="en-US" sz="5600" dirty="0" smtClean="0"/>
              <a:t> </a:t>
            </a:r>
            <a:r>
              <a:rPr lang="en-US" sz="5600" dirty="0" err="1" smtClean="0"/>
              <a:t>passem</a:t>
            </a:r>
            <a:r>
              <a:rPr lang="en-US" sz="5600" dirty="0" smtClean="0"/>
              <a:t> a </a:t>
            </a:r>
            <a:r>
              <a:rPr lang="en-US" sz="5600" dirty="0" err="1" smtClean="0"/>
              <a:t>apresentar</a:t>
            </a:r>
            <a:r>
              <a:rPr lang="en-US" sz="5600" dirty="0" smtClean="0"/>
              <a:t> </a:t>
            </a:r>
            <a:r>
              <a:rPr lang="en-US" sz="5600" dirty="0" err="1" smtClean="0"/>
              <a:t>uma</a:t>
            </a:r>
            <a:r>
              <a:rPr lang="en-US" sz="5600" dirty="0" smtClean="0"/>
              <a:t> </a:t>
            </a:r>
            <a:r>
              <a:rPr lang="en-US" sz="5600" dirty="0" err="1" smtClean="0"/>
              <a:t>conformidade</a:t>
            </a:r>
            <a:r>
              <a:rPr lang="en-US" sz="5600" dirty="0" smtClean="0"/>
              <a:t> </a:t>
            </a:r>
            <a:r>
              <a:rPr lang="en-US" sz="5600" dirty="0" err="1" smtClean="0"/>
              <a:t>aos</a:t>
            </a:r>
            <a:r>
              <a:rPr lang="en-US" sz="5600" dirty="0" smtClean="0"/>
              <a:t> </a:t>
            </a:r>
            <a:r>
              <a:rPr lang="en-US" sz="5600" dirty="0" err="1" smtClean="0"/>
              <a:t>padrões</a:t>
            </a:r>
            <a:r>
              <a:rPr lang="en-US" sz="5600" dirty="0" smtClean="0"/>
              <a:t>,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aprofundar</a:t>
            </a:r>
            <a:r>
              <a:rPr lang="en-US" sz="5600" dirty="0" smtClean="0"/>
              <a:t> </a:t>
            </a:r>
            <a:r>
              <a:rPr lang="en-US" sz="5600" dirty="0" err="1" smtClean="0"/>
              <a:t>nossas</a:t>
            </a:r>
            <a:r>
              <a:rPr lang="en-US" sz="5600" dirty="0" smtClean="0"/>
              <a:t> </a:t>
            </a:r>
            <a:r>
              <a:rPr lang="en-US" sz="5600" dirty="0" err="1" smtClean="0"/>
              <a:t>informações</a:t>
            </a:r>
            <a:r>
              <a:rPr lang="en-US" sz="5600" dirty="0" smtClean="0"/>
              <a:t> </a:t>
            </a:r>
            <a:r>
              <a:rPr lang="en-US" sz="5600" dirty="0" err="1" smtClean="0"/>
              <a:t>sobre</a:t>
            </a:r>
            <a:r>
              <a:rPr lang="en-US" sz="5600" dirty="0" smtClean="0"/>
              <a:t> a </a:t>
            </a:r>
            <a:r>
              <a:rPr lang="en-US" sz="5600" dirty="0" err="1" smtClean="0"/>
              <a:t>extensão</a:t>
            </a:r>
            <a:r>
              <a:rPr lang="en-US" sz="5600" dirty="0" smtClean="0"/>
              <a:t> e as </a:t>
            </a:r>
            <a:r>
              <a:rPr lang="en-US" sz="5600" dirty="0" err="1" smtClean="0"/>
              <a:t>implicações</a:t>
            </a:r>
            <a:r>
              <a:rPr lang="en-US" sz="5600" dirty="0" smtClean="0"/>
              <a:t> dos </a:t>
            </a:r>
            <a:r>
              <a:rPr lang="en-US" sz="5600" dirty="0" err="1" smtClean="0"/>
              <a:t>esforços</a:t>
            </a:r>
            <a:r>
              <a:rPr lang="en-US" sz="5600" dirty="0" smtClean="0"/>
              <a:t> da Volkswagen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burlar</a:t>
            </a:r>
            <a:r>
              <a:rPr lang="en-US" sz="5600" dirty="0" smtClean="0"/>
              <a:t> as </a:t>
            </a:r>
            <a:r>
              <a:rPr lang="en-US" sz="5600" dirty="0" err="1" smtClean="0"/>
              <a:t>normas</a:t>
            </a:r>
            <a:r>
              <a:rPr lang="en-US" sz="5600" dirty="0" smtClean="0"/>
              <a:t> </a:t>
            </a:r>
            <a:r>
              <a:rPr lang="en-US" sz="5600" dirty="0" err="1" smtClean="0"/>
              <a:t>sobre</a:t>
            </a:r>
            <a:r>
              <a:rPr lang="en-US" sz="5600" dirty="0" smtClean="0"/>
              <a:t> </a:t>
            </a:r>
            <a:r>
              <a:rPr lang="en-US" sz="5600" dirty="0" err="1" smtClean="0"/>
              <a:t>ar</a:t>
            </a:r>
            <a:r>
              <a:rPr lang="en-US" sz="5600" dirty="0" smtClean="0"/>
              <a:t> </a:t>
            </a:r>
            <a:r>
              <a:rPr lang="en-US" sz="5600" dirty="0" err="1" smtClean="0"/>
              <a:t>limpo</a:t>
            </a:r>
            <a:r>
              <a:rPr lang="en-US" sz="5600" dirty="0" smtClean="0"/>
              <a:t>, e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tomar</a:t>
            </a:r>
            <a:r>
              <a:rPr lang="en-US" sz="5600" dirty="0" smtClean="0"/>
              <a:t> as </a:t>
            </a:r>
            <a:r>
              <a:rPr lang="en-US" sz="5600" dirty="0" err="1" smtClean="0"/>
              <a:t>providências</a:t>
            </a:r>
            <a:r>
              <a:rPr lang="en-US" sz="5600" dirty="0" smtClean="0"/>
              <a:t> </a:t>
            </a:r>
            <a:r>
              <a:rPr lang="en-US" sz="5600" dirty="0" err="1" smtClean="0"/>
              <a:t>cabíveis</a:t>
            </a:r>
            <a:r>
              <a:rPr lang="en-US" sz="5600" dirty="0" smtClean="0"/>
              <a:t>.” </a:t>
            </a:r>
            <a:endParaRPr lang="en-US" sz="5600" dirty="0" smtClean="0">
              <a:solidFill>
                <a:srgbClr val="FF0000"/>
              </a:solidFill>
            </a:endParaRPr>
          </a:p>
          <a:p>
            <a:endParaRPr lang="en-US" sz="5600" dirty="0" smtClean="0">
              <a:solidFill>
                <a:srgbClr val="FF0000"/>
              </a:solidFill>
            </a:endParaRPr>
          </a:p>
          <a:p>
            <a:r>
              <a:rPr lang="en-US" sz="5600" dirty="0" err="1" smtClean="0"/>
              <a:t>Conforme</a:t>
            </a:r>
            <a:r>
              <a:rPr lang="en-US" sz="5600" dirty="0" smtClean="0"/>
              <a:t> </a:t>
            </a:r>
            <a:r>
              <a:rPr lang="en-US" sz="5600" dirty="0" err="1" smtClean="0"/>
              <a:t>descrito</a:t>
            </a:r>
            <a:r>
              <a:rPr lang="en-US" sz="5600" dirty="0" smtClean="0"/>
              <a:t> </a:t>
            </a:r>
            <a:r>
              <a:rPr lang="en-US" sz="5600" dirty="0" err="1" smtClean="0"/>
              <a:t>na</a:t>
            </a:r>
            <a:r>
              <a:rPr lang="en-US" sz="5600" dirty="0" smtClean="0"/>
              <a:t> NOV, um </a:t>
            </a:r>
            <a:r>
              <a:rPr lang="en-US" sz="5600" dirty="0" err="1" smtClean="0"/>
              <a:t>sofisticado</a:t>
            </a:r>
            <a:r>
              <a:rPr lang="en-US" sz="5600" dirty="0" smtClean="0"/>
              <a:t> </a:t>
            </a:r>
            <a:r>
              <a:rPr lang="en-US" sz="5600" dirty="0" err="1" smtClean="0"/>
              <a:t>algoritmo</a:t>
            </a:r>
            <a:r>
              <a:rPr lang="en-US" sz="5600" dirty="0" smtClean="0"/>
              <a:t> </a:t>
            </a:r>
            <a:r>
              <a:rPr lang="en-US" sz="5600" dirty="0" err="1" smtClean="0"/>
              <a:t>presente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softwares</a:t>
            </a:r>
            <a:r>
              <a:rPr lang="en-US" sz="5600" dirty="0" smtClean="0"/>
              <a:t> de </a:t>
            </a:r>
            <a:r>
              <a:rPr lang="en-US" sz="5600" dirty="0" err="1" smtClean="0"/>
              <a:t>certos</a:t>
            </a:r>
            <a:r>
              <a:rPr lang="en-US" sz="5600" dirty="0" smtClean="0"/>
              <a:t> </a:t>
            </a:r>
            <a:r>
              <a:rPr lang="en-US" sz="5600" dirty="0" err="1" smtClean="0"/>
              <a:t>veículos</a:t>
            </a:r>
            <a:r>
              <a:rPr lang="en-US" sz="5600" dirty="0" smtClean="0"/>
              <a:t> </a:t>
            </a:r>
            <a:r>
              <a:rPr lang="en-US" sz="5600" dirty="0" err="1" smtClean="0"/>
              <a:t>Volkswagem</a:t>
            </a:r>
            <a:r>
              <a:rPr lang="en-US" sz="5600" dirty="0" smtClean="0"/>
              <a:t> </a:t>
            </a:r>
            <a:r>
              <a:rPr lang="en-US" sz="5600" dirty="0" err="1" smtClean="0"/>
              <a:t>detecta</a:t>
            </a:r>
            <a:r>
              <a:rPr lang="en-US" sz="5600" dirty="0" smtClean="0"/>
              <a:t> o </a:t>
            </a:r>
            <a:r>
              <a:rPr lang="en-US" sz="5600" dirty="0" err="1" smtClean="0"/>
              <a:t>momento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que o </a:t>
            </a:r>
            <a:r>
              <a:rPr lang="en-US" sz="5600" dirty="0" err="1" smtClean="0"/>
              <a:t>carro</a:t>
            </a:r>
            <a:r>
              <a:rPr lang="en-US" sz="5600" dirty="0" smtClean="0"/>
              <a:t> </a:t>
            </a:r>
            <a:r>
              <a:rPr lang="en-US" sz="5600" dirty="0" err="1" smtClean="0"/>
              <a:t>está</a:t>
            </a:r>
            <a:r>
              <a:rPr lang="en-US" sz="5600" dirty="0" smtClean="0"/>
              <a:t> </a:t>
            </a:r>
            <a:r>
              <a:rPr lang="en-US" sz="5600" dirty="0" err="1" smtClean="0"/>
              <a:t>sendo</a:t>
            </a:r>
            <a:r>
              <a:rPr lang="en-US" sz="5600" dirty="0" smtClean="0"/>
              <a:t> </a:t>
            </a:r>
            <a:r>
              <a:rPr lang="en-US" sz="5600" dirty="0" err="1" smtClean="0"/>
              <a:t>submetido</a:t>
            </a:r>
            <a:r>
              <a:rPr lang="en-US" sz="5600" dirty="0" smtClean="0"/>
              <a:t> a testes </a:t>
            </a:r>
            <a:r>
              <a:rPr lang="en-US" sz="5600" dirty="0" err="1" smtClean="0"/>
              <a:t>oficiais</a:t>
            </a:r>
            <a:r>
              <a:rPr lang="en-US" sz="5600" dirty="0" smtClean="0"/>
              <a:t> de </a:t>
            </a:r>
            <a:r>
              <a:rPr lang="en-US" sz="5600" dirty="0" err="1" smtClean="0"/>
              <a:t>emissões</a:t>
            </a:r>
            <a:r>
              <a:rPr lang="en-US" sz="5600" dirty="0" smtClean="0"/>
              <a:t>, e </a:t>
            </a:r>
            <a:r>
              <a:rPr lang="en-US" sz="5600" dirty="0" err="1" smtClean="0"/>
              <a:t>liga</a:t>
            </a:r>
            <a:r>
              <a:rPr lang="en-US" sz="5600" dirty="0" smtClean="0"/>
              <a:t> </a:t>
            </a:r>
            <a:r>
              <a:rPr lang="en-US" sz="5600" dirty="0" err="1" smtClean="0"/>
              <a:t>todos</a:t>
            </a:r>
            <a:r>
              <a:rPr lang="en-US" sz="5600" dirty="0" smtClean="0"/>
              <a:t> </a:t>
            </a:r>
            <a:r>
              <a:rPr lang="en-US" sz="5600" dirty="0" err="1" smtClean="0"/>
              <a:t>os</a:t>
            </a:r>
            <a:r>
              <a:rPr lang="en-US" sz="5600" dirty="0" smtClean="0"/>
              <a:t> </a:t>
            </a:r>
            <a:r>
              <a:rPr lang="en-US" sz="5600" dirty="0" err="1" smtClean="0"/>
              <a:t>controles</a:t>
            </a:r>
            <a:r>
              <a:rPr lang="en-US" sz="5600" dirty="0" smtClean="0"/>
              <a:t> de </a:t>
            </a:r>
            <a:r>
              <a:rPr lang="en-US" sz="5600" dirty="0" err="1" smtClean="0"/>
              <a:t>emissões</a:t>
            </a:r>
            <a:r>
              <a:rPr lang="en-US" sz="5600" dirty="0" smtClean="0"/>
              <a:t> </a:t>
            </a:r>
            <a:r>
              <a:rPr lang="en-US" sz="5600" dirty="0" err="1" smtClean="0"/>
              <a:t>tão</a:t>
            </a:r>
            <a:r>
              <a:rPr lang="en-US" sz="5600" dirty="0" smtClean="0"/>
              <a:t> </a:t>
            </a:r>
            <a:r>
              <a:rPr lang="en-US" sz="5600" dirty="0" err="1" smtClean="0"/>
              <a:t>somente</a:t>
            </a:r>
            <a:r>
              <a:rPr lang="en-US" sz="5600" dirty="0" smtClean="0"/>
              <a:t> </a:t>
            </a:r>
            <a:r>
              <a:rPr lang="en-US" sz="5600" dirty="0" err="1" smtClean="0"/>
              <a:t>durante</a:t>
            </a:r>
            <a:r>
              <a:rPr lang="en-US" sz="5600" dirty="0" smtClean="0"/>
              <a:t> o teste. A </a:t>
            </a:r>
            <a:r>
              <a:rPr lang="en-US" sz="5600" dirty="0" err="1" smtClean="0"/>
              <a:t>eficácia</a:t>
            </a:r>
            <a:r>
              <a:rPr lang="en-US" sz="5600" dirty="0" smtClean="0"/>
              <a:t> </a:t>
            </a:r>
            <a:r>
              <a:rPr lang="en-US" sz="5600" dirty="0" err="1" smtClean="0"/>
              <a:t>desses</a:t>
            </a:r>
            <a:r>
              <a:rPr lang="en-US" sz="5600" dirty="0" smtClean="0"/>
              <a:t> </a:t>
            </a:r>
            <a:r>
              <a:rPr lang="en-US" sz="5600" dirty="0" err="1" smtClean="0"/>
              <a:t>dispositivos</a:t>
            </a:r>
            <a:r>
              <a:rPr lang="en-US" sz="5600" dirty="0" smtClean="0"/>
              <a:t> de </a:t>
            </a:r>
            <a:r>
              <a:rPr lang="en-US" sz="5600" dirty="0" err="1" smtClean="0"/>
              <a:t>controle</a:t>
            </a:r>
            <a:r>
              <a:rPr lang="en-US" sz="5600" dirty="0" smtClean="0"/>
              <a:t> de </a:t>
            </a:r>
            <a:r>
              <a:rPr lang="en-US" sz="5600" dirty="0" err="1" smtClean="0"/>
              <a:t>emissão</a:t>
            </a:r>
            <a:r>
              <a:rPr lang="en-US" sz="5600" dirty="0" smtClean="0"/>
              <a:t> de </a:t>
            </a:r>
            <a:r>
              <a:rPr lang="en-US" sz="5600" dirty="0" err="1" smtClean="0"/>
              <a:t>poluentes</a:t>
            </a:r>
            <a:r>
              <a:rPr lang="en-US" sz="5600" dirty="0" smtClean="0"/>
              <a:t> de </a:t>
            </a:r>
            <a:r>
              <a:rPr lang="en-US" sz="5600" dirty="0" err="1" smtClean="0"/>
              <a:t>veículos</a:t>
            </a:r>
            <a:r>
              <a:rPr lang="en-US" sz="5600" dirty="0" smtClean="0"/>
              <a:t> é </a:t>
            </a:r>
            <a:r>
              <a:rPr lang="en-US" sz="5600" dirty="0" err="1" smtClean="0"/>
              <a:t>significativamente</a:t>
            </a:r>
            <a:r>
              <a:rPr lang="en-US" sz="5600" dirty="0" smtClean="0"/>
              <a:t> </a:t>
            </a:r>
            <a:r>
              <a:rPr lang="en-US" sz="5600" dirty="0" err="1" smtClean="0"/>
              <a:t>reduzida</a:t>
            </a:r>
            <a:r>
              <a:rPr lang="en-US" sz="5600" dirty="0" smtClean="0"/>
              <a:t> </a:t>
            </a:r>
            <a:r>
              <a:rPr lang="en-US" sz="5600" dirty="0" err="1" smtClean="0"/>
              <a:t>em</a:t>
            </a:r>
            <a:r>
              <a:rPr lang="en-US" sz="5600" dirty="0" smtClean="0"/>
              <a:t> </a:t>
            </a:r>
            <a:r>
              <a:rPr lang="en-US" sz="5600" dirty="0" err="1" smtClean="0"/>
              <a:t>todas</a:t>
            </a:r>
            <a:r>
              <a:rPr lang="en-US" sz="5600" dirty="0" smtClean="0"/>
              <a:t> as </a:t>
            </a:r>
            <a:r>
              <a:rPr lang="en-US" sz="5600" dirty="0" err="1" smtClean="0"/>
              <a:t>situações</a:t>
            </a:r>
            <a:r>
              <a:rPr lang="en-US" sz="5600" dirty="0" smtClean="0"/>
              <a:t> </a:t>
            </a:r>
            <a:r>
              <a:rPr lang="en-US" sz="5600" dirty="0" err="1" smtClean="0"/>
              <a:t>normais</a:t>
            </a:r>
            <a:r>
              <a:rPr lang="en-US" sz="5600" dirty="0" smtClean="0"/>
              <a:t> de </a:t>
            </a:r>
            <a:r>
              <a:rPr lang="en-US" sz="5600" dirty="0" err="1" smtClean="0"/>
              <a:t>condução</a:t>
            </a:r>
            <a:r>
              <a:rPr lang="en-US" sz="5600" dirty="0" smtClean="0"/>
              <a:t> de </a:t>
            </a:r>
            <a:r>
              <a:rPr lang="en-US" sz="5600" dirty="0" err="1" smtClean="0"/>
              <a:t>veículos</a:t>
            </a:r>
            <a:r>
              <a:rPr lang="en-US" sz="5600" dirty="0" smtClean="0"/>
              <a:t>.</a:t>
            </a:r>
            <a:r>
              <a:rPr lang="en-US" sz="5600" dirty="0" smtClean="0">
                <a:solidFill>
                  <a:srgbClr val="FF0000"/>
                </a:solidFill>
              </a:rPr>
              <a:t> </a:t>
            </a:r>
            <a:r>
              <a:rPr lang="en-US" sz="5600" dirty="0" err="1" smtClean="0"/>
              <a:t>Isso</a:t>
            </a:r>
            <a:r>
              <a:rPr lang="en-US" sz="5600" dirty="0" smtClean="0"/>
              <a:t> </a:t>
            </a:r>
            <a:r>
              <a:rPr lang="en-US" sz="5600" dirty="0" err="1" smtClean="0"/>
              <a:t>permite</a:t>
            </a:r>
            <a:r>
              <a:rPr lang="en-US" sz="5600" dirty="0" smtClean="0"/>
              <a:t> </a:t>
            </a:r>
            <a:r>
              <a:rPr lang="en-US" sz="5600" dirty="0" err="1" smtClean="0"/>
              <a:t>aos</a:t>
            </a:r>
            <a:r>
              <a:rPr lang="en-US" sz="5600" dirty="0" smtClean="0"/>
              <a:t> </a:t>
            </a:r>
            <a:r>
              <a:rPr lang="en-US" sz="5600" dirty="0" err="1" smtClean="0"/>
              <a:t>carros</a:t>
            </a:r>
            <a:r>
              <a:rPr lang="en-US" sz="5600" dirty="0" smtClean="0"/>
              <a:t> </a:t>
            </a:r>
            <a:r>
              <a:rPr lang="en-US" sz="5600" dirty="0" err="1" smtClean="0"/>
              <a:t>atenderem</a:t>
            </a:r>
            <a:r>
              <a:rPr lang="en-US" sz="5600" dirty="0" smtClean="0"/>
              <a:t> </a:t>
            </a:r>
            <a:r>
              <a:rPr lang="en-US" sz="5600" dirty="0" err="1" smtClean="0"/>
              <a:t>aos</a:t>
            </a:r>
            <a:r>
              <a:rPr lang="en-US" sz="5600" dirty="0" smtClean="0"/>
              <a:t> </a:t>
            </a:r>
            <a:r>
              <a:rPr lang="en-US" sz="5600" dirty="0" err="1" smtClean="0"/>
              <a:t>padrões</a:t>
            </a:r>
            <a:r>
              <a:rPr lang="en-US" sz="5600" dirty="0" smtClean="0"/>
              <a:t> de </a:t>
            </a:r>
            <a:r>
              <a:rPr lang="en-US" sz="5600" dirty="0" err="1" smtClean="0"/>
              <a:t>emissão</a:t>
            </a:r>
            <a:r>
              <a:rPr lang="en-US" sz="5600" dirty="0" smtClean="0"/>
              <a:t> no </a:t>
            </a:r>
            <a:r>
              <a:rPr lang="en-US" sz="5600" dirty="0" err="1" smtClean="0"/>
              <a:t>laboratório</a:t>
            </a:r>
            <a:r>
              <a:rPr lang="en-US" sz="5600" dirty="0" smtClean="0"/>
              <a:t> </a:t>
            </a:r>
            <a:r>
              <a:rPr lang="en-US" sz="5600" dirty="0" err="1" smtClean="0"/>
              <a:t>ou</a:t>
            </a:r>
            <a:r>
              <a:rPr lang="en-US" sz="5600" dirty="0" smtClean="0"/>
              <a:t> </a:t>
            </a:r>
            <a:r>
              <a:rPr lang="en-US" sz="5600" dirty="0" err="1" smtClean="0"/>
              <a:t>na</a:t>
            </a:r>
            <a:r>
              <a:rPr lang="en-US" sz="5600" dirty="0" smtClean="0"/>
              <a:t> </a:t>
            </a:r>
            <a:r>
              <a:rPr lang="en-US" sz="5600" dirty="0" err="1" smtClean="0"/>
              <a:t>estação</a:t>
            </a:r>
            <a:r>
              <a:rPr lang="en-US" sz="5600" dirty="0" smtClean="0"/>
              <a:t> de testes, </a:t>
            </a:r>
            <a:r>
              <a:rPr lang="en-US" sz="5600" dirty="0" err="1" smtClean="0"/>
              <a:t>embora</a:t>
            </a:r>
            <a:r>
              <a:rPr lang="en-US" sz="5600" dirty="0" smtClean="0"/>
              <a:t>, </a:t>
            </a:r>
            <a:r>
              <a:rPr lang="en-US" sz="5600" dirty="0" err="1" smtClean="0"/>
              <a:t>durante</a:t>
            </a:r>
            <a:r>
              <a:rPr lang="en-US" sz="5600" dirty="0" smtClean="0"/>
              <a:t> </a:t>
            </a:r>
            <a:r>
              <a:rPr lang="en-US" sz="5600" dirty="0" err="1" smtClean="0"/>
              <a:t>seu</a:t>
            </a:r>
            <a:r>
              <a:rPr lang="en-US" sz="5600" dirty="0" smtClean="0"/>
              <a:t> </a:t>
            </a:r>
            <a:r>
              <a:rPr lang="en-US" sz="5600" dirty="0" err="1" smtClean="0"/>
              <a:t>funcionamento</a:t>
            </a:r>
            <a:r>
              <a:rPr lang="en-US" sz="5600" dirty="0" smtClean="0"/>
              <a:t> normal, </a:t>
            </a:r>
            <a:r>
              <a:rPr lang="en-US" sz="5600" dirty="0" err="1" smtClean="0"/>
              <a:t>os</a:t>
            </a:r>
            <a:r>
              <a:rPr lang="en-US" sz="5600" dirty="0" smtClean="0"/>
              <a:t> </a:t>
            </a:r>
            <a:r>
              <a:rPr lang="en-US" sz="5600" dirty="0" err="1" smtClean="0"/>
              <a:t>veículos</a:t>
            </a:r>
            <a:r>
              <a:rPr lang="en-US" sz="5600" dirty="0" smtClean="0"/>
              <a:t> </a:t>
            </a:r>
            <a:r>
              <a:rPr lang="en-US" sz="5600" dirty="0" err="1" smtClean="0"/>
              <a:t>emitam</a:t>
            </a:r>
            <a:r>
              <a:rPr lang="en-US" sz="5600" dirty="0" smtClean="0"/>
              <a:t> </a:t>
            </a:r>
            <a:r>
              <a:rPr lang="en-US" sz="5600" dirty="0" err="1" smtClean="0"/>
              <a:t>óxido</a:t>
            </a:r>
            <a:r>
              <a:rPr lang="en-US" sz="5600" dirty="0" smtClean="0"/>
              <a:t> de </a:t>
            </a:r>
            <a:r>
              <a:rPr lang="en-US" sz="5600" dirty="0" err="1" smtClean="0"/>
              <a:t>nitrogênio</a:t>
            </a:r>
            <a:r>
              <a:rPr lang="en-US" sz="5600" dirty="0" smtClean="0"/>
              <a:t> </a:t>
            </a:r>
            <a:r>
              <a:rPr lang="en-US" sz="5600" dirty="0" err="1" smtClean="0"/>
              <a:t>ou</a:t>
            </a:r>
            <a:r>
              <a:rPr lang="en-US" sz="5600" dirty="0" smtClean="0"/>
              <a:t> NOx </a:t>
            </a:r>
            <a:r>
              <a:rPr lang="en-US" sz="5600" dirty="0" err="1" smtClean="0"/>
              <a:t>até</a:t>
            </a:r>
            <a:r>
              <a:rPr lang="en-US" sz="5600" dirty="0" smtClean="0"/>
              <a:t> 40 </a:t>
            </a:r>
            <a:r>
              <a:rPr lang="en-US" sz="5600" dirty="0" err="1" smtClean="0"/>
              <a:t>vezes</a:t>
            </a:r>
            <a:r>
              <a:rPr lang="en-US" sz="5600" dirty="0" smtClean="0"/>
              <a:t> </a:t>
            </a:r>
            <a:r>
              <a:rPr lang="en-US" sz="5600" dirty="0" err="1" smtClean="0"/>
              <a:t>acima</a:t>
            </a:r>
            <a:r>
              <a:rPr lang="en-US" sz="5600" dirty="0" smtClean="0"/>
              <a:t> dos </a:t>
            </a:r>
            <a:r>
              <a:rPr lang="en-US" sz="5600" dirty="0" err="1" smtClean="0"/>
              <a:t>padrões</a:t>
            </a:r>
            <a:r>
              <a:rPr lang="en-US" sz="5600" dirty="0" smtClean="0"/>
              <a:t>. O software </a:t>
            </a:r>
            <a:r>
              <a:rPr lang="en-US" sz="5600" dirty="0" err="1" smtClean="0"/>
              <a:t>produzido</a:t>
            </a:r>
            <a:r>
              <a:rPr lang="en-US" sz="5600" dirty="0" smtClean="0"/>
              <a:t> pela Volkswagen é um “</a:t>
            </a:r>
            <a:r>
              <a:rPr lang="en-US" sz="5600" b="1" dirty="0" err="1" smtClean="0"/>
              <a:t>dispositivo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destinado</a:t>
            </a:r>
            <a:r>
              <a:rPr lang="en-US" sz="5600" b="1" dirty="0" smtClean="0"/>
              <a:t> a </a:t>
            </a:r>
            <a:r>
              <a:rPr lang="en-US" sz="5600" b="1" dirty="0" err="1" smtClean="0"/>
              <a:t>burlar</a:t>
            </a:r>
            <a:r>
              <a:rPr lang="en-US" sz="5600" b="1" dirty="0" smtClean="0"/>
              <a:t> testes de </a:t>
            </a:r>
            <a:r>
              <a:rPr lang="en-US" sz="5600" b="1" dirty="0" err="1" smtClean="0"/>
              <a:t>emissão</a:t>
            </a:r>
            <a:r>
              <a:rPr lang="en-US" sz="5600" dirty="0" smtClean="0"/>
              <a:t>”, </a:t>
            </a:r>
            <a:r>
              <a:rPr lang="en-US" sz="5600" dirty="0" err="1" smtClean="0"/>
              <a:t>conforme</a:t>
            </a:r>
            <a:r>
              <a:rPr lang="en-US" sz="5600" dirty="0" smtClean="0"/>
              <a:t> </a:t>
            </a:r>
            <a:r>
              <a:rPr lang="en-US" sz="5600" dirty="0" err="1" smtClean="0"/>
              <a:t>definido</a:t>
            </a:r>
            <a:r>
              <a:rPr lang="en-US" sz="5600" dirty="0" smtClean="0"/>
              <a:t> pela Lei </a:t>
            </a:r>
            <a:r>
              <a:rPr lang="en-US" sz="5600" dirty="0" err="1" smtClean="0"/>
              <a:t>sobre</a:t>
            </a:r>
            <a:r>
              <a:rPr lang="en-US" sz="5600" dirty="0" smtClean="0"/>
              <a:t> </a:t>
            </a:r>
            <a:r>
              <a:rPr lang="en-US" sz="5600" dirty="0" err="1" smtClean="0"/>
              <a:t>Ar</a:t>
            </a:r>
            <a:r>
              <a:rPr lang="en-US" sz="5600" dirty="0" smtClean="0"/>
              <a:t> </a:t>
            </a:r>
            <a:r>
              <a:rPr lang="en-US" sz="5600" dirty="0" err="1" smtClean="0"/>
              <a:t>Limpo</a:t>
            </a:r>
            <a:r>
              <a:rPr lang="en-US" sz="5600" dirty="0" smtClean="0"/>
              <a:t>.</a:t>
            </a:r>
            <a:endParaRPr lang="en-US" sz="5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5600" dirty="0" smtClean="0">
                <a:solidFill>
                  <a:srgbClr val="FF0000"/>
                </a:solidFill>
              </a:rPr>
              <a:t> </a:t>
            </a:r>
            <a:endParaRPr lang="it-IT" sz="5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7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Agência de Proteção Ambiental («EPA»)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3500" dirty="0" err="1" smtClean="0"/>
              <a:t>Por</a:t>
            </a:r>
            <a:r>
              <a:rPr lang="en-US" sz="3500" dirty="0" smtClean="0"/>
              <a:t> </a:t>
            </a:r>
            <a:r>
              <a:rPr lang="en-US" sz="3500" dirty="0" err="1" smtClean="0"/>
              <a:t>força</a:t>
            </a:r>
            <a:r>
              <a:rPr lang="en-US" sz="3500" dirty="0" smtClean="0"/>
              <a:t> da Lei </a:t>
            </a:r>
            <a:r>
              <a:rPr lang="en-US" sz="3500" dirty="0" err="1" smtClean="0"/>
              <a:t>sobre</a:t>
            </a:r>
            <a:r>
              <a:rPr lang="en-US" sz="3500" dirty="0" smtClean="0"/>
              <a:t> </a:t>
            </a:r>
            <a:r>
              <a:rPr lang="en-US" sz="3500" dirty="0" err="1" smtClean="0"/>
              <a:t>Ar</a:t>
            </a:r>
            <a:r>
              <a:rPr lang="en-US" sz="3500" dirty="0" smtClean="0"/>
              <a:t> </a:t>
            </a:r>
            <a:r>
              <a:rPr lang="en-US" sz="3500" dirty="0" err="1" smtClean="0"/>
              <a:t>Limpo</a:t>
            </a:r>
            <a:r>
              <a:rPr lang="en-US" sz="3500" dirty="0" smtClean="0"/>
              <a:t>, </a:t>
            </a:r>
            <a:r>
              <a:rPr lang="en-US" sz="3500" dirty="0" err="1" smtClean="0"/>
              <a:t>os</a:t>
            </a:r>
            <a:r>
              <a:rPr lang="en-US" sz="3500" dirty="0" smtClean="0"/>
              <a:t> </a:t>
            </a:r>
            <a:r>
              <a:rPr lang="en-US" sz="3500" dirty="0" err="1" smtClean="0"/>
              <a:t>fabricantes</a:t>
            </a:r>
            <a:r>
              <a:rPr lang="en-US" sz="3500" dirty="0" smtClean="0"/>
              <a:t> de </a:t>
            </a:r>
            <a:r>
              <a:rPr lang="en-US" sz="3500" dirty="0" err="1" smtClean="0"/>
              <a:t>veículos</a:t>
            </a:r>
            <a:r>
              <a:rPr lang="en-US" sz="3500" dirty="0" smtClean="0"/>
              <a:t> </a:t>
            </a:r>
            <a:r>
              <a:rPr lang="en-US" sz="3500" dirty="0" err="1" smtClean="0"/>
              <a:t>têm</a:t>
            </a:r>
            <a:r>
              <a:rPr lang="en-US" sz="3500" dirty="0" smtClean="0"/>
              <a:t> de </a:t>
            </a:r>
            <a:r>
              <a:rPr lang="en-US" sz="3500" dirty="0" err="1" smtClean="0"/>
              <a:t>atestar</a:t>
            </a:r>
            <a:r>
              <a:rPr lang="en-US" sz="3500" dirty="0" smtClean="0"/>
              <a:t> junto à EPA que </a:t>
            </a:r>
            <a:r>
              <a:rPr lang="en-US" sz="3500" dirty="0" err="1" smtClean="0"/>
              <a:t>seus</a:t>
            </a:r>
            <a:r>
              <a:rPr lang="en-US" sz="3500" dirty="0" smtClean="0"/>
              <a:t> </a:t>
            </a:r>
            <a:r>
              <a:rPr lang="en-US" sz="3500" dirty="0" err="1" smtClean="0"/>
              <a:t>produtos</a:t>
            </a:r>
            <a:r>
              <a:rPr lang="en-US" sz="3500" dirty="0" smtClean="0"/>
              <a:t> </a:t>
            </a:r>
            <a:r>
              <a:rPr lang="en-US" sz="3500" dirty="0" err="1" smtClean="0"/>
              <a:t>atendem</a:t>
            </a:r>
            <a:r>
              <a:rPr lang="en-US" sz="3500" dirty="0" smtClean="0"/>
              <a:t> </a:t>
            </a:r>
            <a:r>
              <a:rPr lang="en-US" sz="3500" dirty="0" err="1" smtClean="0"/>
              <a:t>aos</a:t>
            </a:r>
            <a:r>
              <a:rPr lang="en-US" sz="3500" dirty="0" smtClean="0"/>
              <a:t> </a:t>
            </a:r>
            <a:r>
              <a:rPr lang="en-US" sz="3500" dirty="0" err="1" smtClean="0"/>
              <a:t>padrões</a:t>
            </a:r>
            <a:r>
              <a:rPr lang="en-US" sz="3500" dirty="0" smtClean="0"/>
              <a:t> </a:t>
            </a:r>
            <a:r>
              <a:rPr lang="en-US" sz="3500" dirty="0" err="1" smtClean="0"/>
              <a:t>federais</a:t>
            </a:r>
            <a:r>
              <a:rPr lang="en-US" sz="3500" dirty="0" smtClean="0"/>
              <a:t> </a:t>
            </a:r>
            <a:r>
              <a:rPr lang="en-US" sz="3500" dirty="0" err="1" smtClean="0"/>
              <a:t>cabíveis</a:t>
            </a:r>
            <a:r>
              <a:rPr lang="en-US" sz="3500" dirty="0" smtClean="0"/>
              <a:t> </a:t>
            </a:r>
            <a:r>
              <a:rPr lang="en-US" sz="3500" dirty="0" err="1" smtClean="0"/>
              <a:t>em</a:t>
            </a:r>
            <a:r>
              <a:rPr lang="en-US" sz="3500" dirty="0" smtClean="0"/>
              <a:t> </a:t>
            </a:r>
            <a:r>
              <a:rPr lang="en-US" sz="3500" dirty="0" err="1" smtClean="0"/>
              <a:t>matéria</a:t>
            </a:r>
            <a:r>
              <a:rPr lang="en-US" sz="3500" dirty="0" smtClean="0"/>
              <a:t> de </a:t>
            </a:r>
            <a:r>
              <a:rPr lang="en-US" sz="3500" dirty="0" err="1" smtClean="0"/>
              <a:t>emissões</a:t>
            </a:r>
            <a:r>
              <a:rPr lang="en-US" sz="3500" dirty="0" smtClean="0"/>
              <a:t> para o </a:t>
            </a:r>
            <a:r>
              <a:rPr lang="en-US" sz="3500" dirty="0" err="1" smtClean="0"/>
              <a:t>controle</a:t>
            </a:r>
            <a:r>
              <a:rPr lang="en-US" sz="3500" dirty="0" smtClean="0"/>
              <a:t> da </a:t>
            </a:r>
            <a:r>
              <a:rPr lang="en-US" sz="3500" dirty="0" err="1" smtClean="0"/>
              <a:t>poluição</a:t>
            </a:r>
            <a:r>
              <a:rPr lang="en-US" sz="3500" dirty="0" smtClean="0"/>
              <a:t> </a:t>
            </a:r>
            <a:r>
              <a:rPr lang="en-US" sz="3500" dirty="0" err="1" smtClean="0"/>
              <a:t>atmosférica</a:t>
            </a:r>
            <a:r>
              <a:rPr lang="en-US" sz="3500" dirty="0" smtClean="0"/>
              <a:t>, e </a:t>
            </a:r>
            <a:r>
              <a:rPr lang="en-US" sz="3500" dirty="0" err="1" smtClean="0"/>
              <a:t>cada</a:t>
            </a:r>
            <a:r>
              <a:rPr lang="en-US" sz="3500" dirty="0" smtClean="0"/>
              <a:t> </a:t>
            </a:r>
            <a:r>
              <a:rPr lang="en-US" sz="3500" dirty="0" err="1" smtClean="0"/>
              <a:t>veículo</a:t>
            </a:r>
            <a:r>
              <a:rPr lang="en-US" sz="3500" dirty="0" smtClean="0"/>
              <a:t> </a:t>
            </a:r>
            <a:r>
              <a:rPr lang="en-US" sz="3500" dirty="0" err="1" smtClean="0"/>
              <a:t>vendido</a:t>
            </a:r>
            <a:r>
              <a:rPr lang="en-US" sz="3500" dirty="0" smtClean="0"/>
              <a:t> </a:t>
            </a:r>
            <a:r>
              <a:rPr lang="en-US" sz="3500" dirty="0" err="1" smtClean="0"/>
              <a:t>nos</a:t>
            </a:r>
            <a:r>
              <a:rPr lang="en-US" sz="3500" dirty="0" smtClean="0"/>
              <a:t> EUA tem de </a:t>
            </a:r>
            <a:r>
              <a:rPr lang="en-US" sz="3500" dirty="0" err="1" smtClean="0"/>
              <a:t>ser</a:t>
            </a:r>
            <a:r>
              <a:rPr lang="en-US" sz="3500" dirty="0" smtClean="0"/>
              <a:t> </a:t>
            </a:r>
            <a:r>
              <a:rPr lang="en-US" sz="3500" dirty="0" err="1" smtClean="0"/>
              <a:t>amparado</a:t>
            </a:r>
            <a:r>
              <a:rPr lang="en-US" sz="3500" dirty="0" smtClean="0"/>
              <a:t> </a:t>
            </a:r>
            <a:r>
              <a:rPr lang="en-US" sz="3500" dirty="0" err="1" smtClean="0"/>
              <a:t>por</a:t>
            </a:r>
            <a:r>
              <a:rPr lang="en-US" sz="3500" dirty="0" smtClean="0"/>
              <a:t> </a:t>
            </a:r>
            <a:r>
              <a:rPr lang="en-US" sz="3500" dirty="0" err="1" smtClean="0"/>
              <a:t>uma</a:t>
            </a:r>
            <a:r>
              <a:rPr lang="en-US" sz="3500" dirty="0" smtClean="0"/>
              <a:t> </a:t>
            </a:r>
            <a:r>
              <a:rPr lang="en-US" sz="3500" dirty="0" err="1" smtClean="0"/>
              <a:t>certidão</a:t>
            </a:r>
            <a:r>
              <a:rPr lang="en-US" sz="3500" dirty="0" smtClean="0"/>
              <a:t> de </a:t>
            </a:r>
            <a:r>
              <a:rPr lang="en-US" sz="3500" dirty="0" err="1" smtClean="0"/>
              <a:t>conformidade</a:t>
            </a:r>
            <a:r>
              <a:rPr lang="en-US" sz="3500" dirty="0" smtClean="0"/>
              <a:t> </a:t>
            </a:r>
            <a:r>
              <a:rPr lang="en-US" sz="3500" dirty="0" err="1" smtClean="0"/>
              <a:t>emitida</a:t>
            </a:r>
            <a:r>
              <a:rPr lang="en-US" sz="3500" dirty="0" smtClean="0"/>
              <a:t> pela EPA. </a:t>
            </a:r>
            <a:r>
              <a:rPr lang="en-US" sz="3500" dirty="0" err="1" smtClean="0"/>
              <a:t>Os</a:t>
            </a:r>
            <a:r>
              <a:rPr lang="en-US" sz="3500" dirty="0" smtClean="0"/>
              <a:t> </a:t>
            </a:r>
            <a:r>
              <a:rPr lang="en-US" sz="3500" dirty="0" err="1" smtClean="0"/>
              <a:t>veículos</a:t>
            </a:r>
            <a:r>
              <a:rPr lang="en-US" sz="3500" dirty="0" smtClean="0"/>
              <a:t> </a:t>
            </a:r>
            <a:r>
              <a:rPr lang="en-US" sz="3500" dirty="0" err="1" smtClean="0"/>
              <a:t>motorizados</a:t>
            </a:r>
            <a:r>
              <a:rPr lang="en-US" sz="3500" dirty="0" smtClean="0"/>
              <a:t> que </a:t>
            </a:r>
            <a:r>
              <a:rPr lang="en-US" sz="3500" dirty="0" err="1" smtClean="0"/>
              <a:t>forem</a:t>
            </a:r>
            <a:r>
              <a:rPr lang="en-US" sz="3500" dirty="0" smtClean="0"/>
              <a:t> </a:t>
            </a:r>
            <a:r>
              <a:rPr lang="en-US" sz="3500" dirty="0" err="1" smtClean="0"/>
              <a:t>equipados</a:t>
            </a:r>
            <a:r>
              <a:rPr lang="en-US" sz="3500" dirty="0" smtClean="0"/>
              <a:t> com </a:t>
            </a:r>
            <a:r>
              <a:rPr lang="en-US" sz="3500" dirty="0" err="1" smtClean="0"/>
              <a:t>dispositivos</a:t>
            </a:r>
            <a:r>
              <a:rPr lang="en-US" sz="3500" dirty="0" smtClean="0"/>
              <a:t> </a:t>
            </a:r>
            <a:r>
              <a:rPr lang="en-US" sz="3500" dirty="0" err="1" smtClean="0"/>
              <a:t>destinados</a:t>
            </a:r>
            <a:r>
              <a:rPr lang="en-US" sz="3500" dirty="0" smtClean="0"/>
              <a:t> a </a:t>
            </a:r>
            <a:r>
              <a:rPr lang="en-US" sz="3500" dirty="0" err="1" smtClean="0"/>
              <a:t>burlar</a:t>
            </a:r>
            <a:r>
              <a:rPr lang="en-US" sz="3500" dirty="0" smtClean="0"/>
              <a:t> testes de </a:t>
            </a:r>
            <a:r>
              <a:rPr lang="en-US" sz="3500" dirty="0" err="1" smtClean="0"/>
              <a:t>emissão</a:t>
            </a:r>
            <a:r>
              <a:rPr lang="en-US" sz="3500" dirty="0" smtClean="0"/>
              <a:t>, que </a:t>
            </a:r>
            <a:r>
              <a:rPr lang="en-US" sz="3500" dirty="0" err="1" smtClean="0"/>
              <a:t>reduzem</a:t>
            </a:r>
            <a:r>
              <a:rPr lang="en-US" sz="3500" dirty="0" smtClean="0"/>
              <a:t> a </a:t>
            </a:r>
            <a:r>
              <a:rPr lang="en-US" sz="3500" dirty="0" err="1" smtClean="0"/>
              <a:t>eficácia</a:t>
            </a:r>
            <a:r>
              <a:rPr lang="en-US" sz="3500" dirty="0" smtClean="0"/>
              <a:t> do </a:t>
            </a:r>
            <a:r>
              <a:rPr lang="en-US" sz="3500" dirty="0" err="1" smtClean="0"/>
              <a:t>sistema</a:t>
            </a:r>
            <a:r>
              <a:rPr lang="en-US" sz="3500" dirty="0" smtClean="0"/>
              <a:t> de </a:t>
            </a:r>
            <a:r>
              <a:rPr lang="en-US" sz="3500" dirty="0" err="1" smtClean="0"/>
              <a:t>controle</a:t>
            </a:r>
            <a:r>
              <a:rPr lang="en-US" sz="3500" dirty="0" smtClean="0"/>
              <a:t> de </a:t>
            </a:r>
            <a:r>
              <a:rPr lang="en-US" sz="3500" dirty="0" err="1" smtClean="0"/>
              <a:t>emissões</a:t>
            </a:r>
            <a:r>
              <a:rPr lang="en-US" sz="3500" dirty="0" smtClean="0"/>
              <a:t> </a:t>
            </a:r>
            <a:r>
              <a:rPr lang="en-US" sz="3500" dirty="0" err="1" smtClean="0"/>
              <a:t>em</a:t>
            </a:r>
            <a:r>
              <a:rPr lang="en-US" sz="3500" dirty="0" smtClean="0"/>
              <a:t> </a:t>
            </a:r>
            <a:r>
              <a:rPr lang="en-US" sz="3500" dirty="0" err="1" smtClean="0"/>
              <a:t>condições</a:t>
            </a:r>
            <a:r>
              <a:rPr lang="en-US" sz="3500" dirty="0" smtClean="0"/>
              <a:t> </a:t>
            </a:r>
            <a:r>
              <a:rPr lang="en-US" sz="3500" dirty="0" err="1" smtClean="0"/>
              <a:t>normais</a:t>
            </a:r>
            <a:r>
              <a:rPr lang="en-US" sz="3500" dirty="0" smtClean="0"/>
              <a:t> de </a:t>
            </a:r>
            <a:r>
              <a:rPr lang="en-US" sz="3500" dirty="0" err="1" smtClean="0"/>
              <a:t>condução</a:t>
            </a:r>
            <a:r>
              <a:rPr lang="en-US" sz="3500" dirty="0" smtClean="0"/>
              <a:t>, </a:t>
            </a:r>
            <a:r>
              <a:rPr lang="en-US" sz="3500" dirty="0" err="1" smtClean="0"/>
              <a:t>não</a:t>
            </a:r>
            <a:r>
              <a:rPr lang="en-US" sz="3500" dirty="0" smtClean="0"/>
              <a:t> </a:t>
            </a:r>
            <a:r>
              <a:rPr lang="en-US" sz="3500" dirty="0" err="1" smtClean="0"/>
              <a:t>poderão</a:t>
            </a:r>
            <a:r>
              <a:rPr lang="en-US" sz="3500" dirty="0" smtClean="0"/>
              <a:t> </a:t>
            </a:r>
            <a:r>
              <a:rPr lang="en-US" sz="3500" dirty="0" err="1" smtClean="0"/>
              <a:t>ser</a:t>
            </a:r>
            <a:r>
              <a:rPr lang="en-US" sz="3500" dirty="0" smtClean="0"/>
              <a:t> </a:t>
            </a:r>
            <a:r>
              <a:rPr lang="en-US" sz="3500" dirty="0" err="1" smtClean="0"/>
              <a:t>certificados</a:t>
            </a:r>
            <a:r>
              <a:rPr lang="en-US" sz="3500" dirty="0" smtClean="0"/>
              <a:t>. </a:t>
            </a:r>
            <a:r>
              <a:rPr lang="en-US" sz="3500" b="1" dirty="0" err="1" smtClean="0"/>
              <a:t>Ao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fabricar</a:t>
            </a:r>
            <a:r>
              <a:rPr lang="en-US" sz="3500" b="1" dirty="0" smtClean="0"/>
              <a:t> e vender </a:t>
            </a:r>
            <a:r>
              <a:rPr lang="en-US" sz="3500" b="1" dirty="0" err="1" smtClean="0"/>
              <a:t>veículos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contendo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dispositivos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destinados</a:t>
            </a:r>
            <a:r>
              <a:rPr lang="en-US" sz="3500" b="1" dirty="0" smtClean="0"/>
              <a:t> a </a:t>
            </a:r>
            <a:r>
              <a:rPr lang="en-US" sz="3500" b="1" dirty="0" err="1" smtClean="0"/>
              <a:t>burlar</a:t>
            </a:r>
            <a:r>
              <a:rPr lang="en-US" sz="3500" b="1" dirty="0" smtClean="0"/>
              <a:t> testes de </a:t>
            </a:r>
            <a:r>
              <a:rPr lang="en-US" sz="3500" b="1" dirty="0" err="1" smtClean="0"/>
              <a:t>emissão</a:t>
            </a:r>
            <a:r>
              <a:rPr lang="en-US" sz="3500" b="1" dirty="0" smtClean="0"/>
              <a:t>, que </a:t>
            </a:r>
            <a:r>
              <a:rPr lang="en-US" sz="3500" b="1" dirty="0" err="1" smtClean="0"/>
              <a:t>redundaram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em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níveis</a:t>
            </a:r>
            <a:r>
              <a:rPr lang="en-US" sz="3500" b="1" dirty="0" smtClean="0"/>
              <a:t> de </a:t>
            </a:r>
            <a:r>
              <a:rPr lang="en-US" sz="3500" b="1" dirty="0" err="1" smtClean="0"/>
              <a:t>emissões</a:t>
            </a:r>
            <a:r>
              <a:rPr lang="en-US" sz="3500" b="1" dirty="0" smtClean="0"/>
              <a:t> de </a:t>
            </a:r>
            <a:r>
              <a:rPr lang="en-US" sz="3500" b="1" dirty="0" err="1" smtClean="0"/>
              <a:t>poluentes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atmosféricos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superiores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àqueles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certificados</a:t>
            </a:r>
            <a:r>
              <a:rPr lang="en-US" sz="3500" b="1" dirty="0" smtClean="0"/>
              <a:t> pela EPA, a </a:t>
            </a:r>
            <a:r>
              <a:rPr lang="en-US" sz="3500" b="1" dirty="0" err="1" smtClean="0"/>
              <a:t>Volkswagem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violou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dois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importantes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dispositivos</a:t>
            </a:r>
            <a:r>
              <a:rPr lang="en-US" sz="3500" b="1" dirty="0" smtClean="0"/>
              <a:t> da Lei </a:t>
            </a:r>
            <a:r>
              <a:rPr lang="en-US" sz="3500" b="1" dirty="0" err="1" smtClean="0"/>
              <a:t>sobre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Ar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Limpo</a:t>
            </a:r>
            <a:r>
              <a:rPr lang="en-US" sz="3500" dirty="0" smtClean="0"/>
              <a:t>. </a:t>
            </a:r>
            <a:endParaRPr lang="en-US" sz="3500" b="1" dirty="0" smtClean="0">
              <a:solidFill>
                <a:srgbClr val="FF0000"/>
              </a:solidFill>
            </a:endParaRPr>
          </a:p>
          <a:p>
            <a:endParaRPr lang="en-US" sz="3500" dirty="0" smtClean="0">
              <a:solidFill>
                <a:srgbClr val="FF0000"/>
              </a:solidFill>
            </a:endParaRPr>
          </a:p>
          <a:p>
            <a:r>
              <a:rPr lang="en-US" sz="3500" dirty="0" err="1" smtClean="0"/>
              <a:t>Tanto</a:t>
            </a:r>
            <a:r>
              <a:rPr lang="en-US" sz="3500" dirty="0" smtClean="0"/>
              <a:t> a EPA </a:t>
            </a:r>
            <a:r>
              <a:rPr lang="en-US" sz="3500" dirty="0" err="1" smtClean="0"/>
              <a:t>quanto</a:t>
            </a:r>
            <a:r>
              <a:rPr lang="en-US" sz="3500" dirty="0" smtClean="0"/>
              <a:t> a CARB se </a:t>
            </a:r>
            <a:r>
              <a:rPr lang="en-US" sz="3500" dirty="0" err="1" smtClean="0"/>
              <a:t>recusaram</a:t>
            </a:r>
            <a:r>
              <a:rPr lang="en-US" sz="3500" dirty="0" smtClean="0"/>
              <a:t> a </a:t>
            </a:r>
            <a:r>
              <a:rPr lang="en-US" sz="3500" dirty="0" err="1" smtClean="0"/>
              <a:t>certificar</a:t>
            </a:r>
            <a:r>
              <a:rPr lang="en-US" sz="3500" dirty="0" smtClean="0"/>
              <a:t> </a:t>
            </a:r>
            <a:r>
              <a:rPr lang="en-US" sz="3500" dirty="0" err="1" smtClean="0"/>
              <a:t>os</a:t>
            </a:r>
            <a:r>
              <a:rPr lang="en-US" sz="3500" dirty="0" smtClean="0"/>
              <a:t> </a:t>
            </a:r>
            <a:r>
              <a:rPr lang="en-US" sz="3500" dirty="0" err="1" smtClean="0"/>
              <a:t>softwares</a:t>
            </a:r>
            <a:r>
              <a:rPr lang="en-US" sz="3500" dirty="0" smtClean="0"/>
              <a:t> </a:t>
            </a:r>
            <a:r>
              <a:rPr lang="en-US" sz="3500" dirty="0" err="1" smtClean="0"/>
              <a:t>contendo</a:t>
            </a:r>
            <a:r>
              <a:rPr lang="en-US" sz="3500" dirty="0" smtClean="0"/>
              <a:t> </a:t>
            </a:r>
            <a:r>
              <a:rPr lang="en-US" sz="3500" dirty="0" err="1" smtClean="0"/>
              <a:t>dispositivos</a:t>
            </a:r>
            <a:r>
              <a:rPr lang="en-US" sz="3500" dirty="0" smtClean="0"/>
              <a:t> </a:t>
            </a:r>
            <a:r>
              <a:rPr lang="en-US" sz="3500" dirty="0" err="1" smtClean="0"/>
              <a:t>destinados</a:t>
            </a:r>
            <a:r>
              <a:rPr lang="en-US" sz="3500" dirty="0" smtClean="0"/>
              <a:t> a </a:t>
            </a:r>
            <a:r>
              <a:rPr lang="en-US" sz="3500" dirty="0" err="1" smtClean="0"/>
              <a:t>burlar</a:t>
            </a:r>
            <a:r>
              <a:rPr lang="en-US" sz="3500" dirty="0" smtClean="0"/>
              <a:t> testes de </a:t>
            </a:r>
            <a:r>
              <a:rPr lang="en-US" sz="3500" dirty="0" err="1" smtClean="0"/>
              <a:t>emissão</a:t>
            </a:r>
            <a:r>
              <a:rPr lang="en-US" sz="3500" dirty="0" smtClean="0"/>
              <a:t>, </a:t>
            </a:r>
            <a:r>
              <a:rPr lang="en-US" sz="3500" dirty="0" err="1" smtClean="0"/>
              <a:t>assim</a:t>
            </a:r>
            <a:r>
              <a:rPr lang="en-US" sz="3500" dirty="0" smtClean="0"/>
              <a:t> que </a:t>
            </a:r>
            <a:r>
              <a:rPr lang="en-US" sz="3500" dirty="0" err="1" smtClean="0"/>
              <a:t>uma</a:t>
            </a:r>
            <a:r>
              <a:rPr lang="en-US" sz="3500" dirty="0" smtClean="0"/>
              <a:t> </a:t>
            </a:r>
            <a:r>
              <a:rPr lang="en-US" sz="3500" dirty="0" err="1" smtClean="0"/>
              <a:t>análise</a:t>
            </a:r>
            <a:r>
              <a:rPr lang="en-US" sz="3500" dirty="0" smtClean="0"/>
              <a:t> </a:t>
            </a:r>
            <a:r>
              <a:rPr lang="en-US" sz="3500" dirty="0" err="1" smtClean="0"/>
              <a:t>independente</a:t>
            </a:r>
            <a:r>
              <a:rPr lang="en-US" sz="3500" dirty="0" smtClean="0"/>
              <a:t> </a:t>
            </a:r>
            <a:r>
              <a:rPr lang="en-US" sz="3500" dirty="0" err="1" smtClean="0"/>
              <a:t>realizada</a:t>
            </a:r>
            <a:r>
              <a:rPr lang="en-US" sz="3500" dirty="0" smtClean="0"/>
              <a:t> </a:t>
            </a:r>
            <a:r>
              <a:rPr lang="en-US" sz="3500" dirty="0" err="1" smtClean="0"/>
              <a:t>por</a:t>
            </a:r>
            <a:r>
              <a:rPr lang="en-US" sz="3500" dirty="0" smtClean="0"/>
              <a:t> </a:t>
            </a:r>
            <a:r>
              <a:rPr lang="en-US" sz="3500" dirty="0" err="1" smtClean="0"/>
              <a:t>pesquisadores</a:t>
            </a:r>
            <a:r>
              <a:rPr lang="en-US" sz="3500" dirty="0" smtClean="0"/>
              <a:t> da </a:t>
            </a:r>
            <a:r>
              <a:rPr lang="en-US" sz="3500" dirty="0" err="1" smtClean="0"/>
              <a:t>Universidade</a:t>
            </a:r>
            <a:r>
              <a:rPr lang="en-US" sz="3500" dirty="0" smtClean="0"/>
              <a:t> de West Virginia, </a:t>
            </a:r>
            <a:r>
              <a:rPr lang="en-US" sz="3500" dirty="0" err="1" smtClean="0"/>
              <a:t>atuando</a:t>
            </a:r>
            <a:r>
              <a:rPr lang="en-US" sz="3500" dirty="0" smtClean="0"/>
              <a:t> </a:t>
            </a:r>
            <a:r>
              <a:rPr lang="en-US" sz="3500" dirty="0" err="1" smtClean="0"/>
              <a:t>em</a:t>
            </a:r>
            <a:r>
              <a:rPr lang="en-US" sz="3500" dirty="0" smtClean="0"/>
              <a:t> </a:t>
            </a:r>
            <a:r>
              <a:rPr lang="en-US" sz="3500" dirty="0" err="1" smtClean="0"/>
              <a:t>conjunto</a:t>
            </a:r>
            <a:r>
              <a:rPr lang="en-US" sz="3500" dirty="0" smtClean="0"/>
              <a:t> com o </a:t>
            </a:r>
            <a:r>
              <a:rPr lang="en-US" sz="3500" dirty="0" err="1" smtClean="0"/>
              <a:t>Conselho</a:t>
            </a:r>
            <a:r>
              <a:rPr lang="en-US" sz="3500" dirty="0" smtClean="0"/>
              <a:t> </a:t>
            </a:r>
            <a:r>
              <a:rPr lang="en-US" sz="3500" dirty="0" err="1" smtClean="0"/>
              <a:t>Internacional</a:t>
            </a:r>
            <a:r>
              <a:rPr lang="en-US" sz="3500" dirty="0" smtClean="0"/>
              <a:t> de </a:t>
            </a:r>
            <a:r>
              <a:rPr lang="en-US" sz="3500" dirty="0" err="1" smtClean="0"/>
              <a:t>Transporte</a:t>
            </a:r>
            <a:r>
              <a:rPr lang="en-US" sz="3500" dirty="0" smtClean="0"/>
              <a:t> </a:t>
            </a:r>
            <a:r>
              <a:rPr lang="en-US" sz="3500" dirty="0" err="1" smtClean="0"/>
              <a:t>Limpo</a:t>
            </a:r>
            <a:r>
              <a:rPr lang="en-US" sz="3500" dirty="0" smtClean="0"/>
              <a:t>, </a:t>
            </a:r>
            <a:r>
              <a:rPr lang="en-US" sz="3500" dirty="0" err="1" smtClean="0"/>
              <a:t>uma</a:t>
            </a:r>
            <a:r>
              <a:rPr lang="en-US" sz="3500" dirty="0" smtClean="0"/>
              <a:t> </a:t>
            </a:r>
            <a:r>
              <a:rPr lang="en-US" sz="3500" dirty="0" err="1" smtClean="0"/>
              <a:t>organização</a:t>
            </a:r>
            <a:r>
              <a:rPr lang="en-US" sz="3500" dirty="0" smtClean="0"/>
              <a:t> </a:t>
            </a:r>
            <a:r>
              <a:rPr lang="en-US" sz="3500" dirty="0" err="1" smtClean="0"/>
              <a:t>não-governamental</a:t>
            </a:r>
            <a:r>
              <a:rPr lang="en-US" sz="3500" dirty="0" smtClean="0"/>
              <a:t>, </a:t>
            </a:r>
            <a:r>
              <a:rPr lang="en-US" sz="3500" dirty="0" err="1" smtClean="0"/>
              <a:t>suscitou</a:t>
            </a:r>
            <a:r>
              <a:rPr lang="en-US" sz="3500" dirty="0" smtClean="0"/>
              <a:t> </a:t>
            </a:r>
            <a:r>
              <a:rPr lang="en-US" sz="3500" dirty="0" err="1" smtClean="0"/>
              <a:t>questionamentos</a:t>
            </a:r>
            <a:r>
              <a:rPr lang="en-US" sz="3500" dirty="0" smtClean="0"/>
              <a:t> </a:t>
            </a:r>
            <a:r>
              <a:rPr lang="en-US" sz="3500" dirty="0" err="1" smtClean="0"/>
              <a:t>sobre</a:t>
            </a:r>
            <a:r>
              <a:rPr lang="en-US" sz="3500" dirty="0" smtClean="0"/>
              <a:t> </a:t>
            </a:r>
            <a:r>
              <a:rPr lang="en-US" sz="3500" dirty="0" err="1" smtClean="0"/>
              <a:t>níveis</a:t>
            </a:r>
            <a:r>
              <a:rPr lang="en-US" sz="3500" dirty="0" smtClean="0"/>
              <a:t> de </a:t>
            </a:r>
            <a:r>
              <a:rPr lang="en-US" sz="3500" dirty="0" err="1" smtClean="0"/>
              <a:t>emissões</a:t>
            </a:r>
            <a:r>
              <a:rPr lang="en-US" sz="3500" dirty="0" smtClean="0"/>
              <a:t>, e as </a:t>
            </a:r>
            <a:r>
              <a:rPr lang="en-US" sz="3500" dirty="0" err="1" smtClean="0"/>
              <a:t>agências</a:t>
            </a:r>
            <a:r>
              <a:rPr lang="en-US" sz="3500" dirty="0" smtClean="0"/>
              <a:t> </a:t>
            </a:r>
            <a:r>
              <a:rPr lang="en-US" sz="3500" dirty="0" err="1" smtClean="0"/>
              <a:t>deram</a:t>
            </a:r>
            <a:r>
              <a:rPr lang="en-US" sz="3500" dirty="0" smtClean="0"/>
              <a:t> </a:t>
            </a:r>
            <a:r>
              <a:rPr lang="en-US" sz="3500" dirty="0" err="1" smtClean="0"/>
              <a:t>início</a:t>
            </a:r>
            <a:r>
              <a:rPr lang="en-US" sz="3500" dirty="0" smtClean="0"/>
              <a:t> a </a:t>
            </a:r>
            <a:r>
              <a:rPr lang="en-US" sz="3500" dirty="0" err="1" smtClean="0"/>
              <a:t>investigações</a:t>
            </a:r>
            <a:r>
              <a:rPr lang="en-US" sz="3500" dirty="0" smtClean="0"/>
              <a:t> </a:t>
            </a:r>
            <a:r>
              <a:rPr lang="en-US" sz="3500" dirty="0" err="1" smtClean="0"/>
              <a:t>mais</a:t>
            </a:r>
            <a:r>
              <a:rPr lang="en-US" sz="3500" dirty="0" smtClean="0"/>
              <a:t> </a:t>
            </a:r>
            <a:r>
              <a:rPr lang="en-US" sz="3500" dirty="0" err="1" smtClean="0"/>
              <a:t>aprofundadas</a:t>
            </a:r>
            <a:r>
              <a:rPr lang="en-US" sz="3500" dirty="0" smtClean="0"/>
              <a:t> </a:t>
            </a:r>
            <a:r>
              <a:rPr lang="en-US" sz="3500" dirty="0" err="1" smtClean="0"/>
              <a:t>sobre</a:t>
            </a:r>
            <a:r>
              <a:rPr lang="en-US" sz="3500" dirty="0" smtClean="0"/>
              <a:t> a </a:t>
            </a:r>
            <a:r>
              <a:rPr lang="en-US" sz="3500" dirty="0" err="1" smtClean="0"/>
              <a:t>matéria</a:t>
            </a:r>
            <a:r>
              <a:rPr lang="en-US" sz="3500" dirty="0" smtClean="0"/>
              <a:t>. </a:t>
            </a:r>
            <a:r>
              <a:rPr lang="en-US" sz="3500" dirty="0" err="1" smtClean="0"/>
              <a:t>Em</a:t>
            </a:r>
            <a:r>
              <a:rPr lang="en-US" sz="3500" dirty="0" smtClean="0"/>
              <a:t> </a:t>
            </a:r>
            <a:r>
              <a:rPr lang="en-US" sz="3500" dirty="0" err="1" smtClean="0"/>
              <a:t>setembro</a:t>
            </a:r>
            <a:r>
              <a:rPr lang="en-US" sz="3500" dirty="0" smtClean="0"/>
              <a:t>, </a:t>
            </a:r>
            <a:r>
              <a:rPr lang="en-US" sz="3500" dirty="0" err="1" smtClean="0"/>
              <a:t>diante</a:t>
            </a:r>
            <a:r>
              <a:rPr lang="en-US" sz="3500" dirty="0" smtClean="0"/>
              <a:t> de um </a:t>
            </a:r>
            <a:r>
              <a:rPr lang="en-US" sz="3500" dirty="0" err="1" smtClean="0"/>
              <a:t>pedido</a:t>
            </a:r>
            <a:r>
              <a:rPr lang="en-US" sz="3500" dirty="0" smtClean="0"/>
              <a:t> de </a:t>
            </a:r>
            <a:r>
              <a:rPr lang="en-US" sz="3500" dirty="0" err="1" smtClean="0"/>
              <a:t>esclarecimentos</a:t>
            </a:r>
            <a:r>
              <a:rPr lang="en-US" sz="3500" dirty="0" smtClean="0"/>
              <a:t> </a:t>
            </a:r>
            <a:r>
              <a:rPr lang="en-US" sz="3500" dirty="0" err="1" smtClean="0"/>
              <a:t>por</a:t>
            </a:r>
            <a:r>
              <a:rPr lang="en-US" sz="3500" dirty="0" smtClean="0"/>
              <a:t> parte da EPA e da CARB </a:t>
            </a:r>
            <a:r>
              <a:rPr lang="en-US" sz="3500" dirty="0" err="1" smtClean="0"/>
              <a:t>acerca</a:t>
            </a:r>
            <a:r>
              <a:rPr lang="en-US" sz="3500" dirty="0" smtClean="0"/>
              <a:t> dos </a:t>
            </a:r>
            <a:r>
              <a:rPr lang="en-US" sz="3500" dirty="0" err="1" smtClean="0"/>
              <a:t>problemas</a:t>
            </a:r>
            <a:r>
              <a:rPr lang="en-US" sz="3500" dirty="0" smtClean="0"/>
              <a:t> </a:t>
            </a:r>
            <a:r>
              <a:rPr lang="en-US" sz="3500" dirty="0" err="1" smtClean="0"/>
              <a:t>identificados</a:t>
            </a:r>
            <a:r>
              <a:rPr lang="en-US" sz="3500" dirty="0" smtClean="0"/>
              <a:t> com as </a:t>
            </a:r>
            <a:r>
              <a:rPr lang="en-US" sz="3500" dirty="0" err="1" smtClean="0"/>
              <a:t>emissões</a:t>
            </a:r>
            <a:r>
              <a:rPr lang="en-US" sz="3500" dirty="0" smtClean="0"/>
              <a:t>, a Volkswagen </a:t>
            </a:r>
            <a:r>
              <a:rPr lang="en-US" sz="3500" dirty="0" err="1" smtClean="0"/>
              <a:t>admitiu</a:t>
            </a:r>
            <a:r>
              <a:rPr lang="en-US" sz="3500" dirty="0" smtClean="0"/>
              <a:t> que </a:t>
            </a:r>
            <a:r>
              <a:rPr lang="en-US" sz="3500" dirty="0" err="1" smtClean="0"/>
              <a:t>os</a:t>
            </a:r>
            <a:r>
              <a:rPr lang="en-US" sz="3500" dirty="0" smtClean="0"/>
              <a:t> </a:t>
            </a:r>
            <a:r>
              <a:rPr lang="en-US" sz="3500" dirty="0" err="1" smtClean="0"/>
              <a:t>carros</a:t>
            </a:r>
            <a:r>
              <a:rPr lang="en-US" sz="3500" dirty="0" smtClean="0"/>
              <a:t> </a:t>
            </a:r>
            <a:r>
              <a:rPr lang="en-US" sz="3500" dirty="0" err="1" smtClean="0"/>
              <a:t>continham</a:t>
            </a:r>
            <a:r>
              <a:rPr lang="en-US" sz="3500" dirty="0" smtClean="0"/>
              <a:t> </a:t>
            </a:r>
            <a:r>
              <a:rPr lang="en-US" sz="3500" dirty="0" err="1" smtClean="0"/>
              <a:t>dispositivos</a:t>
            </a:r>
            <a:r>
              <a:rPr lang="en-US" sz="3500" dirty="0" smtClean="0"/>
              <a:t> </a:t>
            </a:r>
            <a:r>
              <a:rPr lang="en-US" sz="3500" dirty="0" err="1" smtClean="0"/>
              <a:t>destinados</a:t>
            </a:r>
            <a:r>
              <a:rPr lang="en-US" sz="3500" dirty="0" smtClean="0"/>
              <a:t> a </a:t>
            </a:r>
            <a:r>
              <a:rPr lang="en-US" sz="3500" dirty="0" err="1" smtClean="0"/>
              <a:t>burlar</a:t>
            </a:r>
            <a:r>
              <a:rPr lang="en-US" sz="3500" dirty="0" smtClean="0"/>
              <a:t> testes de </a:t>
            </a:r>
            <a:r>
              <a:rPr lang="en-US" sz="3500" dirty="0" err="1" smtClean="0"/>
              <a:t>emissão</a:t>
            </a:r>
            <a:r>
              <a:rPr lang="en-US" sz="3500" dirty="0" smtClean="0"/>
              <a:t>.</a:t>
            </a:r>
            <a:endParaRPr lang="en-US" sz="3500" dirty="0" smtClean="0">
              <a:solidFill>
                <a:srgbClr val="FF0000"/>
              </a:solidFill>
            </a:endParaRPr>
          </a:p>
          <a:p>
            <a:endParaRPr lang="en-US" sz="3500" dirty="0" smtClean="0">
              <a:solidFill>
                <a:srgbClr val="FF0000"/>
              </a:solidFill>
            </a:endParaRPr>
          </a:p>
          <a:p>
            <a:r>
              <a:rPr lang="en-US" sz="3500" dirty="0" smtClean="0"/>
              <a:t>A </a:t>
            </a:r>
            <a:r>
              <a:rPr lang="en-US" sz="3500" dirty="0" err="1" smtClean="0"/>
              <a:t>poluição</a:t>
            </a:r>
            <a:r>
              <a:rPr lang="en-US" sz="3500" dirty="0" smtClean="0"/>
              <a:t> </a:t>
            </a:r>
            <a:r>
              <a:rPr lang="en-US" sz="3500" dirty="0" err="1" smtClean="0"/>
              <a:t>por</a:t>
            </a:r>
            <a:r>
              <a:rPr lang="en-US" sz="3500" dirty="0" smtClean="0"/>
              <a:t> NOx </a:t>
            </a:r>
            <a:r>
              <a:rPr lang="en-US" sz="3500" dirty="0" err="1" smtClean="0"/>
              <a:t>contribui</a:t>
            </a:r>
            <a:r>
              <a:rPr lang="en-US" sz="3500" dirty="0" smtClean="0"/>
              <a:t> para a </a:t>
            </a:r>
            <a:r>
              <a:rPr lang="en-US" sz="3500" dirty="0" err="1" smtClean="0"/>
              <a:t>geração</a:t>
            </a:r>
            <a:r>
              <a:rPr lang="en-US" sz="3500" dirty="0" smtClean="0"/>
              <a:t> de </a:t>
            </a:r>
            <a:r>
              <a:rPr lang="en-US" sz="3500" dirty="0" err="1" smtClean="0"/>
              <a:t>dióxido</a:t>
            </a:r>
            <a:r>
              <a:rPr lang="en-US" sz="3500" dirty="0" smtClean="0"/>
              <a:t> de </a:t>
            </a:r>
            <a:r>
              <a:rPr lang="en-US" sz="3500" dirty="0" err="1" smtClean="0"/>
              <a:t>nitrogênio</a:t>
            </a:r>
            <a:r>
              <a:rPr lang="en-US" sz="3500" dirty="0" smtClean="0"/>
              <a:t>, para a </a:t>
            </a:r>
            <a:r>
              <a:rPr lang="en-US" sz="3500" dirty="0" err="1" smtClean="0"/>
              <a:t>camada</a:t>
            </a:r>
            <a:r>
              <a:rPr lang="en-US" sz="3500" dirty="0" smtClean="0"/>
              <a:t> de </a:t>
            </a:r>
            <a:r>
              <a:rPr lang="en-US" sz="3500" dirty="0" err="1" smtClean="0"/>
              <a:t>ozônio</a:t>
            </a:r>
            <a:r>
              <a:rPr lang="en-US" sz="3500" dirty="0" smtClean="0"/>
              <a:t> e para a </a:t>
            </a:r>
            <a:r>
              <a:rPr lang="en-US" sz="3500" dirty="0" err="1" smtClean="0"/>
              <a:t>formação</a:t>
            </a:r>
            <a:r>
              <a:rPr lang="en-US" sz="3500" dirty="0" smtClean="0"/>
              <a:t> de </a:t>
            </a:r>
            <a:r>
              <a:rPr lang="en-US" sz="3500" dirty="0" err="1" smtClean="0"/>
              <a:t>matéria</a:t>
            </a:r>
            <a:r>
              <a:rPr lang="en-US" sz="3500" dirty="0" smtClean="0"/>
              <a:t> de </a:t>
            </a:r>
            <a:r>
              <a:rPr lang="en-US" sz="3500" dirty="0" err="1" smtClean="0"/>
              <a:t>partículas</a:t>
            </a:r>
            <a:r>
              <a:rPr lang="en-US" sz="3500" dirty="0" smtClean="0"/>
              <a:t> </a:t>
            </a:r>
            <a:r>
              <a:rPr lang="en-US" sz="3500" dirty="0" err="1" smtClean="0"/>
              <a:t>finas</a:t>
            </a:r>
            <a:r>
              <a:rPr lang="en-US" sz="3500" dirty="0" smtClean="0"/>
              <a:t>. A </a:t>
            </a:r>
            <a:r>
              <a:rPr lang="en-US" sz="3500" dirty="0" err="1" smtClean="0"/>
              <a:t>exposição</a:t>
            </a:r>
            <a:r>
              <a:rPr lang="en-US" sz="3500" dirty="0" smtClean="0"/>
              <a:t> a </a:t>
            </a:r>
            <a:r>
              <a:rPr lang="en-US" sz="3500" dirty="0" err="1" smtClean="0"/>
              <a:t>tais</a:t>
            </a:r>
            <a:r>
              <a:rPr lang="en-US" sz="3500" dirty="0" smtClean="0"/>
              <a:t> </a:t>
            </a:r>
            <a:r>
              <a:rPr lang="en-US" sz="3500" dirty="0" err="1" smtClean="0"/>
              <a:t>poluentes</a:t>
            </a:r>
            <a:r>
              <a:rPr lang="en-US" sz="3500" dirty="0" smtClean="0"/>
              <a:t> </a:t>
            </a:r>
            <a:r>
              <a:rPr lang="en-US" sz="3500" dirty="0" err="1" smtClean="0"/>
              <a:t>foi</a:t>
            </a:r>
            <a:r>
              <a:rPr lang="en-US" sz="3500" dirty="0" smtClean="0"/>
              <a:t> </a:t>
            </a:r>
            <a:r>
              <a:rPr lang="en-US" sz="3500" dirty="0" err="1" smtClean="0"/>
              <a:t>relacionada</a:t>
            </a:r>
            <a:r>
              <a:rPr lang="en-US" sz="3500" dirty="0" smtClean="0"/>
              <a:t> a </a:t>
            </a:r>
            <a:r>
              <a:rPr lang="en-US" sz="3500" dirty="0" err="1" smtClean="0"/>
              <a:t>uma</a:t>
            </a:r>
            <a:r>
              <a:rPr lang="en-US" sz="3500" dirty="0" smtClean="0"/>
              <a:t> </a:t>
            </a:r>
            <a:r>
              <a:rPr lang="en-US" sz="3500" dirty="0" err="1" smtClean="0"/>
              <a:t>série</a:t>
            </a:r>
            <a:r>
              <a:rPr lang="en-US" sz="3500" dirty="0" smtClean="0"/>
              <a:t> de </a:t>
            </a:r>
            <a:r>
              <a:rPr lang="en-US" sz="3500" b="1" dirty="0" err="1" smtClean="0"/>
              <a:t>efeitos</a:t>
            </a:r>
            <a:r>
              <a:rPr lang="en-US" sz="3500" b="1" dirty="0" smtClean="0"/>
              <a:t> graves para a </a:t>
            </a:r>
            <a:r>
              <a:rPr lang="en-US" sz="3500" b="1" dirty="0" err="1" smtClean="0"/>
              <a:t>saúde</a:t>
            </a:r>
            <a:r>
              <a:rPr lang="en-US" sz="3500" dirty="0" smtClean="0"/>
              <a:t>, </a:t>
            </a:r>
            <a:r>
              <a:rPr lang="en-US" sz="3500" dirty="0" err="1" smtClean="0"/>
              <a:t>incluindo</a:t>
            </a:r>
            <a:r>
              <a:rPr lang="en-US" sz="3500" dirty="0" smtClean="0"/>
              <a:t> o </a:t>
            </a:r>
            <a:r>
              <a:rPr lang="en-US" sz="3500" dirty="0" err="1" smtClean="0"/>
              <a:t>aumento</a:t>
            </a:r>
            <a:r>
              <a:rPr lang="en-US" sz="3500" dirty="0" smtClean="0"/>
              <a:t> do </a:t>
            </a:r>
            <a:r>
              <a:rPr lang="en-US" sz="3500" dirty="0" err="1" smtClean="0"/>
              <a:t>número</a:t>
            </a:r>
            <a:r>
              <a:rPr lang="en-US" sz="3500" dirty="0" smtClean="0"/>
              <a:t> de </a:t>
            </a:r>
            <a:r>
              <a:rPr lang="en-US" sz="3500" dirty="0" err="1" smtClean="0"/>
              <a:t>episódios</a:t>
            </a:r>
            <a:r>
              <a:rPr lang="en-US" sz="3500" dirty="0" smtClean="0"/>
              <a:t> de </a:t>
            </a:r>
            <a:r>
              <a:rPr lang="en-US" sz="3500" dirty="0" err="1" smtClean="0"/>
              <a:t>asma</a:t>
            </a:r>
            <a:r>
              <a:rPr lang="en-US" sz="3500" dirty="0" smtClean="0"/>
              <a:t> e </a:t>
            </a:r>
            <a:r>
              <a:rPr lang="en-US" sz="3500" dirty="0" err="1" smtClean="0"/>
              <a:t>demais</a:t>
            </a:r>
            <a:r>
              <a:rPr lang="en-US" sz="3500" dirty="0" smtClean="0"/>
              <a:t> </a:t>
            </a:r>
            <a:r>
              <a:rPr lang="en-US" sz="3500" dirty="0" err="1" smtClean="0"/>
              <a:t>doenças</a:t>
            </a:r>
            <a:r>
              <a:rPr lang="en-US" sz="3500" dirty="0" smtClean="0"/>
              <a:t> </a:t>
            </a:r>
            <a:r>
              <a:rPr lang="en-US" sz="3500" dirty="0" err="1" smtClean="0"/>
              <a:t>respiratórias</a:t>
            </a:r>
            <a:r>
              <a:rPr lang="en-US" sz="3500" dirty="0" smtClean="0"/>
              <a:t>, </a:t>
            </a:r>
            <a:r>
              <a:rPr lang="en-US" sz="3500" dirty="0" err="1" smtClean="0"/>
              <a:t>cuja</a:t>
            </a:r>
            <a:r>
              <a:rPr lang="en-US" sz="3500" dirty="0" smtClean="0"/>
              <a:t> </a:t>
            </a:r>
            <a:r>
              <a:rPr lang="en-US" sz="3500" dirty="0" err="1" smtClean="0"/>
              <a:t>nocividade</a:t>
            </a:r>
            <a:r>
              <a:rPr lang="en-US" sz="3500" dirty="0" smtClean="0"/>
              <a:t> </a:t>
            </a:r>
            <a:r>
              <a:rPr lang="en-US" sz="3500" dirty="0" err="1" smtClean="0"/>
              <a:t>pode</a:t>
            </a:r>
            <a:r>
              <a:rPr lang="en-US" sz="3500" dirty="0" smtClean="0"/>
              <a:t> </a:t>
            </a:r>
            <a:r>
              <a:rPr lang="en-US" sz="3500" dirty="0" err="1" smtClean="0"/>
              <a:t>ser</a:t>
            </a:r>
            <a:r>
              <a:rPr lang="en-US" sz="3500" dirty="0" smtClean="0"/>
              <a:t> </a:t>
            </a:r>
            <a:r>
              <a:rPr lang="en-US" sz="3500" dirty="0" err="1" smtClean="0"/>
              <a:t>suficiente</a:t>
            </a:r>
            <a:r>
              <a:rPr lang="en-US" sz="3500" dirty="0" smtClean="0"/>
              <a:t> para </a:t>
            </a:r>
            <a:r>
              <a:rPr lang="en-US" sz="3500" dirty="0" err="1" smtClean="0"/>
              <a:t>conduzir</a:t>
            </a:r>
            <a:r>
              <a:rPr lang="en-US" sz="3500" dirty="0" smtClean="0"/>
              <a:t> </a:t>
            </a:r>
            <a:r>
              <a:rPr lang="en-US" sz="3500" dirty="0" err="1" smtClean="0"/>
              <a:t>pessoas</a:t>
            </a:r>
            <a:r>
              <a:rPr lang="en-US" sz="3500" dirty="0" smtClean="0"/>
              <a:t> </a:t>
            </a:r>
            <a:r>
              <a:rPr lang="en-US" sz="3500" dirty="0" err="1" smtClean="0"/>
              <a:t>aos</a:t>
            </a:r>
            <a:r>
              <a:rPr lang="en-US" sz="3500" dirty="0" smtClean="0"/>
              <a:t> </a:t>
            </a:r>
            <a:r>
              <a:rPr lang="en-US" sz="3500" dirty="0" err="1" smtClean="0"/>
              <a:t>hospitais</a:t>
            </a:r>
            <a:r>
              <a:rPr lang="en-US" sz="3500" dirty="0" smtClean="0"/>
              <a:t>. A </a:t>
            </a:r>
            <a:r>
              <a:rPr lang="en-US" sz="3500" dirty="0" err="1" smtClean="0"/>
              <a:t>exposição</a:t>
            </a:r>
            <a:r>
              <a:rPr lang="en-US" sz="3500" dirty="0" smtClean="0"/>
              <a:t> </a:t>
            </a:r>
            <a:r>
              <a:rPr lang="en-US" sz="3500" dirty="0" err="1" smtClean="0"/>
              <a:t>ao</a:t>
            </a:r>
            <a:r>
              <a:rPr lang="en-US" sz="3500" dirty="0" smtClean="0"/>
              <a:t> </a:t>
            </a:r>
            <a:r>
              <a:rPr lang="en-US" sz="3500" dirty="0" err="1" smtClean="0"/>
              <a:t>ozônio</a:t>
            </a:r>
            <a:r>
              <a:rPr lang="en-US" sz="3500" dirty="0" smtClean="0"/>
              <a:t> e a </a:t>
            </a:r>
            <a:r>
              <a:rPr lang="en-US" sz="3500" dirty="0" err="1" smtClean="0"/>
              <a:t>partículas</a:t>
            </a:r>
            <a:r>
              <a:rPr lang="en-US" sz="3500" dirty="0" smtClean="0"/>
              <a:t> </a:t>
            </a:r>
            <a:r>
              <a:rPr lang="en-US" sz="3500" dirty="0" err="1" smtClean="0"/>
              <a:t>finas</a:t>
            </a:r>
            <a:r>
              <a:rPr lang="en-US" sz="3500" dirty="0" smtClean="0"/>
              <a:t> </a:t>
            </a:r>
            <a:r>
              <a:rPr lang="en-US" sz="3500" dirty="0" err="1" smtClean="0"/>
              <a:t>também</a:t>
            </a:r>
            <a:r>
              <a:rPr lang="en-US" sz="3500" dirty="0" smtClean="0"/>
              <a:t> </a:t>
            </a:r>
            <a:r>
              <a:rPr lang="en-US" sz="3500" dirty="0" err="1" smtClean="0"/>
              <a:t>foi</a:t>
            </a:r>
            <a:r>
              <a:rPr lang="en-US" sz="3500" dirty="0" smtClean="0"/>
              <a:t> </a:t>
            </a:r>
            <a:r>
              <a:rPr lang="en-US" sz="3500" dirty="0" err="1" smtClean="0"/>
              <a:t>associada</a:t>
            </a:r>
            <a:r>
              <a:rPr lang="en-US" sz="3500" dirty="0" smtClean="0"/>
              <a:t> a </a:t>
            </a:r>
            <a:r>
              <a:rPr lang="en-US" sz="3500" dirty="0" err="1" smtClean="0"/>
              <a:t>óbito</a:t>
            </a:r>
            <a:r>
              <a:rPr lang="en-US" sz="3500" dirty="0" smtClean="0"/>
              <a:t> </a:t>
            </a:r>
            <a:r>
              <a:rPr lang="en-US" sz="3500" dirty="0" err="1" smtClean="0"/>
              <a:t>prematuro</a:t>
            </a:r>
            <a:r>
              <a:rPr lang="en-US" sz="3500" dirty="0" smtClean="0"/>
              <a:t>, </a:t>
            </a:r>
            <a:r>
              <a:rPr lang="en-US" sz="3500" dirty="0" err="1" smtClean="0"/>
              <a:t>devido</a:t>
            </a:r>
            <a:r>
              <a:rPr lang="en-US" sz="3500" dirty="0" smtClean="0"/>
              <a:t> a </a:t>
            </a:r>
            <a:r>
              <a:rPr lang="en-US" sz="3500" dirty="0" err="1" smtClean="0"/>
              <a:t>efeitos</a:t>
            </a:r>
            <a:r>
              <a:rPr lang="en-US" sz="3500" dirty="0" smtClean="0"/>
              <a:t> </a:t>
            </a:r>
            <a:r>
              <a:rPr lang="en-US" sz="3500" dirty="0" err="1" smtClean="0"/>
              <a:t>relacionados</a:t>
            </a:r>
            <a:r>
              <a:rPr lang="en-US" sz="3500" dirty="0" smtClean="0"/>
              <a:t> </a:t>
            </a:r>
            <a:r>
              <a:rPr lang="en-US" sz="3500" dirty="0" err="1" smtClean="0"/>
              <a:t>ao</a:t>
            </a:r>
            <a:r>
              <a:rPr lang="en-US" sz="3500" dirty="0" smtClean="0"/>
              <a:t> </a:t>
            </a:r>
            <a:r>
              <a:rPr lang="en-US" sz="3500" dirty="0" err="1" smtClean="0"/>
              <a:t>sistema</a:t>
            </a:r>
            <a:r>
              <a:rPr lang="en-US" sz="3500" dirty="0" smtClean="0"/>
              <a:t> </a:t>
            </a:r>
            <a:r>
              <a:rPr lang="en-US" sz="3500" dirty="0" err="1" smtClean="0"/>
              <a:t>respiratório</a:t>
            </a:r>
            <a:r>
              <a:rPr lang="en-US" sz="3500" dirty="0" smtClean="0"/>
              <a:t> </a:t>
            </a:r>
            <a:r>
              <a:rPr lang="en-US" sz="3500" dirty="0" err="1" smtClean="0"/>
              <a:t>ou</a:t>
            </a:r>
            <a:r>
              <a:rPr lang="en-US" sz="3500" dirty="0" smtClean="0"/>
              <a:t> cardiovascular. </a:t>
            </a:r>
            <a:r>
              <a:rPr lang="en-US" sz="3500" dirty="0" err="1" smtClean="0"/>
              <a:t>Crianças</a:t>
            </a:r>
            <a:r>
              <a:rPr lang="en-US" sz="3500" dirty="0" smtClean="0"/>
              <a:t>, </a:t>
            </a:r>
            <a:r>
              <a:rPr lang="en-US" sz="3500" dirty="0" err="1" smtClean="0"/>
              <a:t>idosos</a:t>
            </a:r>
            <a:r>
              <a:rPr lang="en-US" sz="3500" dirty="0" smtClean="0"/>
              <a:t> e </a:t>
            </a:r>
            <a:r>
              <a:rPr lang="en-US" sz="3500" dirty="0" err="1" smtClean="0"/>
              <a:t>pessoas</a:t>
            </a:r>
            <a:r>
              <a:rPr lang="en-US" sz="3500" dirty="0" smtClean="0"/>
              <a:t> </a:t>
            </a:r>
            <a:r>
              <a:rPr lang="en-US" sz="3500" dirty="0" err="1" smtClean="0"/>
              <a:t>portadoras</a:t>
            </a:r>
            <a:r>
              <a:rPr lang="en-US" sz="3500" dirty="0" smtClean="0"/>
              <a:t> de </a:t>
            </a:r>
            <a:r>
              <a:rPr lang="en-US" sz="3500" dirty="0" err="1" smtClean="0"/>
              <a:t>doenças</a:t>
            </a:r>
            <a:r>
              <a:rPr lang="en-US" sz="3500" dirty="0" smtClean="0"/>
              <a:t> </a:t>
            </a:r>
            <a:r>
              <a:rPr lang="en-US" sz="3500" dirty="0" err="1" smtClean="0"/>
              <a:t>respiratórias</a:t>
            </a:r>
            <a:r>
              <a:rPr lang="en-US" sz="3500" dirty="0" smtClean="0"/>
              <a:t> </a:t>
            </a:r>
            <a:r>
              <a:rPr lang="en-US" sz="3500" dirty="0" err="1" smtClean="0"/>
              <a:t>pré-existentes</a:t>
            </a:r>
            <a:r>
              <a:rPr lang="en-US" sz="3500" dirty="0" smtClean="0"/>
              <a:t> </a:t>
            </a:r>
            <a:r>
              <a:rPr lang="en-US" sz="3500" dirty="0" err="1" smtClean="0"/>
              <a:t>são</a:t>
            </a:r>
            <a:r>
              <a:rPr lang="en-US" sz="3500" dirty="0" smtClean="0"/>
              <a:t> </a:t>
            </a:r>
            <a:r>
              <a:rPr lang="en-US" sz="3500" dirty="0" err="1" smtClean="0"/>
              <a:t>particularmente</a:t>
            </a:r>
            <a:r>
              <a:rPr lang="en-US" sz="3500" dirty="0" smtClean="0"/>
              <a:t> </a:t>
            </a:r>
            <a:r>
              <a:rPr lang="en-US" sz="3500" dirty="0" err="1" smtClean="0"/>
              <a:t>ameaçadas</a:t>
            </a:r>
            <a:r>
              <a:rPr lang="en-US" sz="3500" dirty="0" smtClean="0"/>
              <a:t> </a:t>
            </a:r>
            <a:r>
              <a:rPr lang="en-US" sz="3500" dirty="0" err="1" smtClean="0"/>
              <a:t>pelos</a:t>
            </a:r>
            <a:r>
              <a:rPr lang="en-US" sz="3500" dirty="0" smtClean="0"/>
              <a:t> </a:t>
            </a:r>
            <a:r>
              <a:rPr lang="en-US" sz="3500" dirty="0" err="1" smtClean="0"/>
              <a:t>efeitos</a:t>
            </a:r>
            <a:r>
              <a:rPr lang="en-US" sz="3500" dirty="0" smtClean="0"/>
              <a:t> </a:t>
            </a:r>
            <a:r>
              <a:rPr lang="en-US" sz="3500" dirty="0" err="1" smtClean="0"/>
              <a:t>deletérios</a:t>
            </a:r>
            <a:r>
              <a:rPr lang="en-US" sz="3500" dirty="0" smtClean="0"/>
              <a:t> de </a:t>
            </a:r>
            <a:r>
              <a:rPr lang="en-US" sz="3500" dirty="0" err="1" smtClean="0"/>
              <a:t>tais</a:t>
            </a:r>
            <a:r>
              <a:rPr lang="en-US" sz="3500" dirty="0" smtClean="0"/>
              <a:t> </a:t>
            </a:r>
            <a:r>
              <a:rPr lang="en-US" sz="3500" dirty="0" err="1" smtClean="0"/>
              <a:t>poluentes</a:t>
            </a:r>
            <a:r>
              <a:rPr lang="en-US" sz="3500" dirty="0" smtClean="0"/>
              <a:t> para a </a:t>
            </a:r>
            <a:r>
              <a:rPr lang="en-US" sz="3500" dirty="0" err="1" smtClean="0"/>
              <a:t>saúde</a:t>
            </a:r>
            <a:r>
              <a:rPr lang="en-US" sz="3500" dirty="0" smtClean="0"/>
              <a:t>.</a:t>
            </a:r>
            <a:endParaRPr lang="en-US" sz="3500" dirty="0" smtClean="0">
              <a:solidFill>
                <a:srgbClr val="FF0000"/>
              </a:solidFill>
            </a:endParaRPr>
          </a:p>
          <a:p>
            <a:endParaRPr lang="en-US" sz="3500" dirty="0" smtClean="0">
              <a:solidFill>
                <a:srgbClr val="FF0000"/>
              </a:solidFill>
            </a:endParaRPr>
          </a:p>
          <a:p>
            <a:r>
              <a:rPr lang="en-US" sz="3500" dirty="0" smtClean="0"/>
              <a:t>A VW </a:t>
            </a:r>
            <a:r>
              <a:rPr lang="en-US" sz="3500" dirty="0" err="1" smtClean="0"/>
              <a:t>pode</a:t>
            </a:r>
            <a:r>
              <a:rPr lang="en-US" sz="3500" dirty="0" smtClean="0"/>
              <a:t> </a:t>
            </a:r>
            <a:r>
              <a:rPr lang="en-US" sz="3500" dirty="0" err="1" smtClean="0"/>
              <a:t>ter</a:t>
            </a:r>
            <a:r>
              <a:rPr lang="en-US" sz="3500" dirty="0" smtClean="0"/>
              <a:t> de </a:t>
            </a:r>
            <a:r>
              <a:rPr lang="en-US" sz="3500" b="1" dirty="0" err="1" smtClean="0"/>
              <a:t>arcar</a:t>
            </a:r>
            <a:r>
              <a:rPr lang="en-US" sz="3500" b="1" dirty="0" smtClean="0"/>
              <a:t> com </a:t>
            </a:r>
            <a:r>
              <a:rPr lang="en-US" sz="3500" b="1" dirty="0" err="1" smtClean="0"/>
              <a:t>penalidades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civis</a:t>
            </a:r>
            <a:r>
              <a:rPr lang="en-US" sz="3500" b="1" dirty="0" smtClean="0"/>
              <a:t> e </a:t>
            </a:r>
            <a:r>
              <a:rPr lang="en-US" sz="3500" b="1" dirty="0" err="1" smtClean="0"/>
              <a:t>ser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alvo</a:t>
            </a:r>
            <a:r>
              <a:rPr lang="en-US" sz="3500" b="1" dirty="0" smtClean="0"/>
              <a:t> de </a:t>
            </a:r>
            <a:r>
              <a:rPr lang="en-US" sz="3500" b="1" dirty="0" err="1" smtClean="0"/>
              <a:t>decisões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liminares</a:t>
            </a:r>
            <a:r>
              <a:rPr lang="en-US" sz="3500" dirty="0" smtClean="0"/>
              <a:t> </a:t>
            </a:r>
            <a:r>
              <a:rPr lang="en-US" sz="3500" dirty="0" err="1" smtClean="0"/>
              <a:t>em</a:t>
            </a:r>
            <a:r>
              <a:rPr lang="en-US" sz="3500" dirty="0" smtClean="0"/>
              <a:t> </a:t>
            </a:r>
            <a:r>
              <a:rPr lang="en-US" sz="3500" dirty="0" err="1" smtClean="0"/>
              <a:t>decorrência</a:t>
            </a:r>
            <a:r>
              <a:rPr lang="en-US" sz="3500" dirty="0" smtClean="0"/>
              <a:t> das </a:t>
            </a:r>
            <a:r>
              <a:rPr lang="en-US" sz="3500" dirty="0" err="1" smtClean="0"/>
              <a:t>violações</a:t>
            </a:r>
            <a:r>
              <a:rPr lang="en-US" sz="3500" dirty="0" smtClean="0"/>
              <a:t> </a:t>
            </a:r>
            <a:r>
              <a:rPr lang="en-US" sz="3500" dirty="0" err="1" smtClean="0"/>
              <a:t>alegadas</a:t>
            </a:r>
            <a:r>
              <a:rPr lang="en-US" sz="3500" dirty="0" smtClean="0"/>
              <a:t> </a:t>
            </a:r>
            <a:r>
              <a:rPr lang="en-US" sz="3500" dirty="0" err="1" smtClean="0"/>
              <a:t>na</a:t>
            </a:r>
            <a:r>
              <a:rPr lang="en-US" sz="3500" dirty="0" smtClean="0"/>
              <a:t> NOV.</a:t>
            </a:r>
            <a:endParaRPr lang="en-US" sz="3500" dirty="0" smtClean="0">
              <a:solidFill>
                <a:srgbClr val="FF0000"/>
              </a:solidFill>
            </a:endParaRPr>
          </a:p>
          <a:p>
            <a:endParaRPr lang="en-US" sz="3500" dirty="0" smtClean="0">
              <a:solidFill>
                <a:srgbClr val="FF0000"/>
              </a:solidFill>
            </a:endParaRPr>
          </a:p>
          <a:p>
            <a:r>
              <a:rPr lang="en-US" sz="3500" dirty="0" smtClean="0"/>
              <a:t>Grosso </a:t>
            </a:r>
            <a:r>
              <a:rPr lang="en-US" sz="3500" dirty="0" err="1" smtClean="0"/>
              <a:t>modo</a:t>
            </a:r>
            <a:r>
              <a:rPr lang="en-US" sz="3500" dirty="0" smtClean="0"/>
              <a:t>, as </a:t>
            </a:r>
            <a:r>
              <a:rPr lang="en-US" sz="3500" dirty="0" err="1" smtClean="0"/>
              <a:t>alegações</a:t>
            </a:r>
            <a:r>
              <a:rPr lang="en-US" sz="3500" dirty="0" smtClean="0"/>
              <a:t> </a:t>
            </a:r>
            <a:r>
              <a:rPr lang="en-US" sz="3500" dirty="0" err="1" smtClean="0"/>
              <a:t>abrangem</a:t>
            </a:r>
            <a:r>
              <a:rPr lang="en-US" sz="3500" dirty="0" smtClean="0"/>
              <a:t> </a:t>
            </a:r>
            <a:r>
              <a:rPr lang="en-US" sz="3500" b="1" dirty="0" smtClean="0"/>
              <a:t>482.000 </a:t>
            </a:r>
            <a:r>
              <a:rPr lang="en-US" sz="3500" b="1" dirty="0" err="1" smtClean="0"/>
              <a:t>veículos</a:t>
            </a:r>
            <a:r>
              <a:rPr lang="en-US" sz="3500" b="1" dirty="0" smtClean="0"/>
              <a:t> de </a:t>
            </a:r>
            <a:r>
              <a:rPr lang="en-US" sz="3500" b="1" dirty="0" err="1" smtClean="0"/>
              <a:t>passeio</a:t>
            </a:r>
            <a:r>
              <a:rPr lang="en-US" sz="3500" b="1" dirty="0" smtClean="0"/>
              <a:t> a diesel </a:t>
            </a:r>
            <a:r>
              <a:rPr lang="en-US" sz="3500" b="1" dirty="0" err="1" smtClean="0"/>
              <a:t>vendidos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Estados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Unidos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desde</a:t>
            </a:r>
            <a:r>
              <a:rPr lang="en-US" sz="3500" b="1" dirty="0" smtClean="0"/>
              <a:t> 2008.</a:t>
            </a:r>
            <a:endParaRPr lang="en-US" sz="3500" b="1" dirty="0" smtClean="0">
              <a:solidFill>
                <a:srgbClr val="FF0000"/>
              </a:solidFill>
            </a:endParaRPr>
          </a:p>
          <a:p>
            <a:endParaRPr lang="en-US" sz="35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960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Normas</a:t>
            </a:r>
            <a:r>
              <a:rPr lang="en-US" sz="2400" dirty="0" smtClean="0">
                <a:solidFill>
                  <a:srgbClr val="FF0000"/>
                </a:solidFill>
              </a:rPr>
              <a:t> e </a:t>
            </a:r>
            <a:r>
              <a:rPr lang="en-US" sz="2400" dirty="0" err="1" smtClean="0">
                <a:solidFill>
                  <a:srgbClr val="FF0000"/>
                </a:solidFill>
              </a:rPr>
              <a:t>Regulamentos</a:t>
            </a:r>
            <a:r>
              <a:rPr lang="en-US" sz="2400" dirty="0" smtClean="0">
                <a:solidFill>
                  <a:srgbClr val="FF0000"/>
                </a:solidFill>
              </a:rPr>
              <a:t> Norte-Americanos </a:t>
            </a:r>
            <a:r>
              <a:rPr lang="en-US" sz="2400" dirty="0" err="1" smtClean="0">
                <a:solidFill>
                  <a:srgbClr val="FF0000"/>
                </a:solidFill>
              </a:rPr>
              <a:t>relacionados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às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Violações</a:t>
            </a:r>
            <a:r>
              <a:rPr lang="en-US" sz="2400" dirty="0" smtClean="0">
                <a:solidFill>
                  <a:srgbClr val="FF0000"/>
                </a:solidFill>
              </a:rPr>
              <a:t> da Volkswagen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3500" b="1" dirty="0" err="1" smtClean="0"/>
              <a:t>Dispositivos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destinados</a:t>
            </a:r>
            <a:r>
              <a:rPr lang="en-US" sz="3500" b="1" dirty="0" smtClean="0"/>
              <a:t> a </a:t>
            </a:r>
            <a:r>
              <a:rPr lang="en-US" sz="3500" b="1" dirty="0" err="1" smtClean="0"/>
              <a:t>burlar</a:t>
            </a:r>
            <a:r>
              <a:rPr lang="en-US" sz="3500" b="1" dirty="0" smtClean="0"/>
              <a:t> testes de </a:t>
            </a:r>
            <a:r>
              <a:rPr lang="en-US" sz="3500" b="1" dirty="0" err="1" smtClean="0"/>
              <a:t>emissão</a:t>
            </a:r>
            <a:endParaRPr lang="en-US" sz="3500" b="1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dirty="0" err="1" smtClean="0"/>
              <a:t>Seção</a:t>
            </a:r>
            <a:r>
              <a:rPr lang="en-US" dirty="0" smtClean="0"/>
              <a:t> 203 (a)(3)(b) da Lei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Limpo</a:t>
            </a:r>
            <a:r>
              <a:rPr lang="en-US" dirty="0" smtClean="0"/>
              <a:t> (“CAA”),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amparo</a:t>
            </a:r>
            <a:r>
              <a:rPr lang="en-US" dirty="0" smtClean="0"/>
              <a:t> do </a:t>
            </a:r>
            <a:r>
              <a:rPr lang="en-US" dirty="0" err="1" smtClean="0"/>
              <a:t>Artigo</a:t>
            </a:r>
            <a:r>
              <a:rPr lang="en-US" dirty="0" smtClean="0"/>
              <a:t> 42 da </a:t>
            </a:r>
            <a:r>
              <a:rPr lang="en-US" dirty="0" err="1" smtClean="0"/>
              <a:t>Constituição</a:t>
            </a:r>
            <a:r>
              <a:rPr lang="en-US" dirty="0" smtClean="0"/>
              <a:t> Norte-Americana, </a:t>
            </a:r>
            <a:r>
              <a:rPr lang="en-US" dirty="0" err="1" smtClean="0"/>
              <a:t>Seção</a:t>
            </a:r>
            <a:r>
              <a:rPr lang="en-US" dirty="0" smtClean="0"/>
              <a:t> 7522(a)(3)(b), </a:t>
            </a:r>
            <a:r>
              <a:rPr lang="en-US" dirty="0" err="1" smtClean="0"/>
              <a:t>veda</a:t>
            </a:r>
            <a:r>
              <a:rPr lang="en-US" dirty="0" smtClean="0"/>
              <a:t> a </a:t>
            </a:r>
            <a:r>
              <a:rPr lang="en-US" dirty="0" err="1" smtClean="0"/>
              <a:t>fabricação</a:t>
            </a:r>
            <a:r>
              <a:rPr lang="en-US" dirty="0" smtClean="0"/>
              <a:t>, a </a:t>
            </a:r>
            <a:r>
              <a:rPr lang="en-US" dirty="0" err="1" smtClean="0"/>
              <a:t>venda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a </a:t>
            </a:r>
            <a:r>
              <a:rPr lang="en-US" dirty="0" err="1" smtClean="0"/>
              <a:t>instalação</a:t>
            </a:r>
            <a:r>
              <a:rPr lang="en-US" dirty="0" smtClean="0"/>
              <a:t> de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dispositivo</a:t>
            </a:r>
            <a:r>
              <a:rPr lang="en-US" dirty="0" smtClean="0"/>
              <a:t> que </a:t>
            </a:r>
            <a:r>
              <a:rPr lang="en-US" dirty="0" err="1" smtClean="0"/>
              <a:t>burle</a:t>
            </a:r>
            <a:r>
              <a:rPr lang="en-US" dirty="0" smtClean="0"/>
              <a:t> </a:t>
            </a:r>
            <a:r>
              <a:rPr lang="en-US" dirty="0" err="1" smtClean="0"/>
              <a:t>propositadamente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padrões</a:t>
            </a:r>
            <a:r>
              <a:rPr lang="en-US" dirty="0" smtClean="0"/>
              <a:t> de </a:t>
            </a:r>
            <a:r>
              <a:rPr lang="en-US" dirty="0" err="1" smtClean="0"/>
              <a:t>emissão</a:t>
            </a:r>
            <a:r>
              <a:rPr lang="en-US" dirty="0" smtClean="0"/>
              <a:t> da EPA,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desviando</a:t>
            </a:r>
            <a:r>
              <a:rPr lang="en-US" dirty="0" smtClean="0"/>
              <a:t>-se de, </a:t>
            </a:r>
            <a:r>
              <a:rPr lang="en-US" dirty="0" err="1" smtClean="0"/>
              <a:t>burlando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tornando</a:t>
            </a:r>
            <a:r>
              <a:rPr lang="en-US" dirty="0" smtClean="0"/>
              <a:t> </a:t>
            </a:r>
            <a:r>
              <a:rPr lang="en-US" dirty="0" err="1" smtClean="0"/>
              <a:t>inoperante</a:t>
            </a:r>
            <a:r>
              <a:rPr lang="en-US" dirty="0" smtClean="0"/>
              <a:t> um </a:t>
            </a:r>
            <a:r>
              <a:rPr lang="en-US" dirty="0" err="1" smtClean="0"/>
              <a:t>elemento</a:t>
            </a:r>
            <a:r>
              <a:rPr lang="en-US" dirty="0" smtClean="0"/>
              <a:t> </a:t>
            </a:r>
            <a:r>
              <a:rPr lang="en-US" dirty="0" err="1" smtClean="0"/>
              <a:t>exigido</a:t>
            </a:r>
            <a:r>
              <a:rPr lang="en-US" dirty="0" smtClean="0"/>
              <a:t> para o Sistema de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emissões</a:t>
            </a:r>
            <a:r>
              <a:rPr lang="en-US" dirty="0" smtClean="0"/>
              <a:t> de </a:t>
            </a:r>
            <a:r>
              <a:rPr lang="en-US" dirty="0" err="1" smtClean="0"/>
              <a:t>veículos</a:t>
            </a:r>
            <a:r>
              <a:rPr lang="en-US" dirty="0" smtClean="0"/>
              <a:t>.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dirty="0" err="1" smtClean="0"/>
              <a:t>Seção</a:t>
            </a:r>
            <a:r>
              <a:rPr lang="en-US" dirty="0" smtClean="0"/>
              <a:t> 203(a)(1) da </a:t>
            </a:r>
            <a:r>
              <a:rPr lang="en-US" dirty="0" err="1" smtClean="0"/>
              <a:t>mesma</a:t>
            </a:r>
            <a:r>
              <a:rPr lang="en-US" dirty="0" smtClean="0"/>
              <a:t> Lei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proíbe</a:t>
            </a:r>
            <a:r>
              <a:rPr lang="en-US" dirty="0" smtClean="0"/>
              <a:t> a </a:t>
            </a:r>
            <a:r>
              <a:rPr lang="en-US" dirty="0" err="1" smtClean="0"/>
              <a:t>venda</a:t>
            </a:r>
            <a:r>
              <a:rPr lang="en-US" dirty="0" smtClean="0"/>
              <a:t> de </a:t>
            </a:r>
            <a:r>
              <a:rPr lang="en-US" dirty="0" err="1" smtClean="0"/>
              <a:t>veículos</a:t>
            </a:r>
            <a:r>
              <a:rPr lang="en-US" dirty="0" smtClean="0"/>
              <a:t> </a:t>
            </a:r>
            <a:r>
              <a:rPr lang="en-US" dirty="0" err="1" smtClean="0"/>
              <a:t>automotivos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de </a:t>
            </a:r>
            <a:r>
              <a:rPr lang="en-US" dirty="0" err="1" smtClean="0"/>
              <a:t>motores</a:t>
            </a:r>
            <a:r>
              <a:rPr lang="en-US" dirty="0" smtClean="0"/>
              <a:t> que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estiverem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amparo</a:t>
            </a:r>
            <a:r>
              <a:rPr lang="en-US" dirty="0" smtClean="0"/>
              <a:t> de </a:t>
            </a:r>
            <a:r>
              <a:rPr lang="en-US" dirty="0" err="1" smtClean="0"/>
              <a:t>certidões</a:t>
            </a:r>
            <a:r>
              <a:rPr lang="en-US" dirty="0" smtClean="0"/>
              <a:t> </a:t>
            </a:r>
            <a:r>
              <a:rPr lang="en-US" dirty="0" err="1" smtClean="0"/>
              <a:t>válidas</a:t>
            </a:r>
            <a:r>
              <a:rPr lang="en-US" dirty="0" smtClean="0"/>
              <a:t> de </a:t>
            </a:r>
            <a:r>
              <a:rPr lang="en-US" dirty="0" err="1" smtClean="0"/>
              <a:t>conformidade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O </a:t>
            </a:r>
            <a:r>
              <a:rPr lang="en-US" dirty="0" err="1" smtClean="0"/>
              <a:t>Artigo</a:t>
            </a:r>
            <a:r>
              <a:rPr lang="en-US" dirty="0" smtClean="0"/>
              <a:t> 40 do </a:t>
            </a:r>
            <a:r>
              <a:rPr lang="en-US" dirty="0" err="1" smtClean="0"/>
              <a:t>Código</a:t>
            </a:r>
            <a:r>
              <a:rPr lang="en-US" dirty="0" smtClean="0"/>
              <a:t> Federal de </a:t>
            </a:r>
            <a:r>
              <a:rPr lang="en-US" dirty="0" err="1" smtClean="0"/>
              <a:t>Normas</a:t>
            </a:r>
            <a:r>
              <a:rPr lang="en-US" dirty="0" smtClean="0"/>
              <a:t>,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Parte 86, </a:t>
            </a:r>
            <a:r>
              <a:rPr lang="en-US" dirty="0" err="1" smtClean="0"/>
              <a:t>subparte</a:t>
            </a:r>
            <a:r>
              <a:rPr lang="en-US" dirty="0" smtClean="0"/>
              <a:t> A, </a:t>
            </a:r>
            <a:r>
              <a:rPr lang="en-US" dirty="0" err="1" smtClean="0"/>
              <a:t>contém</a:t>
            </a:r>
            <a:r>
              <a:rPr lang="en-US" dirty="0" smtClean="0"/>
              <a:t> </a:t>
            </a:r>
            <a:r>
              <a:rPr lang="en-US" dirty="0" err="1" smtClean="0"/>
              <a:t>dispositivos</a:t>
            </a:r>
            <a:r>
              <a:rPr lang="en-US" dirty="0" smtClean="0"/>
              <a:t> </a:t>
            </a:r>
            <a:r>
              <a:rPr lang="en-US" dirty="0" err="1" smtClean="0"/>
              <a:t>regulatórios</a:t>
            </a:r>
            <a:r>
              <a:rPr lang="en-US" dirty="0" smtClean="0"/>
              <a:t> </a:t>
            </a:r>
            <a:r>
              <a:rPr lang="en-US" dirty="0" err="1" smtClean="0"/>
              <a:t>referentes</a:t>
            </a:r>
            <a:r>
              <a:rPr lang="en-US" dirty="0" smtClean="0"/>
              <a:t> a </a:t>
            </a:r>
            <a:r>
              <a:rPr lang="en-US" dirty="0" err="1" smtClean="0"/>
              <a:t>dispositivos</a:t>
            </a:r>
            <a:r>
              <a:rPr lang="en-US" dirty="0" smtClean="0"/>
              <a:t> </a:t>
            </a:r>
            <a:r>
              <a:rPr lang="en-US" dirty="0" err="1" smtClean="0"/>
              <a:t>destinados</a:t>
            </a:r>
            <a:r>
              <a:rPr lang="en-US" dirty="0" smtClean="0"/>
              <a:t> a </a:t>
            </a:r>
            <a:r>
              <a:rPr lang="en-US" dirty="0" err="1" smtClean="0"/>
              <a:t>burlar</a:t>
            </a:r>
            <a:r>
              <a:rPr lang="en-US" dirty="0" smtClean="0"/>
              <a:t> testes de </a:t>
            </a:r>
            <a:r>
              <a:rPr lang="en-US" dirty="0" err="1" smtClean="0"/>
              <a:t>emissão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• A </a:t>
            </a:r>
            <a:r>
              <a:rPr lang="en-US" dirty="0" err="1" smtClean="0"/>
              <a:t>Seção</a:t>
            </a:r>
            <a:r>
              <a:rPr lang="en-US" dirty="0" smtClean="0"/>
              <a:t> 86.1803-01 define </a:t>
            </a:r>
            <a:r>
              <a:rPr lang="en-US" dirty="0" err="1" smtClean="0"/>
              <a:t>Dispositivos</a:t>
            </a:r>
            <a:r>
              <a:rPr lang="en-US" dirty="0" smtClean="0"/>
              <a:t> </a:t>
            </a:r>
            <a:r>
              <a:rPr lang="en-US" dirty="0" err="1" smtClean="0"/>
              <a:t>Acessórios</a:t>
            </a:r>
            <a:r>
              <a:rPr lang="en-US" dirty="0" smtClean="0"/>
              <a:t> para o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Emissões</a:t>
            </a:r>
            <a:r>
              <a:rPr lang="en-US" dirty="0" smtClean="0"/>
              <a:t> (“AECD”s) e </a:t>
            </a:r>
            <a:r>
              <a:rPr lang="en-US" dirty="0" err="1" smtClean="0"/>
              <a:t>dispositivos</a:t>
            </a:r>
            <a:r>
              <a:rPr lang="en-US" dirty="0" smtClean="0"/>
              <a:t> </a:t>
            </a:r>
            <a:r>
              <a:rPr lang="en-US" dirty="0" err="1" smtClean="0"/>
              <a:t>destinados</a:t>
            </a:r>
            <a:r>
              <a:rPr lang="en-US" dirty="0" smtClean="0"/>
              <a:t> a </a:t>
            </a:r>
            <a:r>
              <a:rPr lang="en-US" dirty="0" err="1" smtClean="0"/>
              <a:t>burlar</a:t>
            </a:r>
            <a:r>
              <a:rPr lang="en-US" dirty="0" smtClean="0"/>
              <a:t> testes de </a:t>
            </a:r>
            <a:r>
              <a:rPr lang="en-US" dirty="0" err="1" smtClean="0"/>
              <a:t>emissão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• A </a:t>
            </a:r>
            <a:r>
              <a:rPr lang="en-US" dirty="0" err="1" smtClean="0"/>
              <a:t>Seção</a:t>
            </a:r>
            <a:r>
              <a:rPr lang="en-US" dirty="0" smtClean="0"/>
              <a:t> 86.1809-12 </a:t>
            </a:r>
            <a:r>
              <a:rPr lang="en-US" dirty="0" err="1" smtClean="0"/>
              <a:t>estipula</a:t>
            </a:r>
            <a:r>
              <a:rPr lang="en-US" dirty="0" smtClean="0"/>
              <a:t> a </a:t>
            </a:r>
            <a:r>
              <a:rPr lang="en-US" dirty="0" err="1" smtClean="0"/>
              <a:t>vedação</a:t>
            </a:r>
            <a:r>
              <a:rPr lang="en-US" dirty="0" smtClean="0"/>
              <a:t> de </a:t>
            </a:r>
            <a:r>
              <a:rPr lang="en-US" dirty="0" err="1" smtClean="0"/>
              <a:t>dispositivos</a:t>
            </a:r>
            <a:r>
              <a:rPr lang="en-US" dirty="0" smtClean="0"/>
              <a:t> </a:t>
            </a:r>
            <a:r>
              <a:rPr lang="en-US" dirty="0" err="1" smtClean="0"/>
              <a:t>destinados</a:t>
            </a:r>
            <a:r>
              <a:rPr lang="en-US" dirty="0" smtClean="0"/>
              <a:t> a </a:t>
            </a:r>
            <a:r>
              <a:rPr lang="en-US" dirty="0" err="1" smtClean="0"/>
              <a:t>burlar</a:t>
            </a:r>
            <a:r>
              <a:rPr lang="en-US" dirty="0" smtClean="0"/>
              <a:t> testes de </a:t>
            </a:r>
            <a:r>
              <a:rPr lang="en-US" dirty="0" err="1" smtClean="0"/>
              <a:t>emissão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sz="3500" b="1" dirty="0"/>
              <a:t>Recall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dirty="0" err="1" smtClean="0"/>
              <a:t>teor</a:t>
            </a:r>
            <a:r>
              <a:rPr lang="en-US" dirty="0" smtClean="0"/>
              <a:t> da </a:t>
            </a:r>
            <a:r>
              <a:rPr lang="en-US" dirty="0" err="1" smtClean="0"/>
              <a:t>Seção</a:t>
            </a:r>
            <a:r>
              <a:rPr lang="en-US" dirty="0" smtClean="0"/>
              <a:t> 207(c)(1) da CAA, a EPA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dirty="0" err="1" smtClean="0"/>
              <a:t>legitimidade</a:t>
            </a:r>
            <a:r>
              <a:rPr lang="en-US" dirty="0" smtClean="0"/>
              <a:t> para </a:t>
            </a:r>
            <a:r>
              <a:rPr lang="en-US" dirty="0" err="1" smtClean="0"/>
              <a:t>exigir</a:t>
            </a:r>
            <a:r>
              <a:rPr lang="en-US" dirty="0" smtClean="0"/>
              <a:t> que um </a:t>
            </a:r>
            <a:r>
              <a:rPr lang="en-US" dirty="0" err="1" smtClean="0"/>
              <a:t>fabricante</a:t>
            </a:r>
            <a:r>
              <a:rPr lang="en-US" dirty="0" smtClean="0"/>
              <a:t> </a:t>
            </a:r>
            <a:r>
              <a:rPr lang="en-US" dirty="0" err="1" smtClean="0"/>
              <a:t>proceda</a:t>
            </a:r>
            <a:r>
              <a:rPr lang="en-US" dirty="0" smtClean="0"/>
              <a:t> a um recall, </a:t>
            </a:r>
            <a:r>
              <a:rPr lang="en-US" dirty="0" err="1" smtClean="0"/>
              <a:t>sempre</a:t>
            </a:r>
            <a:r>
              <a:rPr lang="en-US" dirty="0" smtClean="0"/>
              <a:t> que, </a:t>
            </a:r>
            <a:r>
              <a:rPr lang="en-US" dirty="0" err="1" smtClean="0"/>
              <a:t>conforme</a:t>
            </a:r>
            <a:r>
              <a:rPr lang="en-US" dirty="0" smtClean="0"/>
              <a:t> </a:t>
            </a:r>
            <a:r>
              <a:rPr lang="en-US" dirty="0" err="1" smtClean="0"/>
              <a:t>verificado</a:t>
            </a:r>
            <a:r>
              <a:rPr lang="en-US" dirty="0" smtClean="0"/>
              <a:t> pela EPA,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quantidade</a:t>
            </a:r>
            <a:r>
              <a:rPr lang="en-US" dirty="0" smtClean="0"/>
              <a:t> </a:t>
            </a:r>
            <a:r>
              <a:rPr lang="en-US" dirty="0" err="1" smtClean="0"/>
              <a:t>significativa</a:t>
            </a:r>
            <a:r>
              <a:rPr lang="en-US" dirty="0" smtClean="0"/>
              <a:t> de </a:t>
            </a:r>
            <a:r>
              <a:rPr lang="en-US" dirty="0" err="1" smtClean="0"/>
              <a:t>veículos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atender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regulamentos</a:t>
            </a:r>
            <a:r>
              <a:rPr lang="en-US" dirty="0" smtClean="0"/>
              <a:t> da EPA. A </a:t>
            </a:r>
            <a:r>
              <a:rPr lang="en-US" dirty="0" err="1" smtClean="0"/>
              <a:t>Seção</a:t>
            </a:r>
            <a:r>
              <a:rPr lang="en-US" dirty="0" smtClean="0"/>
              <a:t> 203(a)(4)(B) da CAA </a:t>
            </a:r>
            <a:r>
              <a:rPr lang="en-US" dirty="0" err="1" smtClean="0"/>
              <a:t>torna</a:t>
            </a:r>
            <a:r>
              <a:rPr lang="en-US" dirty="0" smtClean="0"/>
              <a:t> </a:t>
            </a:r>
            <a:r>
              <a:rPr lang="en-US" dirty="0" err="1" smtClean="0"/>
              <a:t>inequívoca</a:t>
            </a:r>
            <a:r>
              <a:rPr lang="en-US" dirty="0" smtClean="0"/>
              <a:t> a </a:t>
            </a:r>
            <a:r>
              <a:rPr lang="en-US" dirty="0" err="1" smtClean="0"/>
              <a:t>vedação</a:t>
            </a:r>
            <a:r>
              <a:rPr lang="en-US" dirty="0" smtClean="0"/>
              <a:t> à </a:t>
            </a:r>
            <a:r>
              <a:rPr lang="en-US" dirty="0" err="1" smtClean="0"/>
              <a:t>conduta</a:t>
            </a:r>
            <a:r>
              <a:rPr lang="en-US" dirty="0" smtClean="0"/>
              <a:t> dos </a:t>
            </a:r>
            <a:r>
              <a:rPr lang="en-US" dirty="0" err="1" smtClean="0"/>
              <a:t>fabricantes</a:t>
            </a:r>
            <a:r>
              <a:rPr lang="en-US" dirty="0" smtClean="0"/>
              <a:t> de </a:t>
            </a:r>
            <a:r>
              <a:rPr lang="en-US" dirty="0" err="1" smtClean="0"/>
              <a:t>deixar</a:t>
            </a:r>
            <a:r>
              <a:rPr lang="en-US" dirty="0" smtClean="0"/>
              <a:t> de,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recusar</a:t>
            </a:r>
            <a:r>
              <a:rPr lang="en-US" dirty="0" smtClean="0"/>
              <a:t>-se a </a:t>
            </a:r>
            <a:r>
              <a:rPr lang="en-US" dirty="0" err="1" smtClean="0"/>
              <a:t>cumprir</a:t>
            </a:r>
            <a:r>
              <a:rPr lang="en-US" dirty="0" smtClean="0"/>
              <a:t> um recall </a:t>
            </a:r>
            <a:r>
              <a:rPr lang="en-US" dirty="0" err="1" smtClean="0"/>
              <a:t>determinado</a:t>
            </a:r>
            <a:r>
              <a:rPr lang="en-US" dirty="0" smtClean="0"/>
              <a:t> pela EPA.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O </a:t>
            </a:r>
            <a:r>
              <a:rPr lang="en-US" dirty="0" err="1"/>
              <a:t>Artigo</a:t>
            </a:r>
            <a:r>
              <a:rPr lang="en-US" dirty="0"/>
              <a:t> 40 do </a:t>
            </a:r>
            <a:r>
              <a:rPr lang="en-US" dirty="0" err="1"/>
              <a:t>Código</a:t>
            </a:r>
            <a:r>
              <a:rPr lang="en-US" dirty="0"/>
              <a:t> Federal de </a:t>
            </a:r>
            <a:r>
              <a:rPr lang="en-US" dirty="0" err="1"/>
              <a:t>Normas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Parte </a:t>
            </a:r>
            <a:r>
              <a:rPr lang="en-US" dirty="0" smtClean="0"/>
              <a:t>85, </a:t>
            </a:r>
            <a:r>
              <a:rPr lang="en-US" dirty="0" err="1" smtClean="0"/>
              <a:t>subparte</a:t>
            </a:r>
            <a:r>
              <a:rPr lang="en-US" dirty="0" smtClean="0"/>
              <a:t> S </a:t>
            </a:r>
            <a:r>
              <a:rPr lang="en-US" dirty="0" err="1" smtClean="0"/>
              <a:t>contém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regulamentos</a:t>
            </a:r>
            <a:r>
              <a:rPr lang="en-US" dirty="0" smtClean="0"/>
              <a:t> (40 CFR 85.1801-85.1808) </a:t>
            </a:r>
            <a:r>
              <a:rPr lang="en-US" dirty="0" err="1" smtClean="0"/>
              <a:t>referentes</a:t>
            </a:r>
            <a:r>
              <a:rPr lang="en-US" dirty="0" smtClean="0"/>
              <a:t> </a:t>
            </a:r>
            <a:r>
              <a:rPr lang="en-US" dirty="0" err="1" smtClean="0"/>
              <a:t>às</a:t>
            </a:r>
            <a:r>
              <a:rPr lang="en-US" dirty="0" smtClean="0"/>
              <a:t> </a:t>
            </a:r>
            <a:r>
              <a:rPr lang="en-US" dirty="0" err="1" smtClean="0"/>
              <a:t>exigências</a:t>
            </a:r>
            <a:r>
              <a:rPr lang="en-US" dirty="0" smtClean="0"/>
              <a:t> de recall para </a:t>
            </a:r>
            <a:r>
              <a:rPr lang="en-US" dirty="0" err="1" smtClean="0"/>
              <a:t>veículos</a:t>
            </a:r>
            <a:r>
              <a:rPr lang="en-US" dirty="0" smtClean="0"/>
              <a:t> </a:t>
            </a:r>
            <a:r>
              <a:rPr lang="en-US" dirty="0" err="1" smtClean="0"/>
              <a:t>leves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75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A resposta da Volkswagen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acordo</a:t>
            </a:r>
            <a:r>
              <a:rPr lang="en-US" dirty="0" smtClean="0"/>
              <a:t> com a EPA, a Volkswagen,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longo</a:t>
            </a:r>
            <a:r>
              <a:rPr lang="en-US" dirty="0" smtClean="0"/>
              <a:t> de </a:t>
            </a:r>
            <a:r>
              <a:rPr lang="en-US" dirty="0" err="1" smtClean="0"/>
              <a:t>todo</a:t>
            </a:r>
            <a:r>
              <a:rPr lang="en-US" dirty="0" smtClean="0"/>
              <a:t> o </a:t>
            </a:r>
            <a:r>
              <a:rPr lang="en-US" dirty="0" err="1" smtClean="0"/>
              <a:t>ano</a:t>
            </a:r>
            <a:r>
              <a:rPr lang="en-US" dirty="0" smtClean="0"/>
              <a:t> anterior à </a:t>
            </a:r>
            <a:r>
              <a:rPr lang="en-US" dirty="0" err="1" smtClean="0"/>
              <a:t>divulgação</a:t>
            </a:r>
            <a:r>
              <a:rPr lang="en-US" dirty="0" smtClean="0"/>
              <a:t> do </a:t>
            </a:r>
            <a:r>
              <a:rPr lang="en-US" dirty="0" err="1" smtClean="0"/>
              <a:t>escândalo</a:t>
            </a:r>
            <a:r>
              <a:rPr lang="en-US" dirty="0" smtClean="0"/>
              <a:t>, </a:t>
            </a:r>
            <a:r>
              <a:rPr lang="en-US" dirty="0" err="1" smtClean="0"/>
              <a:t>insistia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afirmar</a:t>
            </a:r>
            <a:r>
              <a:rPr lang="en-US" dirty="0" smtClean="0"/>
              <a:t> que as </a:t>
            </a:r>
            <a:r>
              <a:rPr lang="en-US" dirty="0" err="1" smtClean="0"/>
              <a:t>discrepâncias</a:t>
            </a:r>
            <a:r>
              <a:rPr lang="en-US" dirty="0" smtClean="0"/>
              <a:t> </a:t>
            </a:r>
            <a:r>
              <a:rPr lang="en-US" dirty="0" err="1" smtClean="0"/>
              <a:t>eram</a:t>
            </a:r>
            <a:r>
              <a:rPr lang="en-US" dirty="0" smtClean="0"/>
              <a:t> </a:t>
            </a:r>
            <a:r>
              <a:rPr lang="en-US" b="1" dirty="0" err="1" smtClean="0"/>
              <a:t>meras</a:t>
            </a:r>
            <a:r>
              <a:rPr lang="en-US" b="1" dirty="0" smtClean="0"/>
              <a:t> </a:t>
            </a:r>
            <a:r>
              <a:rPr lang="en-US" b="1" dirty="0" err="1" smtClean="0"/>
              <a:t>falhas</a:t>
            </a:r>
            <a:r>
              <a:rPr lang="en-US" b="1" dirty="0" smtClean="0"/>
              <a:t> </a:t>
            </a:r>
            <a:r>
              <a:rPr lang="en-US" b="1" dirty="0" err="1" smtClean="0"/>
              <a:t>técnicas</a:t>
            </a:r>
            <a:r>
              <a:rPr lang="en-US" dirty="0" smtClean="0"/>
              <a:t>.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 Volkswagen </a:t>
            </a:r>
            <a:r>
              <a:rPr lang="en-US" dirty="0" err="1" smtClean="0"/>
              <a:t>só</a:t>
            </a:r>
            <a:r>
              <a:rPr lang="en-US" dirty="0" smtClean="0"/>
              <a:t> </a:t>
            </a:r>
            <a:r>
              <a:rPr lang="en-US" dirty="0" err="1" smtClean="0"/>
              <a:t>veio</a:t>
            </a:r>
            <a:r>
              <a:rPr lang="en-US" dirty="0" smtClean="0"/>
              <a:t> a </a:t>
            </a:r>
            <a:r>
              <a:rPr lang="en-US" dirty="0" err="1" smtClean="0"/>
              <a:t>admitir</a:t>
            </a:r>
            <a:r>
              <a:rPr lang="en-US" dirty="0" smtClean="0"/>
              <a:t> </a:t>
            </a:r>
            <a:r>
              <a:rPr lang="en-US" dirty="0" err="1" smtClean="0"/>
              <a:t>plenamente</a:t>
            </a:r>
            <a:r>
              <a:rPr lang="en-US" dirty="0" smtClean="0"/>
              <a:t> a </a:t>
            </a:r>
            <a:r>
              <a:rPr lang="en-US" dirty="0" err="1" smtClean="0"/>
              <a:t>manipulação</a:t>
            </a:r>
            <a:r>
              <a:rPr lang="en-US" dirty="0" smtClean="0"/>
              <a:t> dos testes de </a:t>
            </a:r>
            <a:r>
              <a:rPr lang="en-US" dirty="0" err="1" smtClean="0"/>
              <a:t>emissão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veículos</a:t>
            </a:r>
            <a:r>
              <a:rPr lang="en-US" dirty="0" smtClean="0"/>
              <a:t> </a:t>
            </a:r>
            <a:r>
              <a:rPr lang="en-US" dirty="0" err="1" smtClean="0"/>
              <a:t>após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confrontada</a:t>
            </a:r>
            <a:r>
              <a:rPr lang="en-US" dirty="0" smtClean="0"/>
              <a:t> com </a:t>
            </a:r>
            <a:r>
              <a:rPr lang="en-US" dirty="0" err="1" smtClean="0"/>
              <a:t>evidências</a:t>
            </a:r>
            <a:r>
              <a:rPr lang="en-US" dirty="0" smtClean="0"/>
              <a:t> </a:t>
            </a:r>
            <a:r>
              <a:rPr lang="en-US" dirty="0" err="1" smtClean="0"/>
              <a:t>relativas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“</a:t>
            </a:r>
            <a:r>
              <a:rPr lang="en-US" dirty="0" err="1" smtClean="0"/>
              <a:t>dispositivo</a:t>
            </a:r>
            <a:r>
              <a:rPr lang="en-US" dirty="0" smtClean="0"/>
              <a:t> </a:t>
            </a:r>
            <a:r>
              <a:rPr lang="en-US" dirty="0" err="1" smtClean="0"/>
              <a:t>destinado</a:t>
            </a:r>
            <a:r>
              <a:rPr lang="en-US" dirty="0" smtClean="0"/>
              <a:t> a </a:t>
            </a:r>
            <a:r>
              <a:rPr lang="en-US" dirty="0" err="1" smtClean="0"/>
              <a:t>burlar</a:t>
            </a:r>
            <a:r>
              <a:rPr lang="en-US" dirty="0" smtClean="0"/>
              <a:t> testes de </a:t>
            </a:r>
            <a:r>
              <a:rPr lang="en-US" dirty="0" err="1" smtClean="0"/>
              <a:t>emissão</a:t>
            </a:r>
            <a:r>
              <a:rPr lang="en-US" dirty="0" smtClean="0"/>
              <a:t>”.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O </a:t>
            </a:r>
            <a:r>
              <a:rPr lang="en-US" b="1" dirty="0" err="1" smtClean="0"/>
              <a:t>reconhecimento</a:t>
            </a:r>
            <a:r>
              <a:rPr lang="en-US" b="1" dirty="0" smtClean="0"/>
              <a:t> formal da </a:t>
            </a:r>
            <a:r>
              <a:rPr lang="en-US" b="1" dirty="0" err="1" smtClean="0"/>
              <a:t>fraude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manifestado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executivos</a:t>
            </a:r>
            <a:r>
              <a:rPr lang="en-US" dirty="0" smtClean="0"/>
              <a:t> da Volkswagen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Alemanha</a:t>
            </a:r>
            <a:r>
              <a:rPr lang="en-US" dirty="0" smtClean="0"/>
              <a:t> e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Estados</a:t>
            </a:r>
            <a:r>
              <a:rPr lang="en-US" dirty="0" smtClean="0"/>
              <a:t> </a:t>
            </a:r>
            <a:r>
              <a:rPr lang="en-US" dirty="0" err="1" smtClean="0"/>
              <a:t>Unidos</a:t>
            </a:r>
            <a:r>
              <a:rPr lang="en-US" dirty="0" smtClean="0"/>
              <a:t> junto a </a:t>
            </a:r>
            <a:r>
              <a:rPr lang="en-US" dirty="0" err="1" smtClean="0"/>
              <a:t>funcionários</a:t>
            </a:r>
            <a:r>
              <a:rPr lang="en-US" dirty="0" smtClean="0"/>
              <a:t> da EPA e da </a:t>
            </a:r>
            <a:r>
              <a:rPr lang="en-US" dirty="0" err="1" smtClean="0"/>
              <a:t>Califórnia</a:t>
            </a:r>
            <a:r>
              <a:rPr lang="en-US" dirty="0" smtClean="0"/>
              <a:t>,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conferência</a:t>
            </a:r>
            <a:r>
              <a:rPr lang="en-US" dirty="0" smtClean="0"/>
              <a:t> </a:t>
            </a:r>
            <a:r>
              <a:rPr lang="en-US" dirty="0" err="1" smtClean="0"/>
              <a:t>telefônica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b="1" dirty="0" smtClean="0"/>
              <a:t>3 de </a:t>
            </a:r>
            <a:r>
              <a:rPr lang="en-US" b="1" dirty="0" err="1" smtClean="0"/>
              <a:t>setembro</a:t>
            </a:r>
            <a:r>
              <a:rPr lang="en-US" dirty="0" smtClean="0"/>
              <a:t>, </a:t>
            </a:r>
            <a:r>
              <a:rPr lang="en-US" dirty="0" err="1" smtClean="0"/>
              <a:t>durante</a:t>
            </a:r>
            <a:r>
              <a:rPr lang="en-US" dirty="0" smtClean="0"/>
              <a:t> a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executivos</a:t>
            </a:r>
            <a:r>
              <a:rPr lang="en-US" dirty="0" smtClean="0"/>
              <a:t> da Volkswagen </a:t>
            </a:r>
            <a:r>
              <a:rPr lang="en-US" dirty="0" err="1" smtClean="0"/>
              <a:t>debateram</a:t>
            </a:r>
            <a:r>
              <a:rPr lang="en-US" dirty="0" smtClean="0"/>
              <a:t> </a:t>
            </a:r>
            <a:r>
              <a:rPr lang="en-US" dirty="0" err="1" smtClean="0"/>
              <a:t>materiais</a:t>
            </a:r>
            <a:r>
              <a:rPr lang="en-US" dirty="0" smtClean="0"/>
              <a:t> </a:t>
            </a:r>
            <a:r>
              <a:rPr lang="en-US" dirty="0" err="1" smtClean="0"/>
              <a:t>emitidos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escrito</a:t>
            </a:r>
            <a:r>
              <a:rPr lang="en-US" dirty="0" smtClean="0"/>
              <a:t> e </a:t>
            </a:r>
            <a:r>
              <a:rPr lang="en-US" dirty="0" err="1" smtClean="0"/>
              <a:t>distribuídos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participantes</a:t>
            </a:r>
            <a:r>
              <a:rPr lang="en-US" dirty="0" smtClean="0"/>
              <a:t>, que </a:t>
            </a:r>
            <a:r>
              <a:rPr lang="en-US" dirty="0" err="1" smtClean="0"/>
              <a:t>demonstravam</a:t>
            </a:r>
            <a:r>
              <a:rPr lang="en-US" dirty="0" smtClean="0"/>
              <a:t> a forma </a:t>
            </a:r>
            <a:r>
              <a:rPr lang="en-US" dirty="0" err="1" smtClean="0"/>
              <a:t>como</a:t>
            </a:r>
            <a:r>
              <a:rPr lang="en-US" dirty="0" smtClean="0"/>
              <a:t> o software de </a:t>
            </a:r>
            <a:r>
              <a:rPr lang="en-US" dirty="0" err="1" smtClean="0"/>
              <a:t>motores</a:t>
            </a:r>
            <a:r>
              <a:rPr lang="en-US" dirty="0" smtClean="0"/>
              <a:t> a diesel da Volkswagen </a:t>
            </a:r>
            <a:r>
              <a:rPr lang="en-US" dirty="0" err="1" smtClean="0"/>
              <a:t>ludibriava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testes Norte-Americanos de </a:t>
            </a:r>
            <a:r>
              <a:rPr lang="en-US" dirty="0" err="1" smtClean="0"/>
              <a:t>emissões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dirty="0" err="1" smtClean="0"/>
              <a:t>referida</a:t>
            </a:r>
            <a:r>
              <a:rPr lang="en-US" dirty="0" smtClean="0"/>
              <a:t> </a:t>
            </a:r>
            <a:r>
              <a:rPr lang="en-US" dirty="0" err="1" smtClean="0"/>
              <a:t>admissão</a:t>
            </a:r>
            <a:r>
              <a:rPr lang="en-US" dirty="0" smtClean="0"/>
              <a:t> </a:t>
            </a:r>
            <a:r>
              <a:rPr lang="en-US" dirty="0" err="1" smtClean="0"/>
              <a:t>adveio</a:t>
            </a:r>
            <a:r>
              <a:rPr lang="en-US" dirty="0" smtClean="0"/>
              <a:t> </a:t>
            </a:r>
            <a:r>
              <a:rPr lang="en-US" dirty="0" err="1" smtClean="0"/>
              <a:t>após</a:t>
            </a:r>
            <a:r>
              <a:rPr lang="en-US" dirty="0" smtClean="0"/>
              <a:t> a </a:t>
            </a:r>
            <a:r>
              <a:rPr lang="en-US" dirty="0" err="1" smtClean="0"/>
              <a:t>ameaça</a:t>
            </a:r>
            <a:r>
              <a:rPr lang="en-US" dirty="0" smtClean="0"/>
              <a:t> da EPA de </a:t>
            </a:r>
            <a:r>
              <a:rPr lang="en-US" dirty="0" err="1" smtClean="0"/>
              <a:t>recusar</a:t>
            </a:r>
            <a:r>
              <a:rPr lang="en-US" dirty="0" smtClean="0"/>
              <a:t>-se a </a:t>
            </a:r>
            <a:r>
              <a:rPr lang="en-US" dirty="0" err="1" smtClean="0"/>
              <a:t>aprovar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modelos</a:t>
            </a:r>
            <a:r>
              <a:rPr lang="en-US" dirty="0" smtClean="0"/>
              <a:t> 2016 a diesel da Volkswagen e da Audi.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559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A declaração do Diretor-Executivo Martin Winterkorn 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200" dirty="0" smtClean="0"/>
              <a:t>O </a:t>
            </a:r>
            <a:r>
              <a:rPr lang="en-US" sz="2200" dirty="0" err="1" smtClean="0"/>
              <a:t>Diretor-Executivo</a:t>
            </a:r>
            <a:r>
              <a:rPr lang="en-US" sz="2200" dirty="0" smtClean="0"/>
              <a:t> da Volkswagen Martin </a:t>
            </a:r>
            <a:r>
              <a:rPr lang="en-US" sz="2200" dirty="0" err="1" smtClean="0"/>
              <a:t>Winterkorn</a:t>
            </a:r>
            <a:r>
              <a:rPr lang="en-US" sz="2200" dirty="0" smtClean="0"/>
              <a:t> </a:t>
            </a:r>
            <a:r>
              <a:rPr lang="en-US" sz="2200" dirty="0" err="1" smtClean="0"/>
              <a:t>disse</a:t>
            </a:r>
            <a:r>
              <a:rPr lang="en-US" sz="2200" dirty="0" smtClean="0"/>
              <a:t>: “</a:t>
            </a:r>
            <a:r>
              <a:rPr lang="en-US" sz="2200" b="1" i="1" dirty="0" err="1" smtClean="0"/>
              <a:t>Pessoalmente</a:t>
            </a:r>
            <a:r>
              <a:rPr lang="en-US" sz="2200" b="1" i="1" dirty="0" smtClean="0"/>
              <a:t>, </a:t>
            </a:r>
            <a:r>
              <a:rPr lang="en-US" sz="2200" b="1" i="1" dirty="0" err="1" smtClean="0"/>
              <a:t>lamento</a:t>
            </a:r>
            <a:r>
              <a:rPr lang="en-US" sz="2200" b="1" i="1" dirty="0" smtClean="0"/>
              <a:t> </a:t>
            </a:r>
            <a:r>
              <a:rPr lang="en-US" sz="2200" b="1" i="1" dirty="0" err="1" smtClean="0"/>
              <a:t>profundamente</a:t>
            </a:r>
            <a:r>
              <a:rPr lang="en-US" sz="2200" b="1" i="1" dirty="0" smtClean="0"/>
              <a:t> que </a:t>
            </a:r>
            <a:r>
              <a:rPr lang="en-US" sz="2200" b="1" i="1" dirty="0" err="1" smtClean="0"/>
              <a:t>tenhamos</a:t>
            </a:r>
            <a:r>
              <a:rPr lang="en-US" sz="2200" b="1" i="1" dirty="0" smtClean="0"/>
              <a:t> </a:t>
            </a:r>
            <a:r>
              <a:rPr lang="en-US" sz="2200" b="1" i="1" dirty="0" err="1" smtClean="0"/>
              <a:t>quebrado</a:t>
            </a:r>
            <a:r>
              <a:rPr lang="en-US" sz="2200" b="1" i="1" dirty="0" smtClean="0"/>
              <a:t> a </a:t>
            </a:r>
            <a:r>
              <a:rPr lang="en-US" sz="2200" b="1" i="1" dirty="0" err="1" smtClean="0"/>
              <a:t>confiança</a:t>
            </a:r>
            <a:r>
              <a:rPr lang="en-US" sz="2200" b="1" i="1" dirty="0" smtClean="0"/>
              <a:t> dos </a:t>
            </a:r>
            <a:r>
              <a:rPr lang="en-US" sz="2200" b="1" i="1" dirty="0" err="1" smtClean="0"/>
              <a:t>nossos</a:t>
            </a:r>
            <a:r>
              <a:rPr lang="en-US" sz="2200" b="1" i="1" dirty="0" smtClean="0"/>
              <a:t> </a:t>
            </a:r>
            <a:r>
              <a:rPr lang="en-US" sz="2200" b="1" i="1" dirty="0" err="1" smtClean="0"/>
              <a:t>clientes</a:t>
            </a:r>
            <a:r>
              <a:rPr lang="en-US" sz="2200" b="1" i="1" dirty="0" smtClean="0"/>
              <a:t> e do </a:t>
            </a:r>
            <a:r>
              <a:rPr lang="en-US" sz="2200" b="1" i="1" dirty="0" err="1" smtClean="0"/>
              <a:t>público</a:t>
            </a:r>
            <a:r>
              <a:rPr lang="en-US" sz="2200" dirty="0" smtClean="0"/>
              <a:t>. </a:t>
            </a:r>
            <a:r>
              <a:rPr lang="en-US" sz="2200" dirty="0" err="1" smtClean="0"/>
              <a:t>Winterkorn</a:t>
            </a:r>
            <a:r>
              <a:rPr lang="en-US" sz="2200" dirty="0" smtClean="0"/>
              <a:t> </a:t>
            </a:r>
            <a:r>
              <a:rPr lang="en-US" sz="2200" dirty="0" err="1" smtClean="0"/>
              <a:t>atuava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Volkswagen </a:t>
            </a:r>
            <a:r>
              <a:rPr lang="en-US" sz="2200" dirty="0" err="1" smtClean="0"/>
              <a:t>desde</a:t>
            </a:r>
            <a:r>
              <a:rPr lang="en-US" sz="2200" dirty="0" smtClean="0"/>
              <a:t> o </a:t>
            </a:r>
            <a:r>
              <a:rPr lang="en-US" sz="2200" dirty="0" err="1" smtClean="0"/>
              <a:t>início</a:t>
            </a:r>
            <a:r>
              <a:rPr lang="en-US" sz="2200" dirty="0" smtClean="0"/>
              <a:t> de 2008 </a:t>
            </a:r>
            <a:r>
              <a:rPr lang="en-US" sz="2200" dirty="0" err="1" smtClean="0"/>
              <a:t>até</a:t>
            </a:r>
            <a:r>
              <a:rPr lang="en-US" sz="2200" dirty="0" smtClean="0"/>
              <a:t> </a:t>
            </a:r>
            <a:r>
              <a:rPr lang="en-US" sz="2200" dirty="0" err="1" smtClean="0"/>
              <a:t>setembro</a:t>
            </a:r>
            <a:r>
              <a:rPr lang="en-US" sz="2200" dirty="0" smtClean="0"/>
              <a:t> de 2015. </a:t>
            </a:r>
            <a:r>
              <a:rPr lang="en-US" sz="2200" dirty="0" err="1" smtClean="0"/>
              <a:t>Ele</a:t>
            </a:r>
            <a:r>
              <a:rPr lang="en-US" sz="2200" dirty="0" smtClean="0"/>
              <a:t> </a:t>
            </a:r>
            <a:r>
              <a:rPr lang="en-US" sz="2200" dirty="0" err="1" smtClean="0"/>
              <a:t>admitiu</a:t>
            </a:r>
            <a:r>
              <a:rPr lang="en-US" sz="2200" dirty="0" smtClean="0"/>
              <a:t> o </a:t>
            </a:r>
            <a:r>
              <a:rPr lang="en-US" sz="2200" dirty="0" err="1" smtClean="0"/>
              <a:t>ilícito</a:t>
            </a:r>
            <a:r>
              <a:rPr lang="en-US" sz="2200" dirty="0" smtClean="0"/>
              <a:t>, e o </a:t>
            </a:r>
            <a:r>
              <a:rPr lang="en-US" sz="2200" dirty="0" err="1" smtClean="0"/>
              <a:t>atribuiu</a:t>
            </a:r>
            <a:r>
              <a:rPr lang="en-US" sz="2200" dirty="0" smtClean="0"/>
              <a:t> </a:t>
            </a:r>
            <a:r>
              <a:rPr lang="en-US" sz="2200" dirty="0" err="1" smtClean="0"/>
              <a:t>aos</a:t>
            </a:r>
            <a:r>
              <a:rPr lang="en-US" sz="2200" dirty="0" smtClean="0"/>
              <a:t> “</a:t>
            </a:r>
            <a:r>
              <a:rPr lang="en-US" sz="2200" b="1" i="1" dirty="0" err="1" smtClean="0"/>
              <a:t>terríveis</a:t>
            </a:r>
            <a:r>
              <a:rPr lang="en-US" sz="2200" b="1" i="1" dirty="0" smtClean="0"/>
              <a:t> </a:t>
            </a:r>
            <a:r>
              <a:rPr lang="en-US" sz="2200" b="1" i="1" dirty="0" err="1" smtClean="0"/>
              <a:t>equívocos</a:t>
            </a:r>
            <a:r>
              <a:rPr lang="en-US" sz="2200" b="1" i="1" dirty="0" smtClean="0"/>
              <a:t> de </a:t>
            </a:r>
            <a:r>
              <a:rPr lang="en-US" sz="2200" b="1" i="1" dirty="0" err="1" smtClean="0"/>
              <a:t>alguns</a:t>
            </a:r>
            <a:r>
              <a:rPr lang="en-US" sz="2200" b="1" i="1" dirty="0" smtClean="0"/>
              <a:t> </a:t>
            </a:r>
            <a:r>
              <a:rPr lang="en-US" sz="2200" b="1" i="1" dirty="0" err="1" smtClean="0"/>
              <a:t>poucos</a:t>
            </a:r>
            <a:r>
              <a:rPr lang="en-US" sz="2200" dirty="0" smtClean="0"/>
              <a:t>”. De </a:t>
            </a:r>
            <a:r>
              <a:rPr lang="en-US" sz="2200" dirty="0" err="1" smtClean="0"/>
              <a:t>início</a:t>
            </a:r>
            <a:r>
              <a:rPr lang="en-US" sz="2200" dirty="0" smtClean="0"/>
              <a:t>, </a:t>
            </a:r>
            <a:r>
              <a:rPr lang="en-US" sz="2200" dirty="0" err="1" smtClean="0"/>
              <a:t>Winterkorn</a:t>
            </a:r>
            <a:r>
              <a:rPr lang="en-US" sz="2200" dirty="0" smtClean="0"/>
              <a:t> </a:t>
            </a:r>
            <a:r>
              <a:rPr lang="en-US" sz="2200" dirty="0" err="1" smtClean="0"/>
              <a:t>relutou</a:t>
            </a:r>
            <a:r>
              <a:rPr lang="en-US" sz="2200" dirty="0" smtClean="0"/>
              <a:t> </a:t>
            </a:r>
            <a:r>
              <a:rPr lang="en-US" sz="2200" dirty="0" err="1" smtClean="0"/>
              <a:t>em</a:t>
            </a:r>
            <a:r>
              <a:rPr lang="en-US" sz="2200" dirty="0" smtClean="0"/>
              <a:t> </a:t>
            </a:r>
            <a:r>
              <a:rPr lang="en-US" sz="2200" dirty="0" err="1" smtClean="0"/>
              <a:t>ceder</a:t>
            </a:r>
            <a:r>
              <a:rPr lang="en-US" sz="2200" dirty="0" smtClean="0"/>
              <a:t> </a:t>
            </a:r>
            <a:r>
              <a:rPr lang="en-US" sz="2200" dirty="0" err="1" smtClean="0"/>
              <a:t>aos</a:t>
            </a:r>
            <a:r>
              <a:rPr lang="en-US" sz="2200" dirty="0" smtClean="0"/>
              <a:t> </a:t>
            </a:r>
            <a:r>
              <a:rPr lang="en-US" sz="2200" dirty="0" err="1" smtClean="0"/>
              <a:t>apelos</a:t>
            </a:r>
            <a:r>
              <a:rPr lang="en-US" sz="2200" dirty="0" smtClean="0"/>
              <a:t> para </a:t>
            </a:r>
            <a:r>
              <a:rPr lang="en-US" sz="2200" dirty="0" err="1" smtClean="0"/>
              <a:t>deixar</a:t>
            </a:r>
            <a:r>
              <a:rPr lang="en-US" sz="2200" dirty="0" smtClean="0"/>
              <a:t> a </a:t>
            </a:r>
            <a:r>
              <a:rPr lang="en-US" sz="2200" dirty="0" err="1" smtClean="0"/>
              <a:t>chefia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VW, mas, </a:t>
            </a:r>
            <a:r>
              <a:rPr lang="en-US" sz="2200" dirty="0" err="1" smtClean="0"/>
              <a:t>em</a:t>
            </a:r>
            <a:r>
              <a:rPr lang="en-US" sz="2200" dirty="0" smtClean="0"/>
              <a:t> </a:t>
            </a:r>
            <a:r>
              <a:rPr lang="en-US" sz="2200" dirty="0" err="1" smtClean="0"/>
              <a:t>seguida</a:t>
            </a:r>
            <a:r>
              <a:rPr lang="en-US" sz="2200" dirty="0"/>
              <a:t>, </a:t>
            </a:r>
            <a:r>
              <a:rPr lang="en-US" sz="2200" dirty="0" err="1"/>
              <a:t>em</a:t>
            </a:r>
            <a:r>
              <a:rPr lang="en-US" sz="2200" dirty="0"/>
              <a:t> 23 de </a:t>
            </a:r>
            <a:r>
              <a:rPr lang="en-US" sz="2200" dirty="0" err="1"/>
              <a:t>setembro</a:t>
            </a:r>
            <a:r>
              <a:rPr lang="en-US" sz="2200" dirty="0"/>
              <a:t> de </a:t>
            </a:r>
            <a:r>
              <a:rPr lang="en-US" sz="2200" dirty="0" smtClean="0"/>
              <a:t>2015, </a:t>
            </a:r>
            <a:r>
              <a:rPr lang="en-US" sz="2200" dirty="0" err="1"/>
              <a:t>renunciou</a:t>
            </a:r>
            <a:r>
              <a:rPr lang="en-US" sz="2200" dirty="0"/>
              <a:t> </a:t>
            </a:r>
            <a:r>
              <a:rPr lang="en-US" sz="2200" dirty="0" err="1" smtClean="0"/>
              <a:t>ao</a:t>
            </a:r>
            <a:r>
              <a:rPr lang="en-US" sz="2200" dirty="0" smtClean="0"/>
              <a:t> </a:t>
            </a:r>
            <a:r>
              <a:rPr lang="en-US" sz="2200" dirty="0" err="1" smtClean="0"/>
              <a:t>seu</a:t>
            </a:r>
            <a:r>
              <a:rPr lang="en-US" sz="2200" dirty="0" smtClean="0"/>
              <a:t> cargo de </a:t>
            </a:r>
            <a:r>
              <a:rPr lang="en-US" sz="2200" dirty="0" err="1" smtClean="0"/>
              <a:t>Diretor-Executivo</a:t>
            </a:r>
            <a:r>
              <a:rPr lang="en-US" sz="2200" dirty="0" smtClean="0"/>
              <a:t>. </a:t>
            </a:r>
            <a:endParaRPr lang="en-US" sz="2200" dirty="0" smtClean="0">
              <a:solidFill>
                <a:srgbClr val="FF0000"/>
              </a:solidFill>
            </a:endParaRPr>
          </a:p>
          <a:p>
            <a:r>
              <a:rPr lang="en-US" sz="2300" dirty="0" smtClean="0"/>
              <a:t>O </a:t>
            </a:r>
            <a:r>
              <a:rPr lang="en-US" sz="2300" dirty="0" err="1" smtClean="0"/>
              <a:t>Diretor-Executivo</a:t>
            </a:r>
            <a:r>
              <a:rPr lang="en-US" sz="2300" dirty="0" smtClean="0"/>
              <a:t> da Volkswagen Group of America, Michael Horn, </a:t>
            </a:r>
            <a:r>
              <a:rPr lang="en-US" sz="2300" dirty="0" err="1" smtClean="0"/>
              <a:t>foi</a:t>
            </a:r>
            <a:r>
              <a:rPr lang="en-US" sz="2300" dirty="0" smtClean="0"/>
              <a:t> </a:t>
            </a:r>
            <a:r>
              <a:rPr lang="en-US" sz="2300" dirty="0" err="1" smtClean="0"/>
              <a:t>mais</a:t>
            </a:r>
            <a:r>
              <a:rPr lang="en-US" sz="2300" dirty="0" smtClean="0"/>
              <a:t> </a:t>
            </a:r>
            <a:r>
              <a:rPr lang="en-US" sz="2300" dirty="0" err="1" smtClean="0"/>
              <a:t>direto</a:t>
            </a:r>
            <a:r>
              <a:rPr lang="en-US" sz="2300" dirty="0" smtClean="0"/>
              <a:t>, </a:t>
            </a:r>
            <a:r>
              <a:rPr lang="en-US" sz="2300" dirty="0" err="1" smtClean="0"/>
              <a:t>ao</a:t>
            </a:r>
            <a:r>
              <a:rPr lang="en-US" sz="2300" dirty="0" smtClean="0"/>
              <a:t> </a:t>
            </a:r>
            <a:r>
              <a:rPr lang="en-US" sz="2300" dirty="0" err="1" smtClean="0"/>
              <a:t>afirmar</a:t>
            </a:r>
            <a:r>
              <a:rPr lang="en-US" sz="2300" dirty="0" smtClean="0"/>
              <a:t> que: “</a:t>
            </a:r>
            <a:r>
              <a:rPr lang="en-US" sz="2300" b="1" i="1" dirty="0" err="1" smtClean="0"/>
              <a:t>Nós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estragamos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tudo</a:t>
            </a:r>
            <a:r>
              <a:rPr lang="en-US" sz="2300" dirty="0" smtClean="0"/>
              <a:t>”. E </a:t>
            </a:r>
            <a:r>
              <a:rPr lang="en-US" sz="2300" dirty="0" err="1" smtClean="0"/>
              <a:t>acrescentou</a:t>
            </a:r>
            <a:r>
              <a:rPr lang="en-US" sz="2300" dirty="0" smtClean="0"/>
              <a:t>: “</a:t>
            </a:r>
            <a:r>
              <a:rPr lang="en-US" sz="2300" b="1" i="1" dirty="0" err="1" smtClean="0"/>
              <a:t>Nossa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empresa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foi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desonesta</a:t>
            </a:r>
            <a:r>
              <a:rPr lang="en-US" sz="2300" b="1" i="1" dirty="0" smtClean="0"/>
              <a:t> com a EPA e com a </a:t>
            </a:r>
            <a:r>
              <a:rPr lang="en-US" sz="2300" b="1" i="1" dirty="0" err="1" smtClean="0"/>
              <a:t>Agência</a:t>
            </a:r>
            <a:r>
              <a:rPr lang="en-US" sz="2300" b="1" i="1" dirty="0" smtClean="0"/>
              <a:t> de </a:t>
            </a:r>
            <a:r>
              <a:rPr lang="en-US" sz="2300" b="1" i="1" dirty="0" err="1" smtClean="0"/>
              <a:t>Recursos</a:t>
            </a:r>
            <a:r>
              <a:rPr lang="en-US" sz="2300" b="1" i="1" dirty="0" smtClean="0"/>
              <a:t> de </a:t>
            </a:r>
            <a:r>
              <a:rPr lang="en-US" sz="2300" b="1" i="1" dirty="0" err="1" smtClean="0"/>
              <a:t>Ar</a:t>
            </a:r>
            <a:r>
              <a:rPr lang="en-US" sz="2300" b="1" i="1" dirty="0" smtClean="0"/>
              <a:t> da </a:t>
            </a:r>
            <a:r>
              <a:rPr lang="en-US" sz="2300" b="1" i="1" dirty="0" err="1" smtClean="0"/>
              <a:t>Califórnia</a:t>
            </a:r>
            <a:r>
              <a:rPr lang="en-US" sz="2300" b="1" i="1" dirty="0" smtClean="0"/>
              <a:t>, </a:t>
            </a:r>
            <a:r>
              <a:rPr lang="en-US" sz="2300" b="1" i="1" dirty="0" err="1" smtClean="0"/>
              <a:t>assim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como</a:t>
            </a:r>
            <a:r>
              <a:rPr lang="en-US" sz="2300" b="1" i="1" dirty="0" smtClean="0"/>
              <a:t> com </a:t>
            </a:r>
            <a:r>
              <a:rPr lang="en-US" sz="2300" b="1" i="1" dirty="0" err="1" smtClean="0"/>
              <a:t>todos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vocês</a:t>
            </a:r>
            <a:r>
              <a:rPr lang="en-US" sz="2300" dirty="0" smtClean="0"/>
              <a:t>.”</a:t>
            </a:r>
            <a:endParaRPr lang="en-US" sz="2300" dirty="0" smtClean="0">
              <a:solidFill>
                <a:srgbClr val="FF0000"/>
              </a:solidFill>
            </a:endParaRPr>
          </a:p>
          <a:p>
            <a:r>
              <a:rPr lang="en-US" sz="2300" dirty="0" err="1" smtClean="0"/>
              <a:t>Posteriormente</a:t>
            </a:r>
            <a:r>
              <a:rPr lang="en-US" sz="2300" dirty="0" smtClean="0"/>
              <a:t>, Olaf Lies, </a:t>
            </a:r>
            <a:r>
              <a:rPr lang="en-US" sz="2300" dirty="0" err="1" smtClean="0"/>
              <a:t>membro</a:t>
            </a:r>
            <a:r>
              <a:rPr lang="en-US" sz="2300" dirty="0" smtClean="0"/>
              <a:t> do </a:t>
            </a:r>
            <a:r>
              <a:rPr lang="en-US" sz="2300" dirty="0" err="1" smtClean="0"/>
              <a:t>Conselho</a:t>
            </a:r>
            <a:r>
              <a:rPr lang="en-US" sz="2300" dirty="0" smtClean="0"/>
              <a:t> da Volkswagen e </a:t>
            </a:r>
            <a:r>
              <a:rPr lang="en-US" sz="2300" dirty="0" err="1" smtClean="0"/>
              <a:t>Secretário</a:t>
            </a:r>
            <a:r>
              <a:rPr lang="en-US" sz="2300" dirty="0" smtClean="0"/>
              <a:t> de </a:t>
            </a:r>
            <a:r>
              <a:rPr lang="en-US" sz="2300" dirty="0" err="1" smtClean="0"/>
              <a:t>Fazenda</a:t>
            </a:r>
            <a:r>
              <a:rPr lang="en-US" sz="2300" dirty="0" smtClean="0"/>
              <a:t> da </a:t>
            </a:r>
            <a:r>
              <a:rPr lang="en-US" sz="2300" dirty="0" err="1" smtClean="0"/>
              <a:t>Baixa</a:t>
            </a:r>
            <a:r>
              <a:rPr lang="en-US" sz="2300" dirty="0" smtClean="0"/>
              <a:t> </a:t>
            </a:r>
            <a:r>
              <a:rPr lang="en-US" sz="2300" dirty="0" err="1" smtClean="0"/>
              <a:t>Saxônia</a:t>
            </a:r>
            <a:r>
              <a:rPr lang="en-US" sz="2300" dirty="0" smtClean="0"/>
              <a:t>, </a:t>
            </a:r>
            <a:r>
              <a:rPr lang="en-US" sz="2300" dirty="0" err="1" smtClean="0"/>
              <a:t>afirmou</a:t>
            </a:r>
            <a:r>
              <a:rPr lang="en-US" sz="2300" dirty="0" smtClean="0"/>
              <a:t> à BBC que as </a:t>
            </a:r>
            <a:r>
              <a:rPr lang="en-US" sz="2300" dirty="0" err="1" smtClean="0"/>
              <a:t>pessoas</a:t>
            </a:r>
            <a:r>
              <a:rPr lang="en-US" sz="2300" dirty="0" smtClean="0"/>
              <a:t> “</a:t>
            </a:r>
            <a:r>
              <a:rPr lang="en-US" sz="2300" b="1" i="1" dirty="0" smtClean="0"/>
              <a:t>que </a:t>
            </a:r>
            <a:r>
              <a:rPr lang="en-US" sz="2300" b="1" i="1" dirty="0" err="1" smtClean="0"/>
              <a:t>permitiram</a:t>
            </a:r>
            <a:r>
              <a:rPr lang="en-US" sz="2300" b="1" i="1" dirty="0" smtClean="0"/>
              <a:t> a </a:t>
            </a:r>
            <a:r>
              <a:rPr lang="en-US" sz="2300" b="1" i="1" dirty="0" err="1" smtClean="0"/>
              <a:t>ocorrência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desse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evento</a:t>
            </a:r>
            <a:r>
              <a:rPr lang="en-US" sz="2300" b="1" i="1" dirty="0" smtClean="0"/>
              <a:t>, </a:t>
            </a:r>
            <a:r>
              <a:rPr lang="en-US" sz="2300" b="1" i="1" dirty="0" err="1" smtClean="0"/>
              <a:t>ou</a:t>
            </a:r>
            <a:r>
              <a:rPr lang="en-US" sz="2300" b="1" i="1" dirty="0" smtClean="0"/>
              <a:t> que </a:t>
            </a:r>
            <a:r>
              <a:rPr lang="en-US" sz="2300" b="1" i="1" dirty="0" err="1" smtClean="0"/>
              <a:t>tomaram</a:t>
            </a:r>
            <a:r>
              <a:rPr lang="en-US" sz="2300" b="1" i="1" dirty="0" smtClean="0"/>
              <a:t> a </a:t>
            </a:r>
            <a:r>
              <a:rPr lang="en-US" sz="2300" b="1" i="1" dirty="0" err="1" smtClean="0"/>
              <a:t>decisão</a:t>
            </a:r>
            <a:r>
              <a:rPr lang="en-US" sz="2300" b="1" i="1" dirty="0" smtClean="0"/>
              <a:t> de </a:t>
            </a:r>
            <a:r>
              <a:rPr lang="en-US" sz="2300" b="1" i="1" dirty="0" err="1" smtClean="0"/>
              <a:t>instalar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esse</a:t>
            </a:r>
            <a:r>
              <a:rPr lang="en-US" sz="2300" b="1" i="1" dirty="0" smtClean="0"/>
              <a:t> software,” </a:t>
            </a:r>
            <a:r>
              <a:rPr lang="en-US" sz="2300" b="1" i="1" dirty="0" err="1" smtClean="0"/>
              <a:t>agiram</a:t>
            </a:r>
            <a:r>
              <a:rPr lang="en-US" sz="2300" b="1" i="1" dirty="0" smtClean="0"/>
              <a:t> de forma </a:t>
            </a:r>
            <a:r>
              <a:rPr lang="en-US" sz="2300" b="1" i="1" dirty="0" err="1" smtClean="0"/>
              <a:t>criminosa</a:t>
            </a:r>
            <a:r>
              <a:rPr lang="en-US" sz="2300" b="1" i="1" dirty="0" smtClean="0"/>
              <a:t>, e </a:t>
            </a:r>
            <a:r>
              <a:rPr lang="en-US" sz="2300" b="1" i="1" dirty="0" err="1" smtClean="0"/>
              <a:t>têm</a:t>
            </a:r>
            <a:r>
              <a:rPr lang="en-US" sz="2300" b="1" i="1" dirty="0" smtClean="0"/>
              <a:t> de </a:t>
            </a:r>
            <a:r>
              <a:rPr lang="en-US" sz="2300" b="1" i="1" dirty="0" err="1" smtClean="0"/>
              <a:t>ser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responsabilizadas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pessoalmente</a:t>
            </a:r>
            <a:r>
              <a:rPr lang="en-US" sz="2300" dirty="0" smtClean="0"/>
              <a:t>.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err="1" smtClean="0"/>
              <a:t>Informou</a:t>
            </a:r>
            <a:r>
              <a:rPr lang="en-US" sz="2300" dirty="0" smtClean="0"/>
              <a:t>, </a:t>
            </a:r>
            <a:r>
              <a:rPr lang="en-US" sz="2300" dirty="0" err="1" smtClean="0"/>
              <a:t>ainda</a:t>
            </a:r>
            <a:r>
              <a:rPr lang="en-US" sz="2300" dirty="0" smtClean="0"/>
              <a:t>, que o </a:t>
            </a:r>
            <a:r>
              <a:rPr lang="en-US" sz="2300" dirty="0" err="1" smtClean="0"/>
              <a:t>Conselho</a:t>
            </a:r>
            <a:r>
              <a:rPr lang="en-US" sz="2300" dirty="0" smtClean="0"/>
              <a:t> </a:t>
            </a:r>
            <a:r>
              <a:rPr lang="en-US" sz="2300" dirty="0" err="1" smtClean="0"/>
              <a:t>somente</a:t>
            </a:r>
            <a:r>
              <a:rPr lang="en-US" sz="2300" dirty="0" smtClean="0"/>
              <a:t> </a:t>
            </a:r>
            <a:r>
              <a:rPr lang="en-US" sz="2300" dirty="0" err="1" smtClean="0"/>
              <a:t>teria</a:t>
            </a:r>
            <a:r>
              <a:rPr lang="en-US" sz="2300" dirty="0" smtClean="0"/>
              <a:t> </a:t>
            </a:r>
            <a:r>
              <a:rPr lang="en-US" sz="2300" dirty="0" err="1" smtClean="0"/>
              <a:t>descoberto</a:t>
            </a:r>
            <a:r>
              <a:rPr lang="en-US" sz="2300" dirty="0" smtClean="0"/>
              <a:t> </a:t>
            </a:r>
            <a:r>
              <a:rPr lang="en-US" sz="2300" dirty="0" err="1" smtClean="0"/>
              <a:t>os</a:t>
            </a:r>
            <a:r>
              <a:rPr lang="en-US" sz="2300" dirty="0" smtClean="0"/>
              <a:t> </a:t>
            </a:r>
            <a:r>
              <a:rPr lang="en-US" sz="2300" dirty="0" err="1" smtClean="0"/>
              <a:t>problemas</a:t>
            </a:r>
            <a:r>
              <a:rPr lang="en-US" sz="2300" dirty="0" smtClean="0"/>
              <a:t> “</a:t>
            </a:r>
            <a:r>
              <a:rPr lang="en-US" sz="2300" dirty="0" err="1" smtClean="0"/>
              <a:t>pouco</a:t>
            </a:r>
            <a:r>
              <a:rPr lang="en-US" sz="2300" dirty="0" smtClean="0"/>
              <a:t> antes da </a:t>
            </a:r>
            <a:r>
              <a:rPr lang="en-US" sz="2300" dirty="0" err="1" smtClean="0"/>
              <a:t>mídia</a:t>
            </a:r>
            <a:r>
              <a:rPr lang="en-US" sz="2300" dirty="0" smtClean="0"/>
              <a:t>”, e </a:t>
            </a:r>
            <a:r>
              <a:rPr lang="en-US" sz="2300" dirty="0" err="1" smtClean="0"/>
              <a:t>manifestou</a:t>
            </a:r>
            <a:r>
              <a:rPr lang="en-US" sz="2300" dirty="0" smtClean="0"/>
              <a:t> </a:t>
            </a:r>
            <a:r>
              <a:rPr lang="en-US" sz="2300" dirty="0" err="1" smtClean="0"/>
              <a:t>preocupações</a:t>
            </a:r>
            <a:r>
              <a:rPr lang="en-US" sz="2300" dirty="0" smtClean="0"/>
              <a:t> com “</a:t>
            </a:r>
            <a:r>
              <a:rPr lang="en-US" sz="2300" b="1" i="1" dirty="0" err="1" smtClean="0"/>
              <a:t>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motivos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pelos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quais</a:t>
            </a:r>
            <a:r>
              <a:rPr lang="en-US" sz="2300" b="1" i="1" dirty="0" smtClean="0"/>
              <a:t> o </a:t>
            </a:r>
            <a:r>
              <a:rPr lang="en-US" sz="2300" b="1" i="1" dirty="0" err="1" smtClean="0"/>
              <a:t>Conselho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não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foi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informado</a:t>
            </a:r>
            <a:r>
              <a:rPr lang="en-US" sz="2300" b="1" i="1" dirty="0" smtClean="0"/>
              <a:t> antes </a:t>
            </a:r>
            <a:r>
              <a:rPr lang="en-US" sz="2300" b="1" i="1" dirty="0" err="1" smtClean="0"/>
              <a:t>acerca</a:t>
            </a:r>
            <a:r>
              <a:rPr lang="en-US" sz="2300" b="1" i="1" dirty="0" smtClean="0"/>
              <a:t> dos </a:t>
            </a:r>
            <a:r>
              <a:rPr lang="en-US" sz="2300" b="1" i="1" dirty="0" err="1" smtClean="0"/>
              <a:t>problemas</a:t>
            </a:r>
            <a:r>
              <a:rPr lang="en-US" sz="2300" b="1" i="1" dirty="0" smtClean="0"/>
              <a:t>, </a:t>
            </a:r>
            <a:r>
              <a:rPr lang="en-US" sz="2300" b="1" i="1" dirty="0" err="1" smtClean="0"/>
              <a:t>quando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estes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foram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detectados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há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praticamente</a:t>
            </a:r>
            <a:r>
              <a:rPr lang="en-US" sz="2300" b="1" i="1" dirty="0" smtClean="0"/>
              <a:t> um </a:t>
            </a:r>
            <a:r>
              <a:rPr lang="en-US" sz="2300" b="1" i="1" dirty="0" err="1" smtClean="0"/>
              <a:t>ano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nos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Estados</a:t>
            </a:r>
            <a:r>
              <a:rPr lang="en-US" sz="2300" b="1" i="1" dirty="0" smtClean="0"/>
              <a:t> </a:t>
            </a:r>
            <a:r>
              <a:rPr lang="en-US" sz="2300" b="1" i="1" dirty="0" err="1" smtClean="0"/>
              <a:t>Unidos</a:t>
            </a:r>
            <a:r>
              <a:rPr lang="en-US" sz="2300" dirty="0" smtClean="0"/>
              <a:t>.” </a:t>
            </a:r>
            <a:endParaRPr lang="en-US" sz="2300" dirty="0" smtClean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517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Recall de veículos e suas consequências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800" dirty="0" err="1" smtClean="0"/>
              <a:t>Em</a:t>
            </a:r>
            <a:r>
              <a:rPr lang="en-US" sz="1800" dirty="0" smtClean="0"/>
              <a:t> 29 de </a:t>
            </a:r>
            <a:r>
              <a:rPr lang="en-US" sz="1800" dirty="0" err="1" smtClean="0"/>
              <a:t>setembro</a:t>
            </a:r>
            <a:r>
              <a:rPr lang="en-US" sz="1800" dirty="0" smtClean="0"/>
              <a:t> de 2015, a Volkswagen </a:t>
            </a:r>
            <a:r>
              <a:rPr lang="en-US" sz="1800" dirty="0" err="1" smtClean="0"/>
              <a:t>anunciou</a:t>
            </a:r>
            <a:r>
              <a:rPr lang="en-US" sz="1800" dirty="0" smtClean="0"/>
              <a:t> </a:t>
            </a:r>
            <a:r>
              <a:rPr lang="en-US" sz="1800" dirty="0" err="1" smtClean="0"/>
              <a:t>planos</a:t>
            </a:r>
            <a:r>
              <a:rPr lang="en-US" sz="1800" dirty="0" smtClean="0"/>
              <a:t> de </a:t>
            </a:r>
            <a:r>
              <a:rPr lang="en-US" sz="1800" dirty="0" err="1" smtClean="0"/>
              <a:t>reequipar</a:t>
            </a:r>
            <a:r>
              <a:rPr lang="en-US" sz="1800" dirty="0" smtClean="0"/>
              <a:t> </a:t>
            </a:r>
            <a:r>
              <a:rPr lang="en-US" sz="1800" dirty="0" err="1" smtClean="0"/>
              <a:t>até</a:t>
            </a:r>
            <a:r>
              <a:rPr lang="en-US" sz="1800" dirty="0" smtClean="0"/>
              <a:t> 11 </a:t>
            </a:r>
            <a:r>
              <a:rPr lang="en-US" sz="1800" dirty="0" err="1" smtClean="0"/>
              <a:t>milhões</a:t>
            </a:r>
            <a:r>
              <a:rPr lang="en-US" sz="1800" dirty="0" smtClean="0"/>
              <a:t> de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atingidos</a:t>
            </a:r>
            <a:r>
              <a:rPr lang="en-US" sz="1800" dirty="0" smtClean="0"/>
              <a:t> </a:t>
            </a:r>
            <a:r>
              <a:rPr lang="en-US" sz="1800" dirty="0" err="1" smtClean="0"/>
              <a:t>pelo</a:t>
            </a:r>
            <a:r>
              <a:rPr lang="en-US" sz="1800" dirty="0" smtClean="0"/>
              <a:t> </a:t>
            </a:r>
            <a:r>
              <a:rPr lang="en-US" sz="1800" dirty="0" err="1" smtClean="0"/>
              <a:t>escândalo</a:t>
            </a:r>
            <a:r>
              <a:rPr lang="en-US" sz="1800" dirty="0" smtClean="0"/>
              <a:t> de </a:t>
            </a:r>
            <a:r>
              <a:rPr lang="en-US" sz="1800" dirty="0" err="1" smtClean="0"/>
              <a:t>violações</a:t>
            </a:r>
            <a:r>
              <a:rPr lang="en-US" sz="1800" dirty="0" smtClean="0"/>
              <a:t> </a:t>
            </a:r>
            <a:r>
              <a:rPr lang="en-US" sz="1800" dirty="0" err="1" smtClean="0"/>
              <a:t>às</a:t>
            </a:r>
            <a:r>
              <a:rPr lang="en-US" sz="1800" dirty="0" smtClean="0"/>
              <a:t> </a:t>
            </a:r>
            <a:r>
              <a:rPr lang="en-US" sz="1800" dirty="0" err="1" smtClean="0"/>
              <a:t>normas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</a:t>
            </a:r>
            <a:r>
              <a:rPr lang="en-US" sz="1800" dirty="0" err="1" smtClean="0"/>
              <a:t>emissões</a:t>
            </a:r>
            <a:r>
              <a:rPr lang="en-US" sz="1800" dirty="0" smtClean="0"/>
              <a:t>. O recall </a:t>
            </a:r>
            <a:r>
              <a:rPr lang="en-US" sz="1800" dirty="0" err="1" smtClean="0"/>
              <a:t>afetará</a:t>
            </a:r>
            <a:r>
              <a:rPr lang="en-US" sz="1800" dirty="0" smtClean="0"/>
              <a:t> </a:t>
            </a:r>
            <a:r>
              <a:rPr lang="en-US" sz="1800" dirty="0" err="1" smtClean="0"/>
              <a:t>modelos</a:t>
            </a:r>
            <a:r>
              <a:rPr lang="en-US" sz="1800" dirty="0" smtClean="0"/>
              <a:t> </a:t>
            </a:r>
            <a:r>
              <a:rPr lang="en-US" sz="1800" dirty="0" err="1" smtClean="0"/>
              <a:t>equipados</a:t>
            </a:r>
            <a:r>
              <a:rPr lang="en-US" sz="1800" dirty="0" smtClean="0"/>
              <a:t> com </a:t>
            </a:r>
            <a:r>
              <a:rPr lang="en-US" sz="1800" dirty="0" err="1" smtClean="0"/>
              <a:t>motores</a:t>
            </a:r>
            <a:r>
              <a:rPr lang="en-US" sz="1800" dirty="0" smtClean="0"/>
              <a:t> a diesel EA 189 da Volkswagen, </a:t>
            </a:r>
            <a:r>
              <a:rPr lang="en-US" sz="1800" dirty="0" err="1" smtClean="0"/>
              <a:t>incluindo</a:t>
            </a:r>
            <a:r>
              <a:rPr lang="en-US" sz="1800" dirty="0" smtClean="0"/>
              <a:t> 5 </a:t>
            </a:r>
            <a:r>
              <a:rPr lang="en-US" sz="1800" dirty="0" err="1" smtClean="0"/>
              <a:t>milhões</a:t>
            </a:r>
            <a:r>
              <a:rPr lang="en-US" sz="1800" dirty="0" smtClean="0"/>
              <a:t> </a:t>
            </a:r>
            <a:r>
              <a:rPr lang="en-US" sz="1800" dirty="0" err="1" smtClean="0"/>
              <a:t>assinalados</a:t>
            </a:r>
            <a:r>
              <a:rPr lang="en-US" sz="1800" dirty="0" smtClean="0"/>
              <a:t> pela </a:t>
            </a:r>
            <a:r>
              <a:rPr lang="en-US" sz="1800" dirty="0" err="1" smtClean="0"/>
              <a:t>marca</a:t>
            </a:r>
            <a:r>
              <a:rPr lang="en-US" sz="1800" dirty="0" smtClean="0"/>
              <a:t> VW, 2,1 </a:t>
            </a:r>
            <a:r>
              <a:rPr lang="en-US" sz="1800" dirty="0" err="1" smtClean="0"/>
              <a:t>milhões</a:t>
            </a:r>
            <a:r>
              <a:rPr lang="en-US" sz="1800" dirty="0" smtClean="0"/>
              <a:t> pela </a:t>
            </a:r>
            <a:r>
              <a:rPr lang="en-US" sz="1800" dirty="0" err="1" smtClean="0"/>
              <a:t>marca</a:t>
            </a:r>
            <a:r>
              <a:rPr lang="en-US" sz="1800" dirty="0" smtClean="0"/>
              <a:t> Audi, 1,2 </a:t>
            </a:r>
            <a:r>
              <a:rPr lang="en-US" sz="1800" dirty="0" err="1" smtClean="0"/>
              <a:t>milhão</a:t>
            </a:r>
            <a:r>
              <a:rPr lang="en-US" sz="1800" dirty="0" smtClean="0"/>
              <a:t> pela </a:t>
            </a:r>
            <a:r>
              <a:rPr lang="en-US" sz="1800" dirty="0" err="1" smtClean="0"/>
              <a:t>marca</a:t>
            </a:r>
            <a:r>
              <a:rPr lang="en-US" sz="1800" dirty="0" smtClean="0"/>
              <a:t> Skoda e 1,8 </a:t>
            </a:r>
            <a:r>
              <a:rPr lang="en-US" sz="1800" dirty="0" err="1" smtClean="0"/>
              <a:t>milhão</a:t>
            </a:r>
            <a:r>
              <a:rPr lang="en-US" sz="1800" dirty="0" smtClean="0"/>
              <a:t> de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comerciais</a:t>
            </a:r>
            <a:r>
              <a:rPr lang="en-US" sz="1800" dirty="0" smtClean="0"/>
              <a:t> </a:t>
            </a:r>
            <a:r>
              <a:rPr lang="en-US" sz="1800" dirty="0" err="1" smtClean="0"/>
              <a:t>leves</a:t>
            </a:r>
            <a:r>
              <a:rPr lang="en-US" sz="1800" dirty="0" smtClean="0"/>
              <a:t>. Segundo a SEAT, </a:t>
            </a:r>
            <a:r>
              <a:rPr lang="en-US" sz="1800" dirty="0" err="1" smtClean="0"/>
              <a:t>uma</a:t>
            </a:r>
            <a:r>
              <a:rPr lang="en-US" sz="1800" dirty="0" smtClean="0"/>
              <a:t> </a:t>
            </a:r>
            <a:r>
              <a:rPr lang="en-US" sz="1800" dirty="0" err="1" smtClean="0"/>
              <a:t>quantidade</a:t>
            </a:r>
            <a:r>
              <a:rPr lang="en-US" sz="1800" dirty="0" smtClean="0"/>
              <a:t> de 700.000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de </a:t>
            </a:r>
            <a:r>
              <a:rPr lang="en-US" sz="1800" dirty="0" err="1" smtClean="0"/>
              <a:t>seus</a:t>
            </a:r>
            <a:r>
              <a:rPr lang="en-US" sz="1800" dirty="0" smtClean="0"/>
              <a:t> </a:t>
            </a:r>
            <a:r>
              <a:rPr lang="en-US" sz="1800" dirty="0" err="1" smtClean="0"/>
              <a:t>modelos</a:t>
            </a:r>
            <a:r>
              <a:rPr lang="en-US" sz="1800" dirty="0" smtClean="0"/>
              <a:t> a diesel </a:t>
            </a:r>
            <a:r>
              <a:rPr lang="en-US" sz="1800" dirty="0" err="1" smtClean="0"/>
              <a:t>foram</a:t>
            </a:r>
            <a:r>
              <a:rPr lang="en-US" sz="1800" dirty="0" smtClean="0"/>
              <a:t> </a:t>
            </a:r>
            <a:r>
              <a:rPr lang="en-US" sz="1800" dirty="0" err="1" smtClean="0"/>
              <a:t>afetados</a:t>
            </a:r>
            <a:r>
              <a:rPr lang="en-US" sz="1800" dirty="0" smtClean="0"/>
              <a:t>. Na Europa, </a:t>
            </a:r>
            <a:r>
              <a:rPr lang="en-US" sz="1800" dirty="0" err="1" smtClean="0"/>
              <a:t>houve</a:t>
            </a:r>
            <a:r>
              <a:rPr lang="en-US" sz="1800" dirty="0" smtClean="0"/>
              <a:t> um total de 8 </a:t>
            </a:r>
            <a:r>
              <a:rPr lang="en-US" sz="1800" dirty="0" err="1" smtClean="0"/>
              <a:t>milhões</a:t>
            </a:r>
            <a:r>
              <a:rPr lang="en-US" sz="1800" dirty="0" smtClean="0"/>
              <a:t> de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atingidos</a:t>
            </a:r>
            <a:r>
              <a:rPr lang="en-US" sz="1800" dirty="0" smtClean="0"/>
              <a:t>.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n-US" sz="1800" dirty="0" smtClean="0"/>
              <a:t>Na </a:t>
            </a:r>
            <a:r>
              <a:rPr lang="en-US" sz="1800" dirty="0" err="1" smtClean="0"/>
              <a:t>Alemanha</a:t>
            </a:r>
            <a:r>
              <a:rPr lang="en-US" sz="1800" dirty="0" smtClean="0"/>
              <a:t>, 2,8 </a:t>
            </a:r>
            <a:r>
              <a:rPr lang="en-US" sz="1800" dirty="0" err="1" smtClean="0"/>
              <a:t>milhões</a:t>
            </a:r>
            <a:r>
              <a:rPr lang="en-US" sz="1800" dirty="0" smtClean="0"/>
              <a:t> de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terão</a:t>
            </a:r>
            <a:r>
              <a:rPr lang="en-US" sz="1800" dirty="0" smtClean="0"/>
              <a:t> de </a:t>
            </a:r>
            <a:r>
              <a:rPr lang="en-US" sz="1800" dirty="0" err="1" smtClean="0"/>
              <a:t>sofrer</a:t>
            </a:r>
            <a:r>
              <a:rPr lang="en-US" sz="1800" dirty="0" smtClean="0"/>
              <a:t> um recall, </a:t>
            </a:r>
            <a:r>
              <a:rPr lang="en-US" sz="1800" dirty="0" err="1" smtClean="0"/>
              <a:t>seguida</a:t>
            </a:r>
            <a:r>
              <a:rPr lang="en-US" sz="1800" dirty="0" smtClean="0"/>
              <a:t> </a:t>
            </a:r>
            <a:r>
              <a:rPr lang="en-US" sz="1800" dirty="0" err="1" smtClean="0"/>
              <a:t>pelo</a:t>
            </a:r>
            <a:r>
              <a:rPr lang="en-US" sz="1800" dirty="0" smtClean="0"/>
              <a:t> </a:t>
            </a:r>
            <a:r>
              <a:rPr lang="en-US" sz="1800" dirty="0" err="1" smtClean="0"/>
              <a:t>Reino</a:t>
            </a:r>
            <a:r>
              <a:rPr lang="en-US" sz="1800" dirty="0" smtClean="0"/>
              <a:t> </a:t>
            </a:r>
            <a:r>
              <a:rPr lang="en-US" sz="1800" dirty="0" err="1" smtClean="0"/>
              <a:t>Unido</a:t>
            </a:r>
            <a:r>
              <a:rPr lang="en-US" sz="1800" dirty="0" smtClean="0"/>
              <a:t>, com 1,2 </a:t>
            </a:r>
            <a:r>
              <a:rPr lang="en-US" sz="1800" dirty="0" err="1" smtClean="0"/>
              <a:t>milhão</a:t>
            </a:r>
            <a:r>
              <a:rPr lang="en-US" sz="1800" dirty="0" smtClean="0"/>
              <a:t>. Na </a:t>
            </a:r>
            <a:r>
              <a:rPr lang="en-US" sz="1800" dirty="0" err="1" smtClean="0"/>
              <a:t>França</a:t>
            </a:r>
            <a:r>
              <a:rPr lang="en-US" sz="1800" dirty="0" smtClean="0"/>
              <a:t>, 984.064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foram</a:t>
            </a:r>
            <a:r>
              <a:rPr lang="en-US" sz="1800" dirty="0" smtClean="0"/>
              <a:t> </a:t>
            </a:r>
            <a:r>
              <a:rPr lang="en-US" sz="1800" dirty="0" err="1" smtClean="0"/>
              <a:t>atingidos</a:t>
            </a:r>
            <a:r>
              <a:rPr lang="en-US" sz="1800" dirty="0" smtClean="0"/>
              <a:t>,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Áustria</a:t>
            </a:r>
            <a:r>
              <a:rPr lang="en-US" sz="1800" dirty="0" smtClean="0"/>
              <a:t> um </a:t>
            </a:r>
            <a:r>
              <a:rPr lang="en-US" sz="1800" dirty="0" err="1" smtClean="0"/>
              <a:t>número</a:t>
            </a:r>
            <a:r>
              <a:rPr lang="en-US" sz="1800" dirty="0" smtClean="0"/>
              <a:t> </a:t>
            </a:r>
            <a:r>
              <a:rPr lang="en-US" sz="1800" dirty="0" err="1" smtClean="0"/>
              <a:t>aproximado</a:t>
            </a:r>
            <a:r>
              <a:rPr lang="en-US" sz="1800" dirty="0" smtClean="0"/>
              <a:t> de 360.000, </a:t>
            </a:r>
            <a:r>
              <a:rPr lang="en-US" sz="1800" dirty="0" err="1" smtClean="0"/>
              <a:t>enquanto</a:t>
            </a:r>
            <a:r>
              <a:rPr lang="en-US" sz="1800" dirty="0" smtClean="0"/>
              <a:t> que,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República</a:t>
            </a:r>
            <a:r>
              <a:rPr lang="en-US" sz="1800" dirty="0" smtClean="0"/>
              <a:t> </a:t>
            </a:r>
            <a:r>
              <a:rPr lang="en-US" sz="1800" dirty="0" err="1" smtClean="0"/>
              <a:t>Tcheca</a:t>
            </a:r>
            <a:r>
              <a:rPr lang="en-US" sz="1800" dirty="0" smtClean="0"/>
              <a:t>, </a:t>
            </a:r>
            <a:r>
              <a:rPr lang="en-US" sz="1800" dirty="0" err="1" smtClean="0"/>
              <a:t>foram</a:t>
            </a:r>
            <a:r>
              <a:rPr lang="en-US" sz="1800" dirty="0" smtClean="0"/>
              <a:t> 148.000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atingidos</a:t>
            </a:r>
            <a:r>
              <a:rPr lang="en-US" sz="1800" dirty="0" smtClean="0"/>
              <a:t> (dos </a:t>
            </a:r>
            <a:r>
              <a:rPr lang="en-US" sz="1800" dirty="0" err="1" smtClean="0"/>
              <a:t>quais</a:t>
            </a:r>
            <a:r>
              <a:rPr lang="en-US" sz="1800" dirty="0" smtClean="0"/>
              <a:t> 101.000 </a:t>
            </a:r>
            <a:r>
              <a:rPr lang="en-US" sz="1800" dirty="0" err="1" smtClean="0"/>
              <a:t>assinalados</a:t>
            </a:r>
            <a:r>
              <a:rPr lang="en-US" sz="1800" dirty="0" smtClean="0"/>
              <a:t> pela </a:t>
            </a:r>
            <a:r>
              <a:rPr lang="en-US" sz="1800" dirty="0" err="1" smtClean="0"/>
              <a:t>marca</a:t>
            </a:r>
            <a:r>
              <a:rPr lang="en-US" sz="1800" dirty="0" smtClean="0"/>
              <a:t> Skoda).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Portugal, a VW </a:t>
            </a:r>
            <a:r>
              <a:rPr lang="en-US" sz="1800" dirty="0" err="1" smtClean="0"/>
              <a:t>afirmou</a:t>
            </a:r>
            <a:r>
              <a:rPr lang="en-US" sz="1800" dirty="0" smtClean="0"/>
              <a:t> </a:t>
            </a:r>
            <a:r>
              <a:rPr lang="en-US" sz="1800" dirty="0" err="1" smtClean="0"/>
              <a:t>ter</a:t>
            </a:r>
            <a:r>
              <a:rPr lang="en-US" sz="1800" dirty="0" smtClean="0"/>
              <a:t> </a:t>
            </a:r>
            <a:r>
              <a:rPr lang="en-US" sz="1800" dirty="0" err="1" smtClean="0"/>
              <a:t>vendido</a:t>
            </a:r>
            <a:r>
              <a:rPr lang="en-US" sz="1800" dirty="0" smtClean="0"/>
              <a:t> 94.400 </a:t>
            </a:r>
            <a:r>
              <a:rPr lang="en-US" sz="1800" dirty="0" err="1" smtClean="0"/>
              <a:t>veículos</a:t>
            </a:r>
            <a:r>
              <a:rPr lang="en-US" sz="1800" dirty="0" smtClean="0"/>
              <a:t> </a:t>
            </a:r>
            <a:r>
              <a:rPr lang="en-US" sz="1800" dirty="0" err="1" smtClean="0"/>
              <a:t>contendo</a:t>
            </a:r>
            <a:r>
              <a:rPr lang="en-US" sz="1800" dirty="0" smtClean="0"/>
              <a:t> o software. Para o </a:t>
            </a:r>
            <a:r>
              <a:rPr lang="en-US" sz="1800" dirty="0" err="1" smtClean="0"/>
              <a:t>reparo</a:t>
            </a:r>
            <a:r>
              <a:rPr lang="en-US" sz="1800" dirty="0" smtClean="0"/>
              <a:t>, </a:t>
            </a:r>
            <a:r>
              <a:rPr lang="en-US" sz="1800" dirty="0" err="1" smtClean="0"/>
              <a:t>pode</a:t>
            </a:r>
            <a:r>
              <a:rPr lang="en-US" sz="1800" dirty="0" smtClean="0"/>
              <a:t> </a:t>
            </a:r>
            <a:r>
              <a:rPr lang="en-US" sz="1800" dirty="0" err="1" smtClean="0"/>
              <a:t>não</a:t>
            </a:r>
            <a:r>
              <a:rPr lang="en-US" sz="1800" dirty="0" smtClean="0"/>
              <a:t> </a:t>
            </a:r>
            <a:r>
              <a:rPr lang="en-US" sz="1800" dirty="0" err="1" smtClean="0"/>
              <a:t>ser</a:t>
            </a:r>
            <a:r>
              <a:rPr lang="en-US" sz="1800" dirty="0" smtClean="0"/>
              <a:t> </a:t>
            </a:r>
            <a:r>
              <a:rPr lang="en-US" sz="1800" dirty="0" err="1" smtClean="0"/>
              <a:t>necessária</a:t>
            </a:r>
            <a:r>
              <a:rPr lang="en-US" sz="1800" dirty="0" smtClean="0"/>
              <a:t> a </a:t>
            </a:r>
            <a:r>
              <a:rPr lang="en-US" sz="1800" dirty="0" err="1" smtClean="0"/>
              <a:t>realização</a:t>
            </a:r>
            <a:r>
              <a:rPr lang="en-US" sz="1800" dirty="0" smtClean="0"/>
              <a:t> de um recall formal; no </a:t>
            </a:r>
            <a:r>
              <a:rPr lang="en-US" sz="1800" dirty="0" err="1" smtClean="0"/>
              <a:t>Reino</a:t>
            </a:r>
            <a:r>
              <a:rPr lang="en-US" sz="1800" dirty="0" smtClean="0"/>
              <a:t> </a:t>
            </a:r>
            <a:r>
              <a:rPr lang="en-US" sz="1800" dirty="0" err="1" smtClean="0"/>
              <a:t>Unido</a:t>
            </a:r>
            <a:r>
              <a:rPr lang="en-US" sz="1800" dirty="0" smtClean="0"/>
              <a:t>,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exemplo</a:t>
            </a:r>
            <a:r>
              <a:rPr lang="en-US" sz="1800" dirty="0" smtClean="0"/>
              <a:t>, a </a:t>
            </a:r>
            <a:r>
              <a:rPr lang="en-US" sz="1800" dirty="0" err="1" smtClean="0"/>
              <a:t>empresa</a:t>
            </a:r>
            <a:r>
              <a:rPr lang="en-US" sz="1800" dirty="0" smtClean="0"/>
              <a:t> </a:t>
            </a:r>
            <a:r>
              <a:rPr lang="en-US" sz="1800" dirty="0" err="1" smtClean="0"/>
              <a:t>simplesmente</a:t>
            </a:r>
            <a:r>
              <a:rPr lang="en-US" sz="1800" dirty="0" smtClean="0"/>
              <a:t> </a:t>
            </a:r>
            <a:r>
              <a:rPr lang="en-US" sz="1800" dirty="0" err="1" smtClean="0"/>
              <a:t>oferecerá</a:t>
            </a:r>
            <a:r>
              <a:rPr lang="en-US" sz="1800" dirty="0" smtClean="0"/>
              <a:t> um </a:t>
            </a:r>
            <a:r>
              <a:rPr lang="en-US" sz="1800" dirty="0" err="1" smtClean="0"/>
              <a:t>reparo</a:t>
            </a:r>
            <a:r>
              <a:rPr lang="en-US" sz="1800" dirty="0" smtClean="0"/>
              <a:t> </a:t>
            </a:r>
            <a:r>
              <a:rPr lang="en-US" sz="1800" dirty="0" err="1" smtClean="0"/>
              <a:t>nos</a:t>
            </a:r>
            <a:r>
              <a:rPr lang="en-US" sz="1800" dirty="0" smtClean="0"/>
              <a:t> </a:t>
            </a:r>
            <a:r>
              <a:rPr lang="en-US" sz="1800" dirty="0" err="1" smtClean="0"/>
              <a:t>carros</a:t>
            </a:r>
            <a:r>
              <a:rPr lang="en-US" sz="1800" dirty="0" smtClean="0"/>
              <a:t> </a:t>
            </a:r>
            <a:r>
              <a:rPr lang="en-US" sz="1800" dirty="0" err="1" smtClean="0"/>
              <a:t>sem</a:t>
            </a:r>
            <a:r>
              <a:rPr lang="en-US" sz="1800" dirty="0" smtClean="0"/>
              <a:t> </a:t>
            </a:r>
            <a:r>
              <a:rPr lang="en-US" sz="1800" dirty="0" err="1" smtClean="0"/>
              <a:t>qualquer</a:t>
            </a:r>
            <a:r>
              <a:rPr lang="en-US" sz="1800" dirty="0" smtClean="0"/>
              <a:t> </a:t>
            </a:r>
            <a:r>
              <a:rPr lang="en-US" sz="1800" dirty="0" err="1" smtClean="0"/>
              <a:t>custo</a:t>
            </a:r>
            <a:r>
              <a:rPr lang="en-US" sz="1800" dirty="0" smtClean="0"/>
              <a:t>; </a:t>
            </a:r>
            <a:r>
              <a:rPr lang="en-US" sz="1800" dirty="0" err="1" smtClean="0"/>
              <a:t>só</a:t>
            </a:r>
            <a:r>
              <a:rPr lang="en-US" sz="1800" dirty="0" smtClean="0"/>
              <a:t> se </a:t>
            </a:r>
            <a:r>
              <a:rPr lang="en-US" sz="1800" dirty="0" err="1" smtClean="0"/>
              <a:t>exige</a:t>
            </a:r>
            <a:r>
              <a:rPr lang="en-US" sz="1800" dirty="0" smtClean="0"/>
              <a:t> um recall “</a:t>
            </a:r>
            <a:r>
              <a:rPr lang="en-US" sz="1800" b="1" i="1" dirty="0" err="1" smtClean="0"/>
              <a:t>quando</a:t>
            </a:r>
            <a:r>
              <a:rPr lang="en-US" sz="1800" b="1" i="1" dirty="0" smtClean="0"/>
              <a:t> se </a:t>
            </a:r>
            <a:r>
              <a:rPr lang="en-US" sz="1800" b="1" i="1" dirty="0" err="1" smtClean="0"/>
              <a:t>identifica</a:t>
            </a:r>
            <a:r>
              <a:rPr lang="en-US" sz="1800" b="1" i="1" dirty="0" smtClean="0"/>
              <a:t> um </a:t>
            </a:r>
            <a:r>
              <a:rPr lang="en-US" sz="1800" b="1" i="1" dirty="0" err="1" smtClean="0"/>
              <a:t>defeito</a:t>
            </a:r>
            <a:r>
              <a:rPr lang="en-US" sz="1800" b="1" i="1" dirty="0" smtClean="0"/>
              <a:t> que…</a:t>
            </a:r>
            <a:r>
              <a:rPr lang="en-US" sz="1800" b="1" i="1" dirty="0" err="1" smtClean="0"/>
              <a:t>poderia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acarretar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danos</a:t>
            </a:r>
            <a:r>
              <a:rPr lang="en-US" sz="1800" b="1" i="1" dirty="0" smtClean="0"/>
              <a:t> graves</a:t>
            </a:r>
            <a:r>
              <a:rPr lang="en-US" sz="1800" dirty="0" smtClean="0"/>
              <a:t>.”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Como a </a:t>
            </a:r>
            <a:r>
              <a:rPr lang="en-US" sz="1800" dirty="0" err="1" smtClean="0"/>
              <a:t>violação</a:t>
            </a:r>
            <a:r>
              <a:rPr lang="en-US" sz="1800" dirty="0" smtClean="0"/>
              <a:t> </a:t>
            </a:r>
            <a:r>
              <a:rPr lang="en-US" sz="1800" dirty="0" err="1" smtClean="0"/>
              <a:t>às</a:t>
            </a:r>
            <a:r>
              <a:rPr lang="en-US" sz="1800" dirty="0" smtClean="0"/>
              <a:t> </a:t>
            </a:r>
            <a:r>
              <a:rPr lang="en-US" sz="1800" dirty="0" err="1" smtClean="0"/>
              <a:t>normas</a:t>
            </a:r>
            <a:r>
              <a:rPr lang="en-US" sz="1800" dirty="0" smtClean="0"/>
              <a:t> </a:t>
            </a:r>
            <a:r>
              <a:rPr lang="en-US" sz="1800" dirty="0" err="1" smtClean="0"/>
              <a:t>envolvia</a:t>
            </a:r>
            <a:r>
              <a:rPr lang="en-US" sz="1800" dirty="0" smtClean="0"/>
              <a:t> o </a:t>
            </a:r>
            <a:r>
              <a:rPr lang="en-US" sz="1800" dirty="0" err="1" smtClean="0"/>
              <a:t>acionamento</a:t>
            </a:r>
            <a:r>
              <a:rPr lang="en-US" sz="1800" dirty="0" smtClean="0"/>
              <a:t> dos </a:t>
            </a:r>
            <a:r>
              <a:rPr lang="en-US" sz="1800" dirty="0" err="1" smtClean="0"/>
              <a:t>controles</a:t>
            </a:r>
            <a:r>
              <a:rPr lang="en-US" sz="1800" dirty="0" smtClean="0"/>
              <a:t> de </a:t>
            </a:r>
            <a:r>
              <a:rPr lang="en-US" sz="1800" dirty="0" err="1" smtClean="0"/>
              <a:t>emissão</a:t>
            </a:r>
            <a:r>
              <a:rPr lang="en-US" sz="1800" dirty="0" smtClean="0"/>
              <a:t> </a:t>
            </a:r>
            <a:r>
              <a:rPr lang="en-US" sz="1800" dirty="0" err="1" smtClean="0"/>
              <a:t>durante</a:t>
            </a:r>
            <a:r>
              <a:rPr lang="en-US" sz="1800" dirty="0" smtClean="0"/>
              <a:t> </a:t>
            </a:r>
            <a:r>
              <a:rPr lang="en-US" sz="1800" dirty="0" err="1" smtClean="0"/>
              <a:t>os</a:t>
            </a:r>
            <a:r>
              <a:rPr lang="en-US" sz="1800" dirty="0" smtClean="0"/>
              <a:t> testes, com o </a:t>
            </a:r>
            <a:r>
              <a:rPr lang="en-US" sz="1800" dirty="0" err="1" smtClean="0"/>
              <a:t>seu</a:t>
            </a:r>
            <a:r>
              <a:rPr lang="en-US" sz="1800" dirty="0" smtClean="0"/>
              <a:t> </a:t>
            </a:r>
            <a:r>
              <a:rPr lang="en-US" sz="1800" dirty="0" err="1" smtClean="0"/>
              <a:t>desligamento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condições</a:t>
            </a:r>
            <a:r>
              <a:rPr lang="en-US" sz="1800" dirty="0" smtClean="0"/>
              <a:t> </a:t>
            </a:r>
            <a:r>
              <a:rPr lang="en-US" sz="1800" dirty="0" err="1" smtClean="0"/>
              <a:t>normais</a:t>
            </a:r>
            <a:r>
              <a:rPr lang="en-US" sz="1800" dirty="0" smtClean="0"/>
              <a:t> para um </a:t>
            </a:r>
            <a:r>
              <a:rPr lang="en-US" sz="1800" dirty="0" err="1" smtClean="0"/>
              <a:t>incremento</a:t>
            </a:r>
            <a:r>
              <a:rPr lang="en-US" sz="1800" dirty="0" smtClean="0"/>
              <a:t> do </a:t>
            </a:r>
            <a:r>
              <a:rPr lang="en-US" sz="1800" dirty="0" err="1" smtClean="0"/>
              <a:t>desempenho</a:t>
            </a:r>
            <a:r>
              <a:rPr lang="en-US" sz="1800" dirty="0" smtClean="0"/>
              <a:t> </a:t>
            </a:r>
            <a:r>
              <a:rPr lang="en-US" sz="1800" dirty="0" err="1" smtClean="0"/>
              <a:t>ou</a:t>
            </a:r>
            <a:r>
              <a:rPr lang="en-US" sz="1800" dirty="0" smtClean="0"/>
              <a:t> do </a:t>
            </a:r>
            <a:r>
              <a:rPr lang="en-US" sz="1800" dirty="0" err="1" smtClean="0"/>
              <a:t>rendimento</a:t>
            </a:r>
            <a:r>
              <a:rPr lang="en-US" sz="1800" dirty="0" smtClean="0"/>
              <a:t> de </a:t>
            </a:r>
            <a:r>
              <a:rPr lang="en-US" sz="1800" dirty="0" err="1" smtClean="0"/>
              <a:t>combustível</a:t>
            </a:r>
            <a:r>
              <a:rPr lang="en-US" sz="1800" dirty="0" smtClean="0"/>
              <a:t>, a </a:t>
            </a:r>
            <a:r>
              <a:rPr lang="en-US" sz="1800" dirty="0" err="1" smtClean="0"/>
              <a:t>atualização</a:t>
            </a:r>
            <a:r>
              <a:rPr lang="en-US" sz="1800" dirty="0" smtClean="0"/>
              <a:t> do software </a:t>
            </a:r>
            <a:r>
              <a:rPr lang="en-US" sz="1800" dirty="0" err="1" smtClean="0"/>
              <a:t>conferirá</a:t>
            </a:r>
            <a:r>
              <a:rPr lang="en-US" sz="1800" dirty="0" smtClean="0"/>
              <a:t> um </a:t>
            </a:r>
            <a:r>
              <a:rPr lang="en-US" sz="1800" dirty="0" err="1" smtClean="0"/>
              <a:t>desempenho</a:t>
            </a:r>
            <a:r>
              <a:rPr lang="en-US" sz="1800" dirty="0" smtClean="0"/>
              <a:t> </a:t>
            </a:r>
            <a:r>
              <a:rPr lang="en-US" sz="1800" dirty="0" err="1" smtClean="0"/>
              <a:t>menos</a:t>
            </a:r>
            <a:r>
              <a:rPr lang="en-US" sz="1800" dirty="0" smtClean="0"/>
              <a:t> </a:t>
            </a:r>
            <a:r>
              <a:rPr lang="en-US" sz="1800" dirty="0" err="1" smtClean="0"/>
              <a:t>eficiente</a:t>
            </a:r>
            <a:r>
              <a:rPr lang="en-US" sz="1800" dirty="0" smtClean="0"/>
              <a:t> </a:t>
            </a:r>
            <a:r>
              <a:rPr lang="en-US" sz="1800" dirty="0" err="1" smtClean="0"/>
              <a:t>aos</a:t>
            </a:r>
            <a:r>
              <a:rPr lang="en-US" sz="1800" dirty="0" smtClean="0"/>
              <a:t> </a:t>
            </a:r>
            <a:r>
              <a:rPr lang="en-US" sz="1800" dirty="0" err="1" smtClean="0"/>
              <a:t>carros</a:t>
            </a:r>
            <a:r>
              <a:rPr lang="en-US" sz="1800" dirty="0" smtClean="0"/>
              <a:t>, e </a:t>
            </a:r>
            <a:r>
              <a:rPr lang="en-US" sz="1800" dirty="0" err="1" smtClean="0"/>
              <a:t>comprometerá</a:t>
            </a:r>
            <a:r>
              <a:rPr lang="en-US" sz="1800" dirty="0" smtClean="0"/>
              <a:t> a </a:t>
            </a:r>
            <a:r>
              <a:rPr lang="en-US" sz="1800" dirty="0" err="1" smtClean="0"/>
              <a:t>economia</a:t>
            </a:r>
            <a:r>
              <a:rPr lang="en-US" sz="1800" dirty="0" smtClean="0"/>
              <a:t> com </a:t>
            </a:r>
            <a:r>
              <a:rPr lang="en-US" sz="1800" dirty="0" err="1" smtClean="0"/>
              <a:t>combustível</a:t>
            </a:r>
            <a:r>
              <a:rPr lang="en-US" sz="1800" dirty="0" smtClean="0"/>
              <a:t>.</a:t>
            </a:r>
            <a:endParaRPr lang="en-US" sz="1800" dirty="0" smtClean="0">
              <a:solidFill>
                <a:srgbClr val="FF0000"/>
              </a:solidFill>
            </a:endParaRPr>
          </a:p>
          <a:p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Ações governamentais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b="1" dirty="0" err="1" smtClean="0"/>
              <a:t>Austrália</a:t>
            </a:r>
            <a:r>
              <a:rPr lang="en-US" sz="1600" dirty="0" smtClean="0"/>
              <a:t>: A </a:t>
            </a:r>
            <a:r>
              <a:rPr lang="en-US" sz="1600" dirty="0" err="1" smtClean="0"/>
              <a:t>Comissão</a:t>
            </a:r>
            <a:r>
              <a:rPr lang="en-US" sz="1600" dirty="0" smtClean="0"/>
              <a:t> de </a:t>
            </a:r>
            <a:r>
              <a:rPr lang="en-US" sz="1600" dirty="0" err="1" smtClean="0"/>
              <a:t>Proteção</a:t>
            </a:r>
            <a:r>
              <a:rPr lang="en-US" sz="1600" dirty="0" smtClean="0"/>
              <a:t> à </a:t>
            </a:r>
            <a:r>
              <a:rPr lang="en-US" sz="1600" dirty="0" err="1" smtClean="0"/>
              <a:t>Concorrência</a:t>
            </a:r>
            <a:r>
              <a:rPr lang="en-US" sz="1600" dirty="0" smtClean="0"/>
              <a:t> e </a:t>
            </a:r>
            <a:r>
              <a:rPr lang="en-US" sz="1600" dirty="0" err="1" smtClean="0"/>
              <a:t>ao</a:t>
            </a:r>
            <a:r>
              <a:rPr lang="en-US" sz="1600" dirty="0" smtClean="0"/>
              <a:t> </a:t>
            </a:r>
            <a:r>
              <a:rPr lang="en-US" sz="1600" dirty="0" err="1" smtClean="0"/>
              <a:t>Consumidor</a:t>
            </a:r>
            <a:r>
              <a:rPr lang="en-US" sz="1600" dirty="0" smtClean="0"/>
              <a:t> da </a:t>
            </a:r>
            <a:r>
              <a:rPr lang="en-US" sz="1600" dirty="0" err="1" smtClean="0"/>
              <a:t>Austrália</a:t>
            </a:r>
            <a:r>
              <a:rPr lang="en-US" sz="1600" dirty="0" smtClean="0"/>
              <a:t> </a:t>
            </a:r>
            <a:r>
              <a:rPr lang="en-US" sz="1600" dirty="0" err="1" smtClean="0"/>
              <a:t>está</a:t>
            </a:r>
            <a:r>
              <a:rPr lang="en-US" sz="1600" dirty="0" smtClean="0"/>
              <a:t> </a:t>
            </a:r>
            <a:r>
              <a:rPr lang="en-US" sz="1600" dirty="0" err="1" smtClean="0"/>
              <a:t>investigando</a:t>
            </a:r>
            <a:r>
              <a:rPr lang="en-US" sz="1600" dirty="0" smtClean="0"/>
              <a:t> a VW </a:t>
            </a:r>
            <a:r>
              <a:rPr lang="en-US" sz="1600" dirty="0" err="1" smtClean="0"/>
              <a:t>quanto</a:t>
            </a:r>
            <a:r>
              <a:rPr lang="en-US" sz="1600" dirty="0" smtClean="0"/>
              <a:t> a </a:t>
            </a:r>
            <a:r>
              <a:rPr lang="en-US" sz="1600" dirty="0" err="1" smtClean="0"/>
              <a:t>possíveis</a:t>
            </a:r>
            <a:r>
              <a:rPr lang="en-US" sz="1600" dirty="0" smtClean="0"/>
              <a:t> </a:t>
            </a:r>
            <a:r>
              <a:rPr lang="en-US" sz="1600" dirty="0" err="1" smtClean="0"/>
              <a:t>violações</a:t>
            </a:r>
            <a:r>
              <a:rPr lang="en-US" sz="1600" dirty="0" smtClean="0"/>
              <a:t> </a:t>
            </a:r>
            <a:r>
              <a:rPr lang="en-US" sz="1600" dirty="0" err="1" smtClean="0"/>
              <a:t>aos</a:t>
            </a:r>
            <a:r>
              <a:rPr lang="en-US" sz="1600" dirty="0" smtClean="0"/>
              <a:t> </a:t>
            </a:r>
            <a:r>
              <a:rPr lang="en-US" sz="1600" dirty="0" err="1" smtClean="0"/>
              <a:t>padrões</a:t>
            </a:r>
            <a:r>
              <a:rPr lang="en-US" sz="1600" dirty="0" smtClean="0"/>
              <a:t> de </a:t>
            </a:r>
            <a:r>
              <a:rPr lang="en-US" sz="1600" dirty="0" err="1" smtClean="0"/>
              <a:t>consumo</a:t>
            </a:r>
            <a:r>
              <a:rPr lang="en-US" sz="1600" dirty="0" smtClean="0"/>
              <a:t> e </a:t>
            </a:r>
            <a:r>
              <a:rPr lang="en-US" sz="1600" dirty="0" err="1" smtClean="0"/>
              <a:t>segurança</a:t>
            </a:r>
            <a:r>
              <a:rPr lang="en-US" sz="1600" dirty="0" smtClean="0"/>
              <a:t>.</a:t>
            </a:r>
          </a:p>
          <a:p>
            <a:r>
              <a:rPr lang="en-US" sz="1600" b="1" dirty="0" err="1" smtClean="0"/>
              <a:t>Canadá</a:t>
            </a:r>
            <a:r>
              <a:rPr lang="en-US" sz="1600" dirty="0" smtClean="0"/>
              <a:t>: As </a:t>
            </a:r>
            <a:r>
              <a:rPr lang="en-US" sz="1600" dirty="0" err="1" smtClean="0"/>
              <a:t>autoridades</a:t>
            </a:r>
            <a:r>
              <a:rPr lang="en-US" sz="1600" dirty="0" smtClean="0"/>
              <a:t> </a:t>
            </a:r>
            <a:r>
              <a:rPr lang="en-US" sz="1600" dirty="0" err="1" smtClean="0"/>
              <a:t>ambientais</a:t>
            </a:r>
            <a:r>
              <a:rPr lang="en-US" sz="1600" dirty="0" smtClean="0"/>
              <a:t> do </a:t>
            </a:r>
            <a:r>
              <a:rPr lang="en-US" sz="1600" dirty="0" err="1" smtClean="0"/>
              <a:t>Canadá</a:t>
            </a:r>
            <a:r>
              <a:rPr lang="en-US" sz="1600" dirty="0" smtClean="0"/>
              <a:t> </a:t>
            </a:r>
            <a:r>
              <a:rPr lang="en-US" sz="1600" dirty="0" err="1" smtClean="0"/>
              <a:t>anunciaram</a:t>
            </a:r>
            <a:r>
              <a:rPr lang="en-US" sz="1600" dirty="0" smtClean="0"/>
              <a:t> </a:t>
            </a:r>
            <a:r>
              <a:rPr lang="en-US" sz="1600" dirty="0" err="1" smtClean="0"/>
              <a:t>ter</a:t>
            </a:r>
            <a:r>
              <a:rPr lang="en-US" sz="1600" dirty="0" smtClean="0"/>
              <a:t> dado </a:t>
            </a:r>
            <a:r>
              <a:rPr lang="en-US" sz="1600" dirty="0" err="1" smtClean="0"/>
              <a:t>início</a:t>
            </a:r>
            <a:r>
              <a:rPr lang="en-US" sz="1600" dirty="0" smtClean="0"/>
              <a:t> a </a:t>
            </a:r>
            <a:r>
              <a:rPr lang="en-US" sz="1600" dirty="0" err="1" smtClean="0"/>
              <a:t>procedimentos</a:t>
            </a:r>
            <a:r>
              <a:rPr lang="en-US" sz="1600" dirty="0" smtClean="0"/>
              <a:t> para a </a:t>
            </a:r>
            <a:r>
              <a:rPr lang="en-US" sz="1600" dirty="0" err="1" smtClean="0"/>
              <a:t>aferição</a:t>
            </a:r>
            <a:r>
              <a:rPr lang="en-US" sz="1600" dirty="0" smtClean="0"/>
              <a:t> de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possível</a:t>
            </a:r>
            <a:r>
              <a:rPr lang="en-US" sz="1600" dirty="0" smtClean="0"/>
              <a:t> </a:t>
            </a:r>
            <a:r>
              <a:rPr lang="en-US" sz="1600" dirty="0" err="1" smtClean="0"/>
              <a:t>instalação</a:t>
            </a:r>
            <a:r>
              <a:rPr lang="en-US" sz="1600" dirty="0" smtClean="0"/>
              <a:t> de “</a:t>
            </a:r>
            <a:r>
              <a:rPr lang="en-US" sz="1600" dirty="0" err="1" smtClean="0"/>
              <a:t>dispositivos</a:t>
            </a:r>
            <a:r>
              <a:rPr lang="en-US" sz="1600" dirty="0" smtClean="0"/>
              <a:t> </a:t>
            </a:r>
            <a:r>
              <a:rPr lang="en-US" sz="1600" dirty="0" err="1" smtClean="0"/>
              <a:t>destinados</a:t>
            </a:r>
            <a:r>
              <a:rPr lang="en-US" sz="1600" dirty="0" smtClean="0"/>
              <a:t> a </a:t>
            </a:r>
            <a:r>
              <a:rPr lang="en-US" sz="1600" dirty="0" err="1" smtClean="0"/>
              <a:t>burlar</a:t>
            </a:r>
            <a:r>
              <a:rPr lang="en-US" sz="1600" dirty="0" smtClean="0"/>
              <a:t> testes de </a:t>
            </a:r>
            <a:r>
              <a:rPr lang="en-US" sz="1600" dirty="0" err="1" smtClean="0"/>
              <a:t>emissão</a:t>
            </a:r>
            <a:r>
              <a:rPr lang="en-US" sz="1600" dirty="0" smtClean="0"/>
              <a:t>”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veículos</a:t>
            </a:r>
            <a:r>
              <a:rPr lang="en-US" sz="1600" dirty="0" smtClean="0"/>
              <a:t> Volkswagen com vistas a </a:t>
            </a:r>
            <a:r>
              <a:rPr lang="en-US" sz="1600" dirty="0" err="1" smtClean="0"/>
              <a:t>ludibriar</a:t>
            </a:r>
            <a:r>
              <a:rPr lang="en-US" sz="1600" dirty="0" smtClean="0"/>
              <a:t> </a:t>
            </a:r>
            <a:r>
              <a:rPr lang="en-US" sz="1600" dirty="0" err="1" smtClean="0"/>
              <a:t>os</a:t>
            </a:r>
            <a:r>
              <a:rPr lang="en-US" sz="1600" dirty="0" smtClean="0"/>
              <a:t> testes de </a:t>
            </a:r>
            <a:r>
              <a:rPr lang="en-US" sz="1600" dirty="0" err="1" smtClean="0"/>
              <a:t>controle</a:t>
            </a:r>
            <a:r>
              <a:rPr lang="en-US" sz="1600" dirty="0" smtClean="0"/>
              <a:t> de </a:t>
            </a:r>
            <a:r>
              <a:rPr lang="en-US" sz="1600" dirty="0" err="1" smtClean="0"/>
              <a:t>emissões</a:t>
            </a:r>
            <a:r>
              <a:rPr lang="en-US" sz="1600" dirty="0" smtClean="0"/>
              <a:t> no </a:t>
            </a:r>
            <a:r>
              <a:rPr lang="en-US" sz="1600" dirty="0" err="1" smtClean="0"/>
              <a:t>Canadá</a:t>
            </a:r>
            <a:r>
              <a:rPr lang="en-US" sz="1600" dirty="0" smtClean="0"/>
              <a:t>.</a:t>
            </a:r>
          </a:p>
          <a:p>
            <a:r>
              <a:rPr lang="en-US" sz="1600" b="1" dirty="0" err="1" smtClean="0"/>
              <a:t>França</a:t>
            </a:r>
            <a:r>
              <a:rPr lang="en-US" sz="1600" dirty="0" smtClean="0"/>
              <a:t>:  As </a:t>
            </a:r>
            <a:r>
              <a:rPr lang="en-US" sz="1600" dirty="0" err="1" smtClean="0"/>
              <a:t>autoridades</a:t>
            </a:r>
            <a:r>
              <a:rPr lang="en-US" sz="1600" dirty="0" smtClean="0"/>
              <a:t> </a:t>
            </a:r>
            <a:r>
              <a:rPr lang="en-US" sz="1600" dirty="0" err="1" smtClean="0"/>
              <a:t>francesas</a:t>
            </a:r>
            <a:r>
              <a:rPr lang="en-US" sz="1600" dirty="0" smtClean="0"/>
              <a:t> </a:t>
            </a:r>
            <a:r>
              <a:rPr lang="en-US" sz="1600" dirty="0" err="1" smtClean="0"/>
              <a:t>abriram</a:t>
            </a:r>
            <a:r>
              <a:rPr lang="en-US" sz="1600" dirty="0" smtClean="0"/>
              <a:t> um </a:t>
            </a:r>
            <a:r>
              <a:rPr lang="en-US" sz="1600" dirty="0" err="1" smtClean="0"/>
              <a:t>inquérito</a:t>
            </a:r>
            <a:r>
              <a:rPr lang="en-US" sz="1600" dirty="0" smtClean="0"/>
              <a:t> contra a Volkswagen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manipulação</a:t>
            </a:r>
            <a:r>
              <a:rPr lang="en-US" sz="1600" dirty="0" smtClean="0"/>
              <a:t> dos testes de </a:t>
            </a:r>
            <a:r>
              <a:rPr lang="en-US" sz="1600" dirty="0" err="1" smtClean="0"/>
              <a:t>emissão</a:t>
            </a:r>
            <a:r>
              <a:rPr lang="en-US" sz="1600" dirty="0" smtClean="0"/>
              <a:t>, e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promotores</a:t>
            </a:r>
            <a:r>
              <a:rPr lang="en-US" sz="1600" dirty="0" smtClean="0"/>
              <a:t> </a:t>
            </a:r>
            <a:r>
              <a:rPr lang="en-US" sz="1600" dirty="0" err="1" smtClean="0"/>
              <a:t>estão</a:t>
            </a:r>
            <a:r>
              <a:rPr lang="en-US" sz="1600" dirty="0" smtClean="0"/>
              <a:t> </a:t>
            </a:r>
            <a:r>
              <a:rPr lang="en-US" sz="1600" dirty="0" err="1" smtClean="0"/>
              <a:t>investigando</a:t>
            </a:r>
            <a:r>
              <a:rPr lang="en-US" sz="1600" dirty="0" smtClean="0"/>
              <a:t> </a:t>
            </a:r>
            <a:r>
              <a:rPr lang="en-US" sz="1600" dirty="0" err="1" smtClean="0"/>
              <a:t>suspeitas</a:t>
            </a:r>
            <a:r>
              <a:rPr lang="en-US" sz="1600" dirty="0" smtClean="0"/>
              <a:t> de “</a:t>
            </a:r>
            <a:r>
              <a:rPr lang="en-US" sz="1600" dirty="0" err="1" smtClean="0"/>
              <a:t>agravamento</a:t>
            </a:r>
            <a:r>
              <a:rPr lang="en-US" sz="1600" dirty="0" smtClean="0"/>
              <a:t> de </a:t>
            </a:r>
            <a:r>
              <a:rPr lang="en-US" sz="1600" dirty="0" err="1" smtClean="0"/>
              <a:t>fraude</a:t>
            </a:r>
            <a:r>
              <a:rPr lang="en-US" sz="1600" dirty="0" smtClean="0"/>
              <a:t>”.</a:t>
            </a:r>
          </a:p>
          <a:p>
            <a:r>
              <a:rPr lang="en-US" sz="1600" b="1" dirty="0" err="1" smtClean="0"/>
              <a:t>Alemanha</a:t>
            </a:r>
            <a:r>
              <a:rPr lang="en-US" sz="1600" dirty="0" smtClean="0"/>
              <a:t>: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promotores</a:t>
            </a:r>
            <a:r>
              <a:rPr lang="en-US" sz="1600" dirty="0" smtClean="0"/>
              <a:t> </a:t>
            </a:r>
            <a:r>
              <a:rPr lang="en-US" sz="1600" dirty="0" err="1" smtClean="0"/>
              <a:t>alemães</a:t>
            </a:r>
            <a:r>
              <a:rPr lang="en-US" sz="1600" dirty="0" smtClean="0"/>
              <a:t> </a:t>
            </a:r>
            <a:r>
              <a:rPr lang="en-US" sz="1600" dirty="0" err="1" smtClean="0"/>
              <a:t>deram</a:t>
            </a:r>
            <a:r>
              <a:rPr lang="en-US" sz="1600" dirty="0" smtClean="0"/>
              <a:t> </a:t>
            </a:r>
            <a:r>
              <a:rPr lang="en-US" sz="1600" dirty="0" err="1" smtClean="0"/>
              <a:t>início</a:t>
            </a:r>
            <a:r>
              <a:rPr lang="en-US" sz="1600" dirty="0" smtClean="0"/>
              <a:t> a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investigação</a:t>
            </a:r>
            <a:r>
              <a:rPr lang="en-US" sz="1600" dirty="0" smtClean="0"/>
              <a:t> contra o ex-</a:t>
            </a:r>
            <a:r>
              <a:rPr lang="en-US" sz="1600" dirty="0" err="1" smtClean="0"/>
              <a:t>Diretor</a:t>
            </a:r>
            <a:r>
              <a:rPr lang="en-US" sz="1600" dirty="0" smtClean="0"/>
              <a:t> </a:t>
            </a:r>
            <a:r>
              <a:rPr lang="en-US" sz="1600" dirty="0" err="1" smtClean="0"/>
              <a:t>Executivo</a:t>
            </a:r>
            <a:r>
              <a:rPr lang="en-US" sz="1600" dirty="0" smtClean="0"/>
              <a:t> da Volkswagen </a:t>
            </a:r>
            <a:r>
              <a:rPr lang="en-US" sz="1600" dirty="0" err="1" smtClean="0"/>
              <a:t>Marting</a:t>
            </a:r>
            <a:r>
              <a:rPr lang="en-US" sz="1600" dirty="0" smtClean="0"/>
              <a:t> </a:t>
            </a:r>
            <a:r>
              <a:rPr lang="en-US" sz="1600" dirty="0" err="1" smtClean="0"/>
              <a:t>Winterkorn</a:t>
            </a:r>
            <a:r>
              <a:rPr lang="en-US" sz="1600" dirty="0" smtClean="0"/>
              <a:t>. </a:t>
            </a:r>
            <a:r>
              <a:rPr lang="en-US" sz="1600" dirty="0" err="1" smtClean="0"/>
              <a:t>Winterkorn</a:t>
            </a:r>
            <a:r>
              <a:rPr lang="en-US" sz="1600" dirty="0" smtClean="0"/>
              <a:t> </a:t>
            </a:r>
            <a:r>
              <a:rPr lang="en-US" sz="1600" dirty="0" err="1" smtClean="0"/>
              <a:t>renunciou</a:t>
            </a:r>
            <a:r>
              <a:rPr lang="en-US" sz="1600" dirty="0" smtClean="0"/>
              <a:t> </a:t>
            </a:r>
            <a:r>
              <a:rPr lang="en-US" sz="1600" dirty="0" err="1" smtClean="0"/>
              <a:t>ao</a:t>
            </a:r>
            <a:r>
              <a:rPr lang="en-US" sz="1600" dirty="0" smtClean="0"/>
              <a:t> cargo </a:t>
            </a:r>
            <a:r>
              <a:rPr lang="en-US" sz="1600" dirty="0" err="1" smtClean="0"/>
              <a:t>após</a:t>
            </a:r>
            <a:r>
              <a:rPr lang="en-US" sz="1600" dirty="0" smtClean="0"/>
              <a:t> o </a:t>
            </a:r>
            <a:r>
              <a:rPr lang="en-US" sz="1600" dirty="0" err="1" smtClean="0"/>
              <a:t>escândalo</a:t>
            </a:r>
            <a:r>
              <a:rPr lang="en-US" sz="1600" dirty="0" smtClean="0"/>
              <a:t>, </a:t>
            </a:r>
            <a:r>
              <a:rPr lang="en-US" sz="1600" dirty="0" err="1" smtClean="0"/>
              <a:t>afirmando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ter</a:t>
            </a:r>
            <a:r>
              <a:rPr lang="en-US" sz="1600" dirty="0" smtClean="0"/>
              <a:t> </a:t>
            </a:r>
            <a:r>
              <a:rPr lang="en-US" sz="1600" dirty="0" err="1" smtClean="0"/>
              <a:t>ciência</a:t>
            </a:r>
            <a:r>
              <a:rPr lang="en-US" sz="1600" dirty="0" smtClean="0"/>
              <a:t> da </a:t>
            </a:r>
            <a:r>
              <a:rPr lang="en-US" sz="1600" dirty="0" err="1" smtClean="0"/>
              <a:t>manipulação</a:t>
            </a:r>
            <a:r>
              <a:rPr lang="en-US" sz="1600" dirty="0" smtClean="0"/>
              <a:t> dos </a:t>
            </a:r>
            <a:r>
              <a:rPr lang="en-US" sz="1600" dirty="0" err="1" smtClean="0"/>
              <a:t>resultados</a:t>
            </a:r>
            <a:r>
              <a:rPr lang="en-US" sz="1600" dirty="0" smtClean="0"/>
              <a:t> dos testes de </a:t>
            </a:r>
            <a:r>
              <a:rPr lang="en-US" sz="1600" dirty="0" err="1" smtClean="0"/>
              <a:t>emissões</a:t>
            </a:r>
            <a:r>
              <a:rPr lang="en-US" sz="1600" dirty="0" smtClean="0"/>
              <a:t>. </a:t>
            </a:r>
            <a:r>
              <a:rPr lang="en-US" sz="1600" dirty="0" err="1" smtClean="0"/>
              <a:t>Posteriormente</a:t>
            </a:r>
            <a:r>
              <a:rPr lang="en-US" sz="1600" dirty="0" smtClean="0"/>
              <a:t>, um promotor </a:t>
            </a:r>
            <a:r>
              <a:rPr lang="en-US" sz="1600" dirty="0" err="1" smtClean="0"/>
              <a:t>alemão</a:t>
            </a:r>
            <a:r>
              <a:rPr lang="en-US" sz="1600" dirty="0" smtClean="0"/>
              <a:t> </a:t>
            </a:r>
            <a:r>
              <a:rPr lang="en-US" sz="1600" dirty="0" err="1" smtClean="0"/>
              <a:t>esclareceu</a:t>
            </a:r>
            <a:r>
              <a:rPr lang="en-US" sz="1600" dirty="0" smtClean="0"/>
              <a:t> o </a:t>
            </a:r>
            <a:r>
              <a:rPr lang="en-US" sz="1600" dirty="0" err="1" smtClean="0"/>
              <a:t>andamento</a:t>
            </a:r>
            <a:r>
              <a:rPr lang="en-US" sz="1600" dirty="0" smtClean="0"/>
              <a:t> </a:t>
            </a:r>
            <a:r>
              <a:rPr lang="en-US" sz="1600" dirty="0" err="1" smtClean="0"/>
              <a:t>desses</a:t>
            </a:r>
            <a:r>
              <a:rPr lang="en-US" sz="1600" dirty="0" smtClean="0"/>
              <a:t> </a:t>
            </a:r>
            <a:r>
              <a:rPr lang="en-US" sz="1600" dirty="0" err="1" smtClean="0"/>
              <a:t>inquéritos</a:t>
            </a:r>
            <a:r>
              <a:rPr lang="en-US" sz="1600" dirty="0" smtClean="0"/>
              <a:t>, e </a:t>
            </a:r>
            <a:r>
              <a:rPr lang="en-US" sz="1600" dirty="0" err="1" smtClean="0"/>
              <a:t>afirmou</a:t>
            </a:r>
            <a:r>
              <a:rPr lang="en-US" sz="1600" dirty="0" smtClean="0"/>
              <a:t> que </a:t>
            </a:r>
            <a:r>
              <a:rPr lang="en-US" sz="1600" dirty="0" err="1" smtClean="0"/>
              <a:t>estava</a:t>
            </a:r>
            <a:r>
              <a:rPr lang="en-US" sz="1600" dirty="0" smtClean="0"/>
              <a:t> </a:t>
            </a:r>
            <a:r>
              <a:rPr lang="en-US" sz="1600" dirty="0" err="1" smtClean="0"/>
              <a:t>averiguando</a:t>
            </a:r>
            <a:r>
              <a:rPr lang="en-US" sz="1600" dirty="0" smtClean="0"/>
              <a:t> </a:t>
            </a:r>
            <a:r>
              <a:rPr lang="en-US" sz="1600" dirty="0" err="1" smtClean="0"/>
              <a:t>denúncias</a:t>
            </a:r>
            <a:r>
              <a:rPr lang="en-US" sz="1600" dirty="0" smtClean="0"/>
              <a:t> </a:t>
            </a:r>
            <a:r>
              <a:rPr lang="en-US" sz="1600" dirty="0" err="1" smtClean="0"/>
              <a:t>anônimas</a:t>
            </a:r>
            <a:r>
              <a:rPr lang="en-US" sz="1600" dirty="0" smtClean="0"/>
              <a:t> de </a:t>
            </a:r>
            <a:r>
              <a:rPr lang="en-US" sz="1600" dirty="0" err="1" smtClean="0"/>
              <a:t>fraude</a:t>
            </a:r>
            <a:r>
              <a:rPr lang="en-US" sz="1600" dirty="0" smtClean="0"/>
              <a:t>, e que </a:t>
            </a:r>
            <a:r>
              <a:rPr lang="en-US" sz="1600" dirty="0" err="1" smtClean="0"/>
              <a:t>Winterkorn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estava</a:t>
            </a:r>
            <a:r>
              <a:rPr lang="en-US" sz="1600" dirty="0" smtClean="0"/>
              <a:t> </a:t>
            </a:r>
            <a:r>
              <a:rPr lang="en-US" sz="1600" dirty="0" err="1" smtClean="0"/>
              <a:t>sendo</a:t>
            </a:r>
            <a:r>
              <a:rPr lang="en-US" sz="1600" dirty="0" smtClean="0"/>
              <a:t> </a:t>
            </a:r>
            <a:r>
              <a:rPr lang="en-US" sz="1600" dirty="0" err="1" smtClean="0"/>
              <a:t>formalmente</a:t>
            </a:r>
            <a:r>
              <a:rPr lang="en-US" sz="1600" dirty="0" smtClean="0"/>
              <a:t> </a:t>
            </a:r>
            <a:r>
              <a:rPr lang="en-US" sz="1600" dirty="0" err="1" smtClean="0"/>
              <a:t>investigado</a:t>
            </a:r>
            <a:r>
              <a:rPr lang="en-US" sz="1600" dirty="0" smtClean="0"/>
              <a:t>. A </a:t>
            </a:r>
            <a:r>
              <a:rPr lang="en-US" sz="1600" dirty="0" err="1" smtClean="0"/>
              <a:t>polícia</a:t>
            </a:r>
            <a:r>
              <a:rPr lang="en-US" sz="1600" dirty="0" smtClean="0"/>
              <a:t> </a:t>
            </a:r>
            <a:r>
              <a:rPr lang="en-US" sz="1600" dirty="0" err="1" smtClean="0"/>
              <a:t>inspecionou</a:t>
            </a:r>
            <a:r>
              <a:rPr lang="en-US" sz="1600" dirty="0" smtClean="0"/>
              <a:t> a </a:t>
            </a:r>
            <a:r>
              <a:rPr lang="en-US" sz="1600" dirty="0" err="1" smtClean="0"/>
              <a:t>sede</a:t>
            </a:r>
            <a:r>
              <a:rPr lang="en-US" sz="1600" dirty="0" smtClean="0"/>
              <a:t> da VW </a:t>
            </a:r>
            <a:r>
              <a:rPr lang="en-US" sz="1600" dirty="0" err="1" smtClean="0"/>
              <a:t>em</a:t>
            </a:r>
            <a:r>
              <a:rPr lang="en-US" sz="1600" dirty="0" smtClean="0"/>
              <a:t> 8 de </a:t>
            </a:r>
            <a:r>
              <a:rPr lang="en-US" sz="1600" dirty="0" err="1" smtClean="0"/>
              <a:t>outubro</a:t>
            </a:r>
            <a:r>
              <a:rPr lang="en-US" sz="1600" dirty="0" smtClean="0"/>
              <a:t> de 2015. </a:t>
            </a:r>
            <a:r>
              <a:rPr lang="en-US" sz="1600" dirty="0" err="1" smtClean="0"/>
              <a:t>Em</a:t>
            </a:r>
            <a:r>
              <a:rPr lang="en-US" sz="1600" dirty="0" smtClean="0"/>
              <a:t> 16 de </a:t>
            </a:r>
            <a:r>
              <a:rPr lang="en-US" sz="1600" dirty="0" err="1" smtClean="0"/>
              <a:t>outubro</a:t>
            </a:r>
            <a:r>
              <a:rPr lang="en-US" sz="1600" dirty="0" smtClean="0"/>
              <a:t> de 2015, </a:t>
            </a:r>
            <a:r>
              <a:rPr lang="en-US" sz="1600" dirty="0" err="1" smtClean="0"/>
              <a:t>havia</a:t>
            </a:r>
            <a:r>
              <a:rPr lang="en-US" sz="1600" dirty="0" smtClean="0"/>
              <a:t> 20 </a:t>
            </a:r>
            <a:r>
              <a:rPr lang="en-US" sz="1600" dirty="0" err="1" smtClean="0"/>
              <a:t>investigadores</a:t>
            </a:r>
            <a:r>
              <a:rPr lang="en-US" sz="1600" dirty="0" smtClean="0"/>
              <a:t> </a:t>
            </a:r>
            <a:r>
              <a:rPr lang="en-US" sz="1600" dirty="0" err="1" smtClean="0"/>
              <a:t>atuando</a:t>
            </a:r>
            <a:r>
              <a:rPr lang="en-US" sz="1600" dirty="0" smtClean="0"/>
              <a:t> no </a:t>
            </a:r>
            <a:r>
              <a:rPr lang="en-US" sz="1600" dirty="0" err="1" smtClean="0"/>
              <a:t>caso</a:t>
            </a:r>
            <a:r>
              <a:rPr lang="en-US" sz="1600" dirty="0" smtClean="0"/>
              <a:t>, com a </a:t>
            </a:r>
            <a:r>
              <a:rPr lang="en-US" sz="1600" dirty="0" err="1" smtClean="0"/>
              <a:t>atenção</a:t>
            </a:r>
            <a:r>
              <a:rPr lang="en-US" sz="1600" dirty="0" smtClean="0"/>
              <a:t> </a:t>
            </a:r>
            <a:r>
              <a:rPr lang="en-US" sz="1600" dirty="0" err="1" smtClean="0"/>
              <a:t>voltada</a:t>
            </a:r>
            <a:r>
              <a:rPr lang="en-US" sz="1600" dirty="0" smtClean="0"/>
              <a:t> para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equipe</a:t>
            </a:r>
            <a:r>
              <a:rPr lang="en-US" sz="1600" dirty="0" smtClean="0"/>
              <a:t> da VW “com </a:t>
            </a:r>
            <a:r>
              <a:rPr lang="en-US" sz="1600" dirty="0" err="1" smtClean="0"/>
              <a:t>mais</a:t>
            </a:r>
            <a:r>
              <a:rPr lang="en-US" sz="1600" dirty="0" smtClean="0"/>
              <a:t> de </a:t>
            </a:r>
            <a:r>
              <a:rPr lang="en-US" sz="1600" dirty="0" err="1" smtClean="0"/>
              <a:t>dois</a:t>
            </a:r>
            <a:r>
              <a:rPr lang="en-US" sz="1600" dirty="0" smtClean="0"/>
              <a:t> </a:t>
            </a:r>
            <a:r>
              <a:rPr lang="en-US" sz="1600" dirty="0" err="1" smtClean="0"/>
              <a:t>membros</a:t>
            </a:r>
            <a:r>
              <a:rPr lang="en-US" sz="1600" dirty="0" smtClean="0"/>
              <a:t>, mas </a:t>
            </a:r>
            <a:r>
              <a:rPr lang="en-US" sz="1600" dirty="0" err="1" smtClean="0"/>
              <a:t>bem</a:t>
            </a:r>
            <a:r>
              <a:rPr lang="en-US" sz="1600" dirty="0" smtClean="0"/>
              <a:t> </a:t>
            </a:r>
            <a:r>
              <a:rPr lang="en-US" sz="1600" dirty="0" err="1" smtClean="0"/>
              <a:t>menos</a:t>
            </a:r>
            <a:r>
              <a:rPr lang="en-US" sz="1600" dirty="0" smtClean="0"/>
              <a:t> de 10”.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novembro</a:t>
            </a:r>
            <a:r>
              <a:rPr lang="en-US" sz="1600" dirty="0" smtClean="0"/>
              <a:t> de 2015, o KBA </a:t>
            </a:r>
            <a:r>
              <a:rPr lang="en-US" sz="1600" dirty="0" err="1" smtClean="0"/>
              <a:t>está</a:t>
            </a:r>
            <a:r>
              <a:rPr lang="en-US" sz="1600" dirty="0" smtClean="0"/>
              <a:t> </a:t>
            </a:r>
            <a:r>
              <a:rPr lang="en-US" sz="1600" dirty="0" err="1" smtClean="0"/>
              <a:t>testando</a:t>
            </a:r>
            <a:r>
              <a:rPr lang="en-US" sz="1600" dirty="0" smtClean="0"/>
              <a:t> 50 </a:t>
            </a:r>
            <a:r>
              <a:rPr lang="en-US" sz="1600" dirty="0" err="1" smtClean="0"/>
              <a:t>carros</a:t>
            </a:r>
            <a:r>
              <a:rPr lang="en-US" sz="1600" dirty="0" smtClean="0"/>
              <a:t> de </a:t>
            </a:r>
            <a:r>
              <a:rPr lang="en-US" sz="1600" dirty="0" err="1" smtClean="0"/>
              <a:t>diferentes</a:t>
            </a:r>
            <a:r>
              <a:rPr lang="en-US" sz="1600" dirty="0" smtClean="0"/>
              <a:t> </a:t>
            </a:r>
            <a:r>
              <a:rPr lang="en-US" sz="1600" dirty="0" err="1" smtClean="0"/>
              <a:t>fabricantes</a:t>
            </a:r>
            <a:r>
              <a:rPr lang="en-US" sz="1600" dirty="0" smtClean="0"/>
              <a:t>, </a:t>
            </a:r>
            <a:r>
              <a:rPr lang="en-US" sz="1600" dirty="0" err="1" smtClean="0"/>
              <a:t>tanto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laboratório</a:t>
            </a:r>
            <a:r>
              <a:rPr lang="en-US" sz="1600" dirty="0" smtClean="0"/>
              <a:t> </a:t>
            </a:r>
            <a:r>
              <a:rPr lang="en-US" sz="1600" dirty="0" err="1" smtClean="0"/>
              <a:t>quanto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estrada</a:t>
            </a:r>
            <a:r>
              <a:rPr lang="en-US" sz="1600" dirty="0" smtClean="0"/>
              <a:t>,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conjunto</a:t>
            </a:r>
            <a:r>
              <a:rPr lang="en-US" sz="1600" dirty="0" smtClean="0"/>
              <a:t> com a PEMS.</a:t>
            </a:r>
            <a:endParaRPr lang="en-US" sz="1600" dirty="0" smtClean="0">
              <a:solidFill>
                <a:srgbClr val="FF0000"/>
              </a:solidFill>
            </a:endParaRPr>
          </a:p>
          <a:p>
            <a:endParaRPr lang="it-IT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1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4395</Words>
  <Application>Microsoft Office PowerPoint</Application>
  <PresentationFormat>Apresentação na tela (4:3)</PresentationFormat>
  <Paragraphs>136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di Office</vt:lpstr>
      <vt:lpstr>GRUPO DE TRABALHO SOBRE ALTERAÇÕES CLIMÁTICAS</vt:lpstr>
      <vt:lpstr>Em 18 de setembro de 2015, a EPA – Agência de Proteção Ambiental Norte-Americana notificou a montadora Alemã Volkswagen por violações à Lei sobre Ar Limpo </vt:lpstr>
      <vt:lpstr>Agência de Proteção Ambiental («EPA»)</vt:lpstr>
      <vt:lpstr>Agência de Proteção Ambiental («EPA»)</vt:lpstr>
      <vt:lpstr>Normas e Regulamentos Norte-Americanos relacionados às Violações da Volkswagen</vt:lpstr>
      <vt:lpstr>A resposta da Volkswagen</vt:lpstr>
      <vt:lpstr>A declaração do Diretor-Executivo Martin Winterkorn </vt:lpstr>
      <vt:lpstr>Recall de veículos e suas consequências</vt:lpstr>
      <vt:lpstr>Ações governamentais</vt:lpstr>
      <vt:lpstr>Ações governamentais</vt:lpstr>
      <vt:lpstr>AÇÕES DOS INVESTIDORES</vt:lpstr>
      <vt:lpstr>Pretensões – Ações coletivas («Class actions»)</vt:lpstr>
      <vt:lpstr>Pretensões assestadas na Itália</vt:lpstr>
      <vt:lpstr>Qual o valor dos danos transferidos ao seguro?  </vt:lpstr>
      <vt:lpstr>Qual o valor dos danos transferidos ao seguro?  </vt:lpstr>
      <vt:lpstr>Qual o valor dos danos transferidos ao seguro? </vt:lpstr>
      <vt:lpstr>Qual o valor dos danos transferidos ao seguro?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</dc:creator>
  <cp:lastModifiedBy>Sergio Mello</cp:lastModifiedBy>
  <cp:revision>152</cp:revision>
  <dcterms:created xsi:type="dcterms:W3CDTF">2015-11-28T22:29:46Z</dcterms:created>
  <dcterms:modified xsi:type="dcterms:W3CDTF">2015-12-22T17:52:43Z</dcterms:modified>
</cp:coreProperties>
</file>