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15"/>
  </p:notesMasterIdLst>
  <p:sldIdLst>
    <p:sldId id="256" r:id="rId2"/>
    <p:sldId id="300" r:id="rId3"/>
    <p:sldId id="286" r:id="rId4"/>
    <p:sldId id="292" r:id="rId5"/>
    <p:sldId id="293" r:id="rId6"/>
    <p:sldId id="287" r:id="rId7"/>
    <p:sldId id="294" r:id="rId8"/>
    <p:sldId id="295" r:id="rId9"/>
    <p:sldId id="297" r:id="rId10"/>
    <p:sldId id="296" r:id="rId11"/>
    <p:sldId id="290" r:id="rId12"/>
    <p:sldId id="298" r:id="rId13"/>
    <p:sldId id="2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7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14" y="-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60B35-BF79-4550-9A5F-0AD3626C0195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F39FE-71AA-4E08-964D-85C199B6350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582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0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1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05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6792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978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375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57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821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67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25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92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1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3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38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88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3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03CFF41-9FD4-42EE-8185-FDD1855AAA5F}" type="datetimeFigureOut">
              <a:rPr lang="en-GB" smtClean="0"/>
              <a:t>22/12/2015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F5AEB-FAEB-4C2C-9EB9-F1C99E6D930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96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paolini@dacbeachcroft.com" TargetMode="External"/><Relationship Id="rId2" Type="http://schemas.openxmlformats.org/officeDocument/2006/relationships/hyperlink" Target="mailto:Adolfo.Paolini@Buckingham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1"/>
            <a:ext cx="8825658" cy="2324100"/>
          </a:xfrm>
        </p:spPr>
        <p:txBody>
          <a:bodyPr/>
          <a:lstStyle/>
          <a:p>
            <a:pPr algn="ctr"/>
            <a:r>
              <a:rPr lang="en-GB" sz="4800" dirty="0" smtClean="0">
                <a:solidFill>
                  <a:schemeClr val="tx1"/>
                </a:solidFill>
              </a:rPr>
              <a:t>AIDA </a:t>
            </a:r>
            <a:r>
              <a:rPr lang="en-GB" sz="4800" dirty="0" err="1" smtClean="0">
                <a:solidFill>
                  <a:schemeClr val="tx1"/>
                </a:solidFill>
              </a:rPr>
              <a:t>França</a:t>
            </a:r>
            <a:r>
              <a:rPr lang="en-GB" sz="4800" dirty="0" smtClean="0">
                <a:solidFill>
                  <a:schemeClr val="tx1"/>
                </a:solidFill>
              </a:rPr>
              <a:t/>
            </a:r>
            <a:br>
              <a:rPr lang="en-GB" sz="4800" dirty="0" smtClean="0">
                <a:solidFill>
                  <a:schemeClr val="tx1"/>
                </a:solidFill>
              </a:rPr>
            </a:br>
            <a:r>
              <a:rPr lang="en-GB" sz="4800" dirty="0" err="1" smtClean="0">
                <a:solidFill>
                  <a:schemeClr val="tx1"/>
                </a:solidFill>
              </a:rPr>
              <a:t>Grupo</a:t>
            </a:r>
            <a:r>
              <a:rPr lang="en-GB" sz="4800" dirty="0" smtClean="0">
                <a:solidFill>
                  <a:schemeClr val="tx1"/>
                </a:solidFill>
              </a:rPr>
              <a:t> de </a:t>
            </a:r>
            <a:r>
              <a:rPr lang="en-GB" sz="4800" dirty="0" err="1" smtClean="0">
                <a:solidFill>
                  <a:schemeClr val="tx1"/>
                </a:solidFill>
              </a:rPr>
              <a:t>trabalho</a:t>
            </a:r>
            <a:r>
              <a:rPr lang="en-GB" sz="4800" dirty="0" smtClean="0">
                <a:solidFill>
                  <a:schemeClr val="tx1"/>
                </a:solidFill>
              </a:rPr>
              <a:t> </a:t>
            </a:r>
            <a:r>
              <a:rPr lang="en-GB" sz="4800" dirty="0" err="1" smtClean="0">
                <a:solidFill>
                  <a:schemeClr val="tx1"/>
                </a:solidFill>
              </a:rPr>
              <a:t>sobre</a:t>
            </a:r>
            <a:r>
              <a:rPr lang="en-GB" sz="4800" dirty="0" smtClean="0">
                <a:solidFill>
                  <a:schemeClr val="tx1"/>
                </a:solidFill>
              </a:rPr>
              <a:t> </a:t>
            </a:r>
            <a:r>
              <a:rPr lang="en-GB" sz="4800" dirty="0" err="1" smtClean="0">
                <a:solidFill>
                  <a:schemeClr val="tx1"/>
                </a:solidFill>
              </a:rPr>
              <a:t>alterações</a:t>
            </a:r>
            <a:r>
              <a:rPr lang="en-GB" sz="4800" dirty="0" smtClean="0">
                <a:solidFill>
                  <a:schemeClr val="tx1"/>
                </a:solidFill>
              </a:rPr>
              <a:t> </a:t>
            </a:r>
            <a:r>
              <a:rPr lang="en-GB" sz="4800" dirty="0" err="1" smtClean="0">
                <a:solidFill>
                  <a:schemeClr val="tx1"/>
                </a:solidFill>
              </a:rPr>
              <a:t>climáticas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935185"/>
            <a:ext cx="8825658" cy="1992085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en-GB" sz="1900" dirty="0" smtClean="0">
                <a:solidFill>
                  <a:schemeClr val="tx1"/>
                </a:solidFill>
              </a:rPr>
              <a:t>O ESCÂNDALO VW À LUZ DO SEGURO </a:t>
            </a:r>
            <a:r>
              <a:rPr lang="en-GB" sz="1900" dirty="0" err="1" smtClean="0">
                <a:solidFill>
                  <a:schemeClr val="tx1"/>
                </a:solidFill>
              </a:rPr>
              <a:t>d&amp;o</a:t>
            </a:r>
            <a:endParaRPr lang="en-GB" sz="1900" dirty="0">
              <a:solidFill>
                <a:schemeClr val="tx1"/>
              </a:solidFill>
            </a:endParaRPr>
          </a:p>
          <a:p>
            <a:pPr lvl="0" algn="ctr"/>
            <a:r>
              <a:rPr lang="en-GB" sz="1900" dirty="0" smtClean="0">
                <a:solidFill>
                  <a:schemeClr val="tx1"/>
                </a:solidFill>
              </a:rPr>
              <a:t>PELO </a:t>
            </a:r>
            <a:endParaRPr lang="en-GB" sz="1900" dirty="0">
              <a:solidFill>
                <a:schemeClr val="tx1"/>
              </a:solidFill>
            </a:endParaRPr>
          </a:p>
          <a:p>
            <a:pPr lvl="0" algn="ctr"/>
            <a:r>
              <a:rPr lang="en-GB" sz="1900" dirty="0">
                <a:solidFill>
                  <a:schemeClr val="tx1"/>
                </a:solidFill>
              </a:rPr>
              <a:t>Dr Adolfo Paolini</a:t>
            </a:r>
          </a:p>
          <a:p>
            <a:pPr lvl="0" algn="ctr"/>
            <a:r>
              <a:rPr lang="en-GB" sz="1900" dirty="0" smtClean="0">
                <a:solidFill>
                  <a:schemeClr val="tx1"/>
                </a:solidFill>
              </a:rPr>
              <a:t>UNIVERSIDADE DE Buckingham – REINO UNIDO E </a:t>
            </a:r>
            <a:r>
              <a:rPr lang="en-GB" sz="1900" dirty="0">
                <a:solidFill>
                  <a:schemeClr val="tx1"/>
                </a:solidFill>
              </a:rPr>
              <a:t>DACBeachcroft LLP </a:t>
            </a:r>
          </a:p>
          <a:p>
            <a:pPr lvl="0" algn="ctr"/>
            <a:r>
              <a:rPr lang="en-GB" sz="1900" dirty="0" smtClean="0">
                <a:solidFill>
                  <a:schemeClr val="tx1"/>
                </a:solidFill>
              </a:rPr>
              <a:t>Paris, 2 DE DEZEMBRO DE  </a:t>
            </a:r>
            <a:r>
              <a:rPr lang="en-GB" sz="1900" dirty="0">
                <a:solidFill>
                  <a:schemeClr val="tx1"/>
                </a:solidFill>
              </a:rPr>
              <a:t>2015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38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 </a:t>
            </a:r>
            <a:r>
              <a:rPr lang="en-GB" dirty="0" err="1" smtClean="0"/>
              <a:t>Estratégia</a:t>
            </a:r>
            <a:r>
              <a:rPr lang="en-GB" dirty="0" smtClean="0"/>
              <a:t> do </a:t>
            </a:r>
            <a:r>
              <a:rPr lang="en-GB" dirty="0" err="1" smtClean="0"/>
              <a:t>Reino</a:t>
            </a:r>
            <a:r>
              <a:rPr lang="en-GB" dirty="0" smtClean="0"/>
              <a:t> </a:t>
            </a:r>
            <a:r>
              <a:rPr lang="en-GB" dirty="0" err="1" smtClean="0"/>
              <a:t>Unido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Sistema </a:t>
            </a:r>
            <a:r>
              <a:rPr lang="en-GB" dirty="0" err="1" smtClean="0"/>
              <a:t>unitário</a:t>
            </a:r>
            <a:r>
              <a:rPr lang="en-GB" dirty="0" smtClean="0"/>
              <a:t>/</a:t>
            </a:r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executivos</a:t>
            </a:r>
            <a:r>
              <a:rPr lang="en-GB" dirty="0" smtClean="0"/>
              <a:t> e </a:t>
            </a:r>
            <a:r>
              <a:rPr lang="en-GB" dirty="0" err="1" smtClean="0"/>
              <a:t>não-executivos</a:t>
            </a:r>
            <a:endParaRPr lang="en-GB" dirty="0" smtClean="0"/>
          </a:p>
          <a:p>
            <a:r>
              <a:rPr lang="en-GB" dirty="0" err="1" smtClean="0"/>
              <a:t>Deveres</a:t>
            </a:r>
            <a:r>
              <a:rPr lang="en-GB" dirty="0" smtClean="0"/>
              <a:t> dos </a:t>
            </a:r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perante</a:t>
            </a:r>
            <a:r>
              <a:rPr lang="en-GB" dirty="0" smtClean="0"/>
              <a:t> a </a:t>
            </a:r>
            <a:r>
              <a:rPr lang="en-GB" dirty="0" err="1" smtClean="0"/>
              <a:t>empresa</a:t>
            </a:r>
            <a:r>
              <a:rPr lang="en-GB" dirty="0" smtClean="0"/>
              <a:t>/</a:t>
            </a:r>
            <a:r>
              <a:rPr lang="en-GB" dirty="0" err="1" smtClean="0"/>
              <a:t>violação</a:t>
            </a:r>
            <a:r>
              <a:rPr lang="en-GB" dirty="0" smtClean="0"/>
              <a:t> a </a:t>
            </a:r>
            <a:r>
              <a:rPr lang="en-GB" dirty="0" err="1" smtClean="0"/>
              <a:t>deveres</a:t>
            </a:r>
            <a:endParaRPr lang="en-GB" dirty="0" smtClean="0"/>
          </a:p>
          <a:p>
            <a:r>
              <a:rPr lang="en-GB" dirty="0" err="1" smtClean="0"/>
              <a:t>Ação</a:t>
            </a:r>
            <a:r>
              <a:rPr lang="en-GB" dirty="0" smtClean="0"/>
              <a:t> </a:t>
            </a:r>
            <a:r>
              <a:rPr lang="en-GB" dirty="0" err="1" smtClean="0"/>
              <a:t>derivada</a:t>
            </a:r>
            <a:r>
              <a:rPr lang="en-GB" dirty="0" smtClean="0"/>
              <a:t> de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minoritários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err="1" smtClean="0"/>
              <a:t>estratégia</a:t>
            </a:r>
            <a:r>
              <a:rPr lang="en-GB" dirty="0" smtClean="0"/>
              <a:t>:</a:t>
            </a:r>
          </a:p>
          <a:p>
            <a:pPr marL="457200" indent="-457200">
              <a:buAutoNum type="arabicPeriod"/>
            </a:pPr>
            <a:r>
              <a:rPr lang="en-GB" dirty="0" err="1" smtClean="0"/>
              <a:t>Normas</a:t>
            </a:r>
            <a:r>
              <a:rPr lang="en-GB" dirty="0" smtClean="0"/>
              <a:t> </a:t>
            </a:r>
            <a:r>
              <a:rPr lang="en-GB" dirty="0" err="1" smtClean="0"/>
              <a:t>sobre</a:t>
            </a:r>
            <a:r>
              <a:rPr lang="en-GB" dirty="0" smtClean="0"/>
              <a:t> </a:t>
            </a:r>
            <a:r>
              <a:rPr lang="en-GB" dirty="0" err="1" smtClean="0"/>
              <a:t>atribuição</a:t>
            </a:r>
            <a:r>
              <a:rPr lang="en-GB" dirty="0" smtClean="0"/>
              <a:t>/</a:t>
            </a:r>
            <a:r>
              <a:rPr lang="en-GB" dirty="0" err="1" smtClean="0"/>
              <a:t>atos</a:t>
            </a:r>
            <a:r>
              <a:rPr lang="en-GB" dirty="0" smtClean="0"/>
              <a:t> </a:t>
            </a:r>
            <a:r>
              <a:rPr lang="en-GB" dirty="0" err="1" smtClean="0"/>
              <a:t>ilícitos</a:t>
            </a:r>
            <a:r>
              <a:rPr lang="en-GB" dirty="0" smtClean="0"/>
              <a:t> de </a:t>
            </a:r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atribuídos</a:t>
            </a:r>
            <a:r>
              <a:rPr lang="en-GB" dirty="0" smtClean="0"/>
              <a:t> à </a:t>
            </a:r>
            <a:r>
              <a:rPr lang="en-GB" dirty="0" err="1" smtClean="0"/>
              <a:t>empresa</a:t>
            </a:r>
            <a:endParaRPr lang="en-GB" dirty="0" smtClean="0"/>
          </a:p>
          <a:p>
            <a:pPr marL="457200" indent="-457200">
              <a:buAutoNum type="arabicPeriod"/>
            </a:pPr>
            <a:r>
              <a:rPr lang="en-GB" dirty="0" err="1" smtClean="0"/>
              <a:t>Efeito</a:t>
            </a:r>
            <a:r>
              <a:rPr lang="en-GB" dirty="0" smtClean="0"/>
              <a:t> </a:t>
            </a:r>
            <a:r>
              <a:rPr lang="en-GB" dirty="0" err="1" smtClean="0"/>
              <a:t>Jetivia</a:t>
            </a:r>
            <a:r>
              <a:rPr lang="en-GB" dirty="0" smtClean="0"/>
              <a:t> x </a:t>
            </a:r>
            <a:r>
              <a:rPr lang="en-GB" dirty="0" err="1" smtClean="0"/>
              <a:t>Bilta</a:t>
            </a:r>
            <a:endParaRPr lang="en-GB" dirty="0" smtClean="0"/>
          </a:p>
          <a:p>
            <a:pPr marL="457200" indent="-457200">
              <a:buAutoNum type="arabicPeriod"/>
            </a:pPr>
            <a:r>
              <a:rPr lang="en-GB" dirty="0" smtClean="0"/>
              <a:t>Safeway x Twigger/ </a:t>
            </a:r>
            <a:r>
              <a:rPr lang="en-GB" dirty="0" err="1" smtClean="0"/>
              <a:t>normas</a:t>
            </a:r>
            <a:r>
              <a:rPr lang="en-GB" dirty="0" smtClean="0"/>
              <a:t> </a:t>
            </a:r>
            <a:r>
              <a:rPr lang="en-GB" dirty="0" err="1" smtClean="0"/>
              <a:t>sobre</a:t>
            </a:r>
            <a:r>
              <a:rPr lang="en-GB" dirty="0" smtClean="0"/>
              <a:t> </a:t>
            </a:r>
            <a:r>
              <a:rPr lang="en-GB" dirty="0" err="1" smtClean="0"/>
              <a:t>concorrência</a:t>
            </a:r>
            <a:r>
              <a:rPr lang="en-GB" dirty="0" smtClean="0"/>
              <a:t>/</a:t>
            </a:r>
            <a:r>
              <a:rPr lang="en-GB" dirty="0" err="1" smtClean="0"/>
              <a:t>ilicitude</a:t>
            </a:r>
            <a:r>
              <a:rPr lang="en-GB" dirty="0" smtClean="0"/>
              <a:t>/</a:t>
            </a:r>
            <a:r>
              <a:rPr lang="en-GB" dirty="0" err="1" smtClean="0"/>
              <a:t>efeitos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7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0"/>
            <a:ext cx="9404723" cy="1853248"/>
          </a:xfrm>
        </p:spPr>
        <p:txBody>
          <a:bodyPr/>
          <a:lstStyle/>
          <a:p>
            <a:pPr algn="ctr"/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poderiam</a:t>
            </a:r>
            <a:r>
              <a:rPr lang="en-GB" dirty="0" smtClean="0"/>
              <a:t> </a:t>
            </a:r>
            <a:r>
              <a:rPr lang="en-GB" dirty="0" err="1" smtClean="0"/>
              <a:t>ser</a:t>
            </a:r>
            <a:r>
              <a:rPr lang="en-GB" dirty="0" smtClean="0"/>
              <a:t> </a:t>
            </a:r>
            <a:r>
              <a:rPr lang="en-GB" dirty="0" err="1" smtClean="0"/>
              <a:t>pessoalmente</a:t>
            </a:r>
            <a:r>
              <a:rPr lang="en-GB" dirty="0" smtClean="0"/>
              <a:t> </a:t>
            </a:r>
            <a:r>
              <a:rPr lang="en-GB" dirty="0" err="1" smtClean="0"/>
              <a:t>responsabilizados</a:t>
            </a:r>
            <a:r>
              <a:rPr lang="en-GB" dirty="0" smtClean="0"/>
              <a:t> </a:t>
            </a:r>
            <a:r>
              <a:rPr lang="en-GB" dirty="0" err="1" smtClean="0"/>
              <a:t>perante</a:t>
            </a:r>
            <a:r>
              <a:rPr lang="en-GB" dirty="0" smtClean="0"/>
              <a:t> </a:t>
            </a:r>
            <a:r>
              <a:rPr lang="en-GB" dirty="0" err="1" smtClean="0"/>
              <a:t>terceiros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i="1" dirty="0" smtClean="0"/>
              <a:t>Northstar Aerospace x </a:t>
            </a:r>
            <a:r>
              <a:rPr lang="en-GB" i="1" dirty="0" err="1" smtClean="0"/>
              <a:t>Ministério</a:t>
            </a:r>
            <a:r>
              <a:rPr lang="en-GB" i="1" dirty="0" smtClean="0"/>
              <a:t> do </a:t>
            </a:r>
            <a:r>
              <a:rPr lang="en-GB" i="1" dirty="0" err="1" smtClean="0"/>
              <a:t>Meio-Ambiente</a:t>
            </a:r>
            <a:r>
              <a:rPr lang="en-GB" i="1" dirty="0" smtClean="0"/>
              <a:t> de </a:t>
            </a:r>
            <a:r>
              <a:rPr lang="en-GB" i="1" dirty="0" err="1" smtClean="0"/>
              <a:t>Ontário</a:t>
            </a:r>
            <a:r>
              <a:rPr lang="en-GB" i="1" dirty="0" smtClean="0"/>
              <a:t> - </a:t>
            </a:r>
            <a:r>
              <a:rPr lang="en-GB" i="1" dirty="0" err="1" smtClean="0"/>
              <a:t>Canadá</a:t>
            </a:r>
            <a:r>
              <a:rPr lang="en-GB" i="1" dirty="0" smtClean="0"/>
              <a:t> </a:t>
            </a:r>
            <a:r>
              <a:rPr lang="en-GB" dirty="0" smtClean="0"/>
              <a:t>[2012]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empresa</a:t>
            </a:r>
            <a:r>
              <a:rPr lang="en-GB" dirty="0" smtClean="0"/>
              <a:t> </a:t>
            </a:r>
            <a:r>
              <a:rPr lang="en-GB" dirty="0" err="1" smtClean="0"/>
              <a:t>tinha</a:t>
            </a:r>
            <a:r>
              <a:rPr lang="en-GB" dirty="0" smtClean="0"/>
              <a:t> </a:t>
            </a:r>
            <a:r>
              <a:rPr lang="en-GB" dirty="0" err="1" smtClean="0"/>
              <a:t>conhecimento</a:t>
            </a:r>
            <a:r>
              <a:rPr lang="en-GB" dirty="0" smtClean="0"/>
              <a:t> do </a:t>
            </a:r>
            <a:r>
              <a:rPr lang="en-GB" dirty="0" err="1" smtClean="0"/>
              <a:t>agente</a:t>
            </a:r>
            <a:r>
              <a:rPr lang="en-GB" dirty="0" smtClean="0"/>
              <a:t> </a:t>
            </a:r>
            <a:r>
              <a:rPr lang="en-GB" dirty="0" err="1" smtClean="0"/>
              <a:t>poluente</a:t>
            </a:r>
            <a:r>
              <a:rPr lang="en-GB" dirty="0" smtClean="0"/>
              <a:t>, e fez o </a:t>
            </a:r>
            <a:r>
              <a:rPr lang="en-GB" dirty="0" err="1" smtClean="0"/>
              <a:t>seu</a:t>
            </a:r>
            <a:r>
              <a:rPr lang="en-GB" dirty="0" smtClean="0"/>
              <a:t> </a:t>
            </a:r>
            <a:r>
              <a:rPr lang="en-GB" dirty="0" err="1" smtClean="0"/>
              <a:t>melhor</a:t>
            </a:r>
            <a:r>
              <a:rPr lang="en-GB" dirty="0" smtClean="0"/>
              <a:t> para </a:t>
            </a:r>
            <a:r>
              <a:rPr lang="en-GB" dirty="0" err="1" smtClean="0"/>
              <a:t>limpar</a:t>
            </a:r>
            <a:r>
              <a:rPr lang="en-GB" dirty="0" smtClean="0"/>
              <a:t> o local.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Empresa</a:t>
            </a:r>
            <a:r>
              <a:rPr lang="en-GB" dirty="0" smtClean="0"/>
              <a:t> </a:t>
            </a:r>
            <a:r>
              <a:rPr lang="en-GB" dirty="0" err="1" smtClean="0"/>
              <a:t>lançou</a:t>
            </a:r>
            <a:r>
              <a:rPr lang="en-GB" dirty="0" smtClean="0"/>
              <a:t> </a:t>
            </a:r>
            <a:r>
              <a:rPr lang="en-GB" dirty="0" err="1" smtClean="0"/>
              <a:t>mão</a:t>
            </a:r>
            <a:r>
              <a:rPr lang="en-GB" dirty="0" smtClean="0"/>
              <a:t> de </a:t>
            </a:r>
            <a:r>
              <a:rPr lang="en-GB" dirty="0" err="1" smtClean="0"/>
              <a:t>todo</a:t>
            </a:r>
            <a:r>
              <a:rPr lang="en-GB" dirty="0" smtClean="0"/>
              <a:t> o </a:t>
            </a:r>
            <a:r>
              <a:rPr lang="en-GB" dirty="0" err="1" smtClean="0"/>
              <a:t>seu</a:t>
            </a:r>
            <a:r>
              <a:rPr lang="en-GB" dirty="0" smtClean="0"/>
              <a:t> </a:t>
            </a:r>
            <a:r>
              <a:rPr lang="en-GB" dirty="0" err="1" smtClean="0"/>
              <a:t>caixa</a:t>
            </a:r>
            <a:r>
              <a:rPr lang="en-GB" dirty="0" smtClean="0"/>
              <a:t> para </a:t>
            </a:r>
            <a:r>
              <a:rPr lang="en-GB" dirty="0" err="1" smtClean="0"/>
              <a:t>limpar</a:t>
            </a:r>
            <a:r>
              <a:rPr lang="en-GB" dirty="0" smtClean="0"/>
              <a:t> o local e se </a:t>
            </a:r>
            <a:r>
              <a:rPr lang="en-GB" dirty="0" err="1" smtClean="0"/>
              <a:t>tornou</a:t>
            </a:r>
            <a:r>
              <a:rPr lang="en-GB" dirty="0" smtClean="0"/>
              <a:t> </a:t>
            </a:r>
            <a:r>
              <a:rPr lang="en-GB" dirty="0" err="1" smtClean="0"/>
              <a:t>insolvente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não</a:t>
            </a:r>
            <a:r>
              <a:rPr lang="en-GB" dirty="0" smtClean="0"/>
              <a:t> </a:t>
            </a:r>
            <a:r>
              <a:rPr lang="en-GB" dirty="0" err="1" smtClean="0"/>
              <a:t>agiram</a:t>
            </a:r>
            <a:r>
              <a:rPr lang="en-GB" dirty="0" smtClean="0"/>
              <a:t> </a:t>
            </a:r>
            <a:r>
              <a:rPr lang="en-GB" dirty="0" err="1" smtClean="0"/>
              <a:t>nem</a:t>
            </a:r>
            <a:r>
              <a:rPr lang="en-GB" dirty="0" smtClean="0"/>
              <a:t> com </a:t>
            </a:r>
            <a:r>
              <a:rPr lang="en-GB" dirty="0" err="1" smtClean="0"/>
              <a:t>dolo</a:t>
            </a:r>
            <a:r>
              <a:rPr lang="en-GB" dirty="0" smtClean="0"/>
              <a:t> </a:t>
            </a:r>
            <a:r>
              <a:rPr lang="en-GB" dirty="0" err="1" smtClean="0"/>
              <a:t>nem</a:t>
            </a:r>
            <a:r>
              <a:rPr lang="en-GB" dirty="0" smtClean="0"/>
              <a:t> com </a:t>
            </a:r>
            <a:r>
              <a:rPr lang="en-GB" dirty="0" err="1" smtClean="0"/>
              <a:t>negligência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Diretores</a:t>
            </a:r>
            <a:r>
              <a:rPr lang="en-GB" dirty="0" smtClean="0"/>
              <a:t> e </a:t>
            </a:r>
            <a:r>
              <a:rPr lang="en-GB" dirty="0" err="1" smtClean="0"/>
              <a:t>Executivos</a:t>
            </a:r>
            <a:r>
              <a:rPr lang="en-GB" dirty="0" smtClean="0"/>
              <a:t> </a:t>
            </a:r>
            <a:r>
              <a:rPr lang="en-GB" dirty="0" err="1" smtClean="0"/>
              <a:t>foram</a:t>
            </a:r>
            <a:r>
              <a:rPr lang="en-GB" dirty="0" smtClean="0"/>
              <a:t> </a:t>
            </a:r>
            <a:r>
              <a:rPr lang="en-GB" dirty="0" err="1" smtClean="0"/>
              <a:t>responsabilizados</a:t>
            </a:r>
            <a:r>
              <a:rPr lang="en-GB" dirty="0" smtClean="0"/>
              <a:t> </a:t>
            </a:r>
            <a:r>
              <a:rPr lang="en-GB" dirty="0" err="1" smtClean="0"/>
              <a:t>pessoalmente</a:t>
            </a:r>
            <a:r>
              <a:rPr lang="en-GB" dirty="0" smtClean="0"/>
              <a:t> </a:t>
            </a:r>
            <a:r>
              <a:rPr lang="en-GB" dirty="0" err="1" smtClean="0"/>
              <a:t>pelo</a:t>
            </a:r>
            <a:r>
              <a:rPr lang="en-GB" dirty="0" smtClean="0"/>
              <a:t> </a:t>
            </a:r>
            <a:r>
              <a:rPr lang="en-GB" dirty="0" err="1" smtClean="0"/>
              <a:t>desembolso</a:t>
            </a:r>
            <a:r>
              <a:rPr lang="en-GB" dirty="0" smtClean="0"/>
              <a:t> dos </a:t>
            </a:r>
            <a:r>
              <a:rPr lang="en-GB" dirty="0" err="1" smtClean="0"/>
              <a:t>custos</a:t>
            </a:r>
            <a:r>
              <a:rPr lang="en-GB" dirty="0" smtClean="0"/>
              <a:t> com a </a:t>
            </a:r>
            <a:r>
              <a:rPr lang="en-GB" dirty="0" err="1" smtClean="0"/>
              <a:t>limpeza</a:t>
            </a:r>
            <a:r>
              <a:rPr lang="en-GB" dirty="0" smtClean="0"/>
              <a:t> do </a:t>
            </a:r>
            <a:r>
              <a:rPr lang="en-GB" dirty="0" err="1" smtClean="0"/>
              <a:t>terreno</a:t>
            </a:r>
            <a:r>
              <a:rPr lang="en-GB" dirty="0" smtClean="0"/>
              <a:t> da </a:t>
            </a:r>
            <a:r>
              <a:rPr lang="en-GB" dirty="0" err="1" smtClean="0"/>
              <a:t>empresa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A </a:t>
            </a:r>
            <a:r>
              <a:rPr lang="en-GB" dirty="0" err="1" smtClean="0"/>
              <a:t>seguradora</a:t>
            </a:r>
            <a:r>
              <a:rPr lang="en-GB" dirty="0" smtClean="0"/>
              <a:t> da </a:t>
            </a:r>
            <a:r>
              <a:rPr lang="en-GB" dirty="0" err="1" smtClean="0"/>
              <a:t>apólice</a:t>
            </a:r>
            <a:r>
              <a:rPr lang="en-GB" dirty="0" smtClean="0"/>
              <a:t> D&amp;O </a:t>
            </a:r>
            <a:r>
              <a:rPr lang="en-GB" dirty="0" err="1" smtClean="0"/>
              <a:t>concordou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pagar</a:t>
            </a:r>
            <a:r>
              <a:rPr lang="en-GB" dirty="0" smtClean="0"/>
              <a:t> um </a:t>
            </a:r>
            <a:r>
              <a:rPr lang="en-GB" dirty="0" err="1" smtClean="0"/>
              <a:t>valor</a:t>
            </a:r>
            <a:r>
              <a:rPr lang="en-GB" dirty="0" smtClean="0"/>
              <a:t> de </a:t>
            </a:r>
            <a:r>
              <a:rPr lang="en-GB" dirty="0" err="1" smtClean="0"/>
              <a:t>até</a:t>
            </a:r>
            <a:r>
              <a:rPr lang="en-GB" dirty="0" smtClean="0"/>
              <a:t> 4,5 (sic) </a:t>
            </a:r>
            <a:r>
              <a:rPr lang="en-GB" dirty="0" err="1" smtClean="0"/>
              <a:t>Dólares</a:t>
            </a:r>
            <a:r>
              <a:rPr lang="en-GB" dirty="0" smtClean="0"/>
              <a:t> do </a:t>
            </a:r>
            <a:r>
              <a:rPr lang="en-GB" dirty="0" err="1" smtClean="0"/>
              <a:t>Canadá</a:t>
            </a:r>
            <a:r>
              <a:rPr lang="en-GB" dirty="0" smtClean="0"/>
              <a:t>, e o </a:t>
            </a:r>
            <a:r>
              <a:rPr lang="en-GB" dirty="0" err="1" smtClean="0"/>
              <a:t>litígio</a:t>
            </a:r>
            <a:r>
              <a:rPr lang="en-GB" dirty="0" smtClean="0"/>
              <a:t> </a:t>
            </a:r>
            <a:r>
              <a:rPr lang="en-GB" dirty="0" err="1" smtClean="0"/>
              <a:t>foi</a:t>
            </a:r>
            <a:r>
              <a:rPr lang="en-GB" dirty="0" smtClean="0"/>
              <a:t> </a:t>
            </a:r>
            <a:r>
              <a:rPr lang="en-GB" dirty="0" err="1" smtClean="0"/>
              <a:t>dirimido</a:t>
            </a:r>
            <a:r>
              <a:rPr lang="en-GB" dirty="0" smtClean="0"/>
              <a:t>. 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apólice</a:t>
            </a:r>
            <a:r>
              <a:rPr lang="en-GB" dirty="0" smtClean="0"/>
              <a:t> de </a:t>
            </a:r>
            <a:r>
              <a:rPr lang="en-GB" dirty="0" err="1" smtClean="0"/>
              <a:t>seguros</a:t>
            </a:r>
            <a:r>
              <a:rPr lang="en-GB" dirty="0" smtClean="0"/>
              <a:t> D&amp;O </a:t>
            </a:r>
            <a:r>
              <a:rPr lang="en-GB" dirty="0" err="1" smtClean="0"/>
              <a:t>excluía</a:t>
            </a:r>
            <a:r>
              <a:rPr lang="en-GB" dirty="0" smtClean="0"/>
              <a:t> </a:t>
            </a:r>
            <a:r>
              <a:rPr lang="en-GB" dirty="0" err="1" smtClean="0"/>
              <a:t>riscos</a:t>
            </a:r>
            <a:r>
              <a:rPr lang="en-GB" dirty="0"/>
              <a:t> </a:t>
            </a:r>
            <a:r>
              <a:rPr lang="en-GB" dirty="0" smtClean="0"/>
              <a:t>de </a:t>
            </a:r>
            <a:r>
              <a:rPr lang="en-GB" dirty="0" err="1" smtClean="0"/>
              <a:t>poluição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314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Conclusões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Responsabilidade</a:t>
            </a:r>
            <a:r>
              <a:rPr lang="en-GB" dirty="0" smtClean="0"/>
              <a:t> </a:t>
            </a:r>
            <a:r>
              <a:rPr lang="en-GB" dirty="0" err="1" smtClean="0"/>
              <a:t>pessoal</a:t>
            </a:r>
            <a:r>
              <a:rPr lang="en-GB" dirty="0" smtClean="0"/>
              <a:t> de </a:t>
            </a:r>
            <a:r>
              <a:rPr lang="en-GB" dirty="0" err="1" smtClean="0"/>
              <a:t>diretores</a:t>
            </a:r>
            <a:endParaRPr lang="en-GB" dirty="0" smtClean="0"/>
          </a:p>
          <a:p>
            <a:r>
              <a:rPr lang="en-GB" dirty="0" err="1" smtClean="0"/>
              <a:t>Cobertura</a:t>
            </a:r>
            <a:r>
              <a:rPr lang="en-GB" dirty="0" smtClean="0"/>
              <a:t> </a:t>
            </a:r>
            <a:r>
              <a:rPr lang="en-GB" dirty="0" err="1" smtClean="0"/>
              <a:t>lado</a:t>
            </a:r>
            <a:r>
              <a:rPr lang="en-GB" dirty="0" smtClean="0"/>
              <a:t> C/</a:t>
            </a:r>
            <a:r>
              <a:rPr lang="en-GB" dirty="0" err="1" smtClean="0"/>
              <a:t>limites</a:t>
            </a:r>
            <a:r>
              <a:rPr lang="en-GB" dirty="0" smtClean="0"/>
              <a:t> da </a:t>
            </a:r>
            <a:r>
              <a:rPr lang="en-GB" dirty="0" err="1" smtClean="0"/>
              <a:t>apólice</a:t>
            </a:r>
            <a:endParaRPr lang="en-GB" dirty="0" smtClean="0"/>
          </a:p>
          <a:p>
            <a:r>
              <a:rPr lang="en-GB" dirty="0" err="1" smtClean="0"/>
              <a:t>Exclusão</a:t>
            </a:r>
            <a:r>
              <a:rPr lang="en-GB" dirty="0" smtClean="0"/>
              <a:t> de </a:t>
            </a:r>
            <a:r>
              <a:rPr lang="en-GB" dirty="0" err="1" smtClean="0"/>
              <a:t>poluição</a:t>
            </a:r>
            <a:endParaRPr lang="en-GB" dirty="0" smtClean="0"/>
          </a:p>
          <a:p>
            <a:r>
              <a:rPr lang="en-GB" dirty="0" err="1" smtClean="0"/>
              <a:t>Cobertura</a:t>
            </a:r>
            <a:r>
              <a:rPr lang="en-GB" dirty="0" smtClean="0"/>
              <a:t> para </a:t>
            </a:r>
            <a:r>
              <a:rPr lang="en-GB" dirty="0" err="1" smtClean="0"/>
              <a:t>custos</a:t>
            </a:r>
            <a:r>
              <a:rPr lang="en-GB" dirty="0" smtClean="0"/>
              <a:t> com </a:t>
            </a:r>
            <a:r>
              <a:rPr lang="en-GB" dirty="0" err="1" smtClean="0"/>
              <a:t>defesa</a:t>
            </a:r>
            <a:endParaRPr lang="en-GB" dirty="0" smtClean="0"/>
          </a:p>
          <a:p>
            <a:r>
              <a:rPr lang="en-GB" dirty="0" smtClean="0"/>
              <a:t>Sistema </a:t>
            </a:r>
            <a:r>
              <a:rPr lang="en-GB" dirty="0" err="1" smtClean="0"/>
              <a:t>Alemão</a:t>
            </a:r>
            <a:r>
              <a:rPr lang="en-GB" dirty="0" smtClean="0"/>
              <a:t> bipartite</a:t>
            </a:r>
          </a:p>
          <a:p>
            <a:r>
              <a:rPr lang="en-GB" dirty="0" err="1" smtClean="0"/>
              <a:t>Possíveis</a:t>
            </a:r>
            <a:r>
              <a:rPr lang="en-GB" dirty="0" smtClean="0"/>
              <a:t> </a:t>
            </a:r>
            <a:r>
              <a:rPr lang="en-GB" dirty="0" err="1" smtClean="0"/>
              <a:t>exposições</a:t>
            </a:r>
            <a:r>
              <a:rPr lang="en-GB" dirty="0" smtClean="0"/>
              <a:t> no </a:t>
            </a:r>
            <a:r>
              <a:rPr lang="en-GB" dirty="0" err="1" smtClean="0"/>
              <a:t>Reino</a:t>
            </a:r>
            <a:r>
              <a:rPr lang="en-GB" dirty="0" smtClean="0"/>
              <a:t> </a:t>
            </a:r>
            <a:r>
              <a:rPr lang="en-GB" dirty="0" err="1" smtClean="0"/>
              <a:t>Unido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2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Agradecimentos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a</a:t>
            </a:r>
            <a:r>
              <a:rPr lang="en-GB" dirty="0" smtClean="0">
                <a:hlinkClick r:id="rId2"/>
              </a:rPr>
              <a:t>dolfo.Paolini@Buckingham.ac.uk</a:t>
            </a:r>
            <a:endParaRPr lang="en-GB" dirty="0" smtClean="0"/>
          </a:p>
          <a:p>
            <a:pPr marL="0" indent="0">
              <a:buNone/>
            </a:pPr>
            <a:endParaRPr lang="en-GB" dirty="0" smtClean="0">
              <a:hlinkClick r:id="rId3"/>
            </a:endParaRP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apaolini@dacbeachcroft.com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5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 Volkswagen me </a:t>
            </a:r>
            <a:r>
              <a:rPr lang="en-GB" dirty="0" err="1" smtClean="0"/>
              <a:t>escreveu</a:t>
            </a:r>
            <a:r>
              <a:rPr lang="en-GB" dirty="0" smtClean="0"/>
              <a:t> 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872" y="2436018"/>
            <a:ext cx="6391656" cy="4092798"/>
          </a:xfrm>
        </p:spPr>
      </p:pic>
    </p:spTree>
    <p:extLst>
      <p:ext uri="{BB962C8B-B14F-4D97-AF65-F5344CB8AC3E}">
        <p14:creationId xmlns:p14="http://schemas.microsoft.com/office/powerpoint/2010/main" val="318391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Principais</a:t>
            </a:r>
            <a:r>
              <a:rPr lang="en-GB" dirty="0" smtClean="0"/>
              <a:t> </a:t>
            </a:r>
            <a:r>
              <a:rPr lang="en-GB" dirty="0" err="1" smtClean="0"/>
              <a:t>aspectos</a:t>
            </a:r>
            <a:r>
              <a:rPr lang="en-GB" dirty="0" smtClean="0"/>
              <a:t> do D&amp;O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dirty="0" err="1" smtClean="0"/>
              <a:t>Desenvolvido</a:t>
            </a:r>
            <a:r>
              <a:rPr lang="en-GB" altLang="en-US" dirty="0" smtClean="0"/>
              <a:t> para </a:t>
            </a:r>
            <a:r>
              <a:rPr lang="en-GB" altLang="en-US" dirty="0" err="1" smtClean="0"/>
              <a:t>proteger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Diretores</a:t>
            </a:r>
            <a:r>
              <a:rPr lang="en-GB" altLang="en-US" dirty="0" smtClean="0"/>
              <a:t> e </a:t>
            </a:r>
            <a:r>
              <a:rPr lang="en-GB" altLang="en-US" dirty="0" err="1" smtClean="0"/>
              <a:t>Executivos</a:t>
            </a:r>
            <a:r>
              <a:rPr lang="en-GB" altLang="en-US" dirty="0" smtClean="0"/>
              <a:t>, e </a:t>
            </a:r>
            <a:r>
              <a:rPr lang="en-GB" altLang="en-US" dirty="0" err="1" smtClean="0"/>
              <a:t>não</a:t>
            </a:r>
            <a:r>
              <a:rPr lang="en-GB" altLang="en-US" dirty="0" smtClean="0"/>
              <a:t> a </a:t>
            </a:r>
            <a:r>
              <a:rPr lang="en-GB" altLang="en-US" dirty="0" err="1" smtClean="0"/>
              <a:t>Empresa</a:t>
            </a:r>
            <a:endParaRPr lang="en-GB" altLang="en-US" dirty="0"/>
          </a:p>
          <a:p>
            <a:r>
              <a:rPr lang="en-GB" altLang="en-US" dirty="0" err="1" smtClean="0"/>
              <a:t>Seguro</a:t>
            </a:r>
            <a:r>
              <a:rPr lang="en-GB" altLang="en-US" dirty="0" smtClean="0"/>
              <a:t> de </a:t>
            </a:r>
            <a:r>
              <a:rPr lang="en-GB" altLang="en-US" dirty="0" err="1" smtClean="0"/>
              <a:t>responsabilidade</a:t>
            </a:r>
            <a:r>
              <a:rPr lang="en-GB" altLang="en-US" dirty="0" smtClean="0"/>
              <a:t> civil: </a:t>
            </a:r>
            <a:r>
              <a:rPr lang="en-GB" altLang="en-US" dirty="0" err="1" smtClean="0"/>
              <a:t>seguro</a:t>
            </a:r>
            <a:r>
              <a:rPr lang="en-GB" altLang="en-US" dirty="0" smtClean="0"/>
              <a:t> de </a:t>
            </a:r>
            <a:r>
              <a:rPr lang="en-GB" altLang="en-US" dirty="0" err="1" smtClean="0"/>
              <a:t>indenização</a:t>
            </a:r>
            <a:r>
              <a:rPr lang="en-GB" altLang="en-US" dirty="0" smtClean="0"/>
              <a:t> professional/</a:t>
            </a:r>
            <a:r>
              <a:rPr lang="en-GB" altLang="en-US" dirty="0" err="1" smtClean="0"/>
              <a:t>Seguro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frente</a:t>
            </a:r>
            <a:r>
              <a:rPr lang="en-GB" altLang="en-US" dirty="0" smtClean="0"/>
              <a:t> a </a:t>
            </a:r>
            <a:r>
              <a:rPr lang="en-GB" altLang="en-US" dirty="0" err="1" smtClean="0"/>
              <a:t>terceiros</a:t>
            </a:r>
            <a:endParaRPr lang="en-GB" altLang="en-US" dirty="0"/>
          </a:p>
          <a:p>
            <a:r>
              <a:rPr lang="en-GB" altLang="en-US" dirty="0" smtClean="0"/>
              <a:t>A </a:t>
            </a:r>
            <a:r>
              <a:rPr lang="en-GB" altLang="en-US" dirty="0" err="1" smtClean="0"/>
              <a:t>aferição</a:t>
            </a:r>
            <a:r>
              <a:rPr lang="en-GB" altLang="en-US" dirty="0" smtClean="0"/>
              <a:t> da </a:t>
            </a:r>
            <a:r>
              <a:rPr lang="en-GB" altLang="en-US" dirty="0" err="1" smtClean="0"/>
              <a:t>responsabilidade</a:t>
            </a:r>
            <a:r>
              <a:rPr lang="en-GB" altLang="en-US" dirty="0" smtClean="0"/>
              <a:t> é </a:t>
            </a:r>
            <a:r>
              <a:rPr lang="en-GB" altLang="en-US" dirty="0" err="1" smtClean="0"/>
              <a:t>necessária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acionamento</a:t>
            </a:r>
            <a:r>
              <a:rPr lang="en-GB" altLang="en-US" dirty="0" smtClean="0"/>
              <a:t> de </a:t>
            </a:r>
            <a:r>
              <a:rPr lang="en-GB" altLang="en-US" dirty="0" err="1" smtClean="0"/>
              <a:t>uma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cobertura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substancial</a:t>
            </a:r>
            <a:endParaRPr lang="en-GB" altLang="en-US" dirty="0"/>
          </a:p>
          <a:p>
            <a:r>
              <a:rPr lang="en-GB" altLang="en-US" dirty="0" err="1" smtClean="0"/>
              <a:t>Apólices</a:t>
            </a:r>
            <a:r>
              <a:rPr lang="en-GB" altLang="en-US" dirty="0" smtClean="0"/>
              <a:t> “claims-made”</a:t>
            </a:r>
            <a:endParaRPr lang="en-GB" altLang="en-US" dirty="0"/>
          </a:p>
          <a:p>
            <a:r>
              <a:rPr lang="en-GB" altLang="en-US" dirty="0" smtClean="0"/>
              <a:t>D&amp;O </a:t>
            </a:r>
            <a:r>
              <a:rPr lang="en-GB" altLang="en-US" dirty="0" err="1" smtClean="0"/>
              <a:t>não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cobre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condutas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ilícitas</a:t>
            </a:r>
            <a:r>
              <a:rPr lang="en-GB" altLang="en-US" dirty="0" smtClean="0"/>
              <a:t>/</a:t>
            </a:r>
            <a:r>
              <a:rPr lang="en-GB" altLang="en-US" dirty="0" err="1" smtClean="0"/>
              <a:t>fraudes</a:t>
            </a:r>
            <a:endParaRPr lang="en-GB" altLang="en-US" dirty="0"/>
          </a:p>
          <a:p>
            <a:r>
              <a:rPr lang="en-GB" altLang="en-US" dirty="0" smtClean="0"/>
              <a:t>D&amp;O </a:t>
            </a:r>
            <a:r>
              <a:rPr lang="en-GB" altLang="en-US" dirty="0" err="1" smtClean="0"/>
              <a:t>cobre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investigações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perante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agências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reguladoras</a:t>
            </a:r>
            <a:endParaRPr lang="en-GB" altLang="en-US" dirty="0"/>
          </a:p>
          <a:p>
            <a:r>
              <a:rPr lang="en-GB" altLang="en-US" dirty="0" err="1" smtClean="0"/>
              <a:t>Tipos</a:t>
            </a:r>
            <a:r>
              <a:rPr lang="en-GB" altLang="en-US" dirty="0" smtClean="0"/>
              <a:t>: </a:t>
            </a:r>
            <a:r>
              <a:rPr lang="en-GB" altLang="en-US" dirty="0" err="1" smtClean="0"/>
              <a:t>Lado</a:t>
            </a:r>
            <a:r>
              <a:rPr lang="en-GB" altLang="en-US" dirty="0" smtClean="0"/>
              <a:t> A, </a:t>
            </a:r>
            <a:r>
              <a:rPr lang="en-GB" altLang="en-US" dirty="0" err="1" smtClean="0"/>
              <a:t>Lado</a:t>
            </a:r>
            <a:r>
              <a:rPr lang="en-GB" altLang="en-US" dirty="0" smtClean="0"/>
              <a:t> B e </a:t>
            </a:r>
            <a:r>
              <a:rPr lang="en-GB" altLang="en-US" dirty="0" err="1" smtClean="0"/>
              <a:t>Lado</a:t>
            </a:r>
            <a:r>
              <a:rPr lang="en-GB" altLang="en-US" dirty="0" smtClean="0"/>
              <a:t> C</a:t>
            </a:r>
          </a:p>
          <a:p>
            <a:r>
              <a:rPr lang="en-GB" altLang="en-US" dirty="0" err="1" smtClean="0"/>
              <a:t>Poluição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costuma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ser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excluída</a:t>
            </a:r>
            <a:endParaRPr lang="en-GB" alt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72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Fatos</a:t>
            </a:r>
            <a:r>
              <a:rPr lang="en-GB" dirty="0" smtClean="0"/>
              <a:t> </a:t>
            </a:r>
            <a:r>
              <a:rPr lang="en-GB" dirty="0" err="1" smtClean="0"/>
              <a:t>incontestes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VW </a:t>
            </a:r>
            <a:r>
              <a:rPr lang="en-GB" dirty="0" err="1" smtClean="0"/>
              <a:t>emitiu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declaração</a:t>
            </a:r>
            <a:r>
              <a:rPr lang="en-GB" dirty="0" smtClean="0"/>
              <a:t> </a:t>
            </a:r>
            <a:r>
              <a:rPr lang="en-GB" dirty="0" err="1" smtClean="0"/>
              <a:t>pública</a:t>
            </a:r>
            <a:r>
              <a:rPr lang="en-GB" dirty="0" smtClean="0"/>
              <a:t>, </a:t>
            </a:r>
            <a:r>
              <a:rPr lang="en-GB" dirty="0" err="1" smtClean="0"/>
              <a:t>acentuando</a:t>
            </a:r>
            <a:r>
              <a:rPr lang="en-GB" dirty="0" smtClean="0"/>
              <a:t> o </a:t>
            </a:r>
            <a:r>
              <a:rPr lang="en-GB" dirty="0" err="1" smtClean="0"/>
              <a:t>quão</a:t>
            </a:r>
            <a:r>
              <a:rPr lang="en-GB" dirty="0" smtClean="0"/>
              <a:t> </a:t>
            </a:r>
            <a:r>
              <a:rPr lang="en-GB" dirty="0" err="1" smtClean="0"/>
              <a:t>próspera</a:t>
            </a:r>
            <a:r>
              <a:rPr lang="en-GB" dirty="0" smtClean="0"/>
              <a:t> e </a:t>
            </a:r>
            <a:r>
              <a:rPr lang="en-GB" dirty="0" err="1" smtClean="0"/>
              <a:t>sustentável</a:t>
            </a:r>
            <a:r>
              <a:rPr lang="en-GB" dirty="0" smtClean="0"/>
              <a:t> era a VW. “</a:t>
            </a:r>
            <a:r>
              <a:rPr lang="en-GB" u="sng" dirty="0" smtClean="0"/>
              <a:t>o </a:t>
            </a:r>
            <a:r>
              <a:rPr lang="en-GB" u="sng" dirty="0" err="1" smtClean="0"/>
              <a:t>grupo</a:t>
            </a:r>
            <a:r>
              <a:rPr lang="en-GB" u="sng" dirty="0" smtClean="0"/>
              <a:t> </a:t>
            </a:r>
            <a:r>
              <a:rPr lang="en-GB" u="sng" dirty="0" err="1" smtClean="0"/>
              <a:t>automotivo</a:t>
            </a:r>
            <a:r>
              <a:rPr lang="en-GB" u="sng" dirty="0" smtClean="0"/>
              <a:t> </a:t>
            </a:r>
            <a:r>
              <a:rPr lang="en-GB" u="sng" dirty="0" err="1" smtClean="0"/>
              <a:t>mais</a:t>
            </a:r>
            <a:r>
              <a:rPr lang="en-GB" u="sng" dirty="0" smtClean="0"/>
              <a:t> </a:t>
            </a:r>
            <a:r>
              <a:rPr lang="en-GB" u="sng" dirty="0" err="1" smtClean="0"/>
              <a:t>sustentável</a:t>
            </a:r>
            <a:r>
              <a:rPr lang="en-GB" u="sng" dirty="0" smtClean="0"/>
              <a:t> do </a:t>
            </a:r>
            <a:r>
              <a:rPr lang="en-GB" u="sng" dirty="0" err="1" smtClean="0"/>
              <a:t>mundo</a:t>
            </a:r>
            <a:r>
              <a:rPr lang="en-GB" dirty="0" smtClean="0"/>
              <a:t>.”</a:t>
            </a:r>
          </a:p>
          <a:p>
            <a:r>
              <a:rPr lang="en-GB" dirty="0" err="1" smtClean="0"/>
              <a:t>Investidores</a:t>
            </a:r>
            <a:r>
              <a:rPr lang="en-GB" dirty="0" smtClean="0"/>
              <a:t> </a:t>
            </a:r>
            <a:r>
              <a:rPr lang="en-GB" dirty="0" err="1" smtClean="0"/>
              <a:t>haviam</a:t>
            </a:r>
            <a:r>
              <a:rPr lang="en-GB" dirty="0" smtClean="0"/>
              <a:t> </a:t>
            </a:r>
            <a:r>
              <a:rPr lang="en-GB" dirty="0" err="1" smtClean="0"/>
              <a:t>adquirido</a:t>
            </a:r>
            <a:r>
              <a:rPr lang="en-GB" dirty="0" smtClean="0"/>
              <a:t> ADRs – </a:t>
            </a:r>
            <a:r>
              <a:rPr lang="en-GB" dirty="0" err="1" smtClean="0"/>
              <a:t>Recibos</a:t>
            </a:r>
            <a:r>
              <a:rPr lang="en-GB" dirty="0" smtClean="0"/>
              <a:t> de </a:t>
            </a:r>
            <a:r>
              <a:rPr lang="en-GB" dirty="0" err="1" smtClean="0"/>
              <a:t>depósitos</a:t>
            </a:r>
            <a:r>
              <a:rPr lang="en-GB" dirty="0" smtClean="0"/>
              <a:t> Americanos </a:t>
            </a:r>
            <a:r>
              <a:rPr lang="en-GB" dirty="0" err="1" smtClean="0"/>
              <a:t>em</a:t>
            </a:r>
            <a:r>
              <a:rPr lang="en-GB" dirty="0" smtClean="0"/>
              <a:t> US$/as </a:t>
            </a: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perderam</a:t>
            </a:r>
            <a:r>
              <a:rPr lang="en-GB" dirty="0" smtClean="0"/>
              <a:t> </a:t>
            </a:r>
            <a:r>
              <a:rPr lang="en-GB" dirty="0" err="1" smtClean="0"/>
              <a:t>mais</a:t>
            </a:r>
            <a:r>
              <a:rPr lang="en-GB" dirty="0" smtClean="0"/>
              <a:t> de um </a:t>
            </a:r>
            <a:r>
              <a:rPr lang="en-GB" dirty="0" err="1" smtClean="0"/>
              <a:t>terço</a:t>
            </a:r>
            <a:r>
              <a:rPr lang="en-GB" dirty="0" smtClean="0"/>
              <a:t> do </a:t>
            </a:r>
            <a:r>
              <a:rPr lang="en-GB" dirty="0" err="1" smtClean="0"/>
              <a:t>seu</a:t>
            </a:r>
            <a:r>
              <a:rPr lang="en-GB" dirty="0" smtClean="0"/>
              <a:t> </a:t>
            </a:r>
            <a:r>
              <a:rPr lang="en-GB" dirty="0" err="1" smtClean="0"/>
              <a:t>valor</a:t>
            </a:r>
            <a:r>
              <a:rPr lang="en-GB" dirty="0" smtClean="0"/>
              <a:t>.</a:t>
            </a:r>
          </a:p>
          <a:p>
            <a:r>
              <a:rPr lang="en-GB" dirty="0" smtClean="0"/>
              <a:t>18/09/15 A </a:t>
            </a:r>
            <a:r>
              <a:rPr lang="en-GB" dirty="0" err="1" smtClean="0"/>
              <a:t>Agência</a:t>
            </a:r>
            <a:r>
              <a:rPr lang="en-GB" dirty="0" smtClean="0"/>
              <a:t> de </a:t>
            </a:r>
            <a:r>
              <a:rPr lang="en-GB" dirty="0" err="1" smtClean="0"/>
              <a:t>Proteção</a:t>
            </a:r>
            <a:r>
              <a:rPr lang="en-GB" dirty="0" smtClean="0"/>
              <a:t> </a:t>
            </a:r>
            <a:r>
              <a:rPr lang="en-GB" dirty="0" err="1" smtClean="0"/>
              <a:t>Ambiental</a:t>
            </a:r>
            <a:r>
              <a:rPr lang="en-GB" dirty="0" smtClean="0"/>
              <a:t> </a:t>
            </a:r>
            <a:r>
              <a:rPr lang="en-GB" dirty="0" err="1" smtClean="0"/>
              <a:t>Norte</a:t>
            </a:r>
            <a:r>
              <a:rPr lang="en-GB" dirty="0" smtClean="0"/>
              <a:t>-Americana </a:t>
            </a:r>
            <a:r>
              <a:rPr lang="en-GB" dirty="0" err="1" smtClean="0"/>
              <a:t>enviou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notificação</a:t>
            </a:r>
            <a:r>
              <a:rPr lang="en-GB" dirty="0" smtClean="0"/>
              <a:t> à VW.</a:t>
            </a:r>
          </a:p>
          <a:p>
            <a:r>
              <a:rPr lang="en-GB" dirty="0" smtClean="0"/>
              <a:t>A VW </a:t>
            </a:r>
            <a:r>
              <a:rPr lang="en-GB" dirty="0" err="1" smtClean="0"/>
              <a:t>está</a:t>
            </a:r>
            <a:r>
              <a:rPr lang="en-GB" dirty="0" smtClean="0"/>
              <a:t> </a:t>
            </a:r>
            <a:r>
              <a:rPr lang="en-GB" dirty="0" err="1" smtClean="0"/>
              <a:t>sujeita</a:t>
            </a:r>
            <a:r>
              <a:rPr lang="en-GB" dirty="0" smtClean="0"/>
              <a:t> a </a:t>
            </a:r>
            <a:r>
              <a:rPr lang="en-GB" dirty="0" err="1" smtClean="0"/>
              <a:t>bilhões</a:t>
            </a:r>
            <a:r>
              <a:rPr lang="en-GB" dirty="0" smtClean="0"/>
              <a:t> de </a:t>
            </a:r>
            <a:r>
              <a:rPr lang="en-GB" dirty="0" err="1" smtClean="0"/>
              <a:t>Dólares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multas</a:t>
            </a:r>
            <a:r>
              <a:rPr lang="en-GB" dirty="0" smtClean="0"/>
              <a:t>: US$ 37.000,00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veículo</a:t>
            </a:r>
            <a:r>
              <a:rPr lang="en-GB" dirty="0" smtClean="0"/>
              <a:t>/a VW </a:t>
            </a:r>
            <a:r>
              <a:rPr lang="en-GB" dirty="0" err="1" smtClean="0"/>
              <a:t>alocou</a:t>
            </a:r>
            <a:r>
              <a:rPr lang="en-GB" dirty="0" smtClean="0"/>
              <a:t> US$ 7 </a:t>
            </a:r>
            <a:r>
              <a:rPr lang="en-GB" dirty="0" err="1" smtClean="0"/>
              <a:t>bilhões</a:t>
            </a:r>
            <a:r>
              <a:rPr lang="en-GB" dirty="0" smtClean="0"/>
              <a:t>/</a:t>
            </a:r>
            <a:r>
              <a:rPr lang="en-GB" dirty="0" err="1" smtClean="0"/>
              <a:t>Quase</a:t>
            </a:r>
            <a:r>
              <a:rPr lang="en-GB" dirty="0" smtClean="0"/>
              <a:t> </a:t>
            </a:r>
            <a:r>
              <a:rPr lang="en-GB" dirty="0" err="1" smtClean="0"/>
              <a:t>meio</a:t>
            </a:r>
            <a:r>
              <a:rPr lang="en-GB" dirty="0" smtClean="0"/>
              <a:t> </a:t>
            </a:r>
            <a:r>
              <a:rPr lang="en-GB" dirty="0" err="1" smtClean="0"/>
              <a:t>milhão</a:t>
            </a:r>
            <a:r>
              <a:rPr lang="en-GB" dirty="0" smtClean="0"/>
              <a:t> de </a:t>
            </a:r>
            <a:r>
              <a:rPr lang="en-GB" dirty="0" err="1" smtClean="0"/>
              <a:t>carros</a:t>
            </a:r>
            <a:r>
              <a:rPr lang="en-GB" dirty="0" smtClean="0"/>
              <a:t> </a:t>
            </a:r>
            <a:r>
              <a:rPr lang="en-GB" dirty="0" err="1" smtClean="0"/>
              <a:t>afetados</a:t>
            </a:r>
            <a:r>
              <a:rPr lang="en-GB" dirty="0" smtClean="0"/>
              <a:t> </a:t>
            </a:r>
            <a:r>
              <a:rPr lang="en-GB" dirty="0" err="1" smtClean="0"/>
              <a:t>nos</a:t>
            </a:r>
            <a:r>
              <a:rPr lang="en-GB" dirty="0" smtClean="0"/>
              <a:t> EUA e 11 </a:t>
            </a:r>
            <a:r>
              <a:rPr lang="en-GB" dirty="0" err="1" smtClean="0"/>
              <a:t>milhões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todo</a:t>
            </a:r>
            <a:r>
              <a:rPr lang="en-GB" dirty="0" smtClean="0"/>
              <a:t> o </a:t>
            </a:r>
            <a:r>
              <a:rPr lang="en-GB" dirty="0" err="1" smtClean="0"/>
              <a:t>mundo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445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Fatos</a:t>
            </a:r>
            <a:r>
              <a:rPr lang="en-GB" dirty="0" smtClean="0"/>
              <a:t> </a:t>
            </a:r>
            <a:r>
              <a:rPr lang="en-GB" dirty="0" err="1" smtClean="0"/>
              <a:t>Incontestes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dirty="0"/>
          </a:p>
          <a:p>
            <a:r>
              <a:rPr lang="en-GB" dirty="0"/>
              <a:t>25/09/15 </a:t>
            </a:r>
            <a:r>
              <a:rPr lang="en-GB" dirty="0" smtClean="0"/>
              <a:t>A </a:t>
            </a:r>
            <a:r>
              <a:rPr lang="en-GB" dirty="0" err="1" smtClean="0"/>
              <a:t>Alemanha</a:t>
            </a:r>
            <a:r>
              <a:rPr lang="en-GB" dirty="0" smtClean="0"/>
              <a:t> </a:t>
            </a:r>
            <a:r>
              <a:rPr lang="en-GB" dirty="0" err="1" smtClean="0"/>
              <a:t>divulgou</a:t>
            </a:r>
            <a:r>
              <a:rPr lang="en-GB" dirty="0" smtClean="0"/>
              <a:t> que 2,8 </a:t>
            </a:r>
            <a:r>
              <a:rPr lang="en-GB" dirty="0" err="1" smtClean="0"/>
              <a:t>milhões</a:t>
            </a:r>
            <a:r>
              <a:rPr lang="en-GB" dirty="0" smtClean="0"/>
              <a:t> de </a:t>
            </a:r>
            <a:r>
              <a:rPr lang="en-GB" dirty="0" err="1" smtClean="0"/>
              <a:t>carros</a:t>
            </a:r>
            <a:r>
              <a:rPr lang="en-GB" dirty="0" smtClean="0"/>
              <a:t> </a:t>
            </a:r>
            <a:r>
              <a:rPr lang="en-GB" dirty="0" err="1" smtClean="0"/>
              <a:t>haviam</a:t>
            </a:r>
            <a:r>
              <a:rPr lang="en-GB" dirty="0" smtClean="0"/>
              <a:t> </a:t>
            </a:r>
            <a:r>
              <a:rPr lang="en-GB" dirty="0" err="1" smtClean="0"/>
              <a:t>sido</a:t>
            </a:r>
            <a:r>
              <a:rPr lang="en-GB" dirty="0" smtClean="0"/>
              <a:t> </a:t>
            </a:r>
            <a:r>
              <a:rPr lang="en-GB" dirty="0" err="1" smtClean="0"/>
              <a:t>afetados</a:t>
            </a:r>
            <a:r>
              <a:rPr lang="en-GB" dirty="0" smtClean="0"/>
              <a:t>, e que o </a:t>
            </a:r>
            <a:r>
              <a:rPr lang="en-GB" dirty="0" err="1" smtClean="0"/>
              <a:t>Conselho</a:t>
            </a:r>
            <a:r>
              <a:rPr lang="en-GB" dirty="0" smtClean="0"/>
              <a:t> fiscal da VW </a:t>
            </a:r>
            <a:r>
              <a:rPr lang="en-GB" dirty="0" err="1" smtClean="0"/>
              <a:t>havia</a:t>
            </a:r>
            <a:r>
              <a:rPr lang="en-GB" dirty="0" smtClean="0"/>
              <a:t> </a:t>
            </a:r>
            <a:r>
              <a:rPr lang="en-GB" dirty="0" err="1" smtClean="0"/>
              <a:t>instruído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advogados</a:t>
            </a:r>
            <a:r>
              <a:rPr lang="en-GB" dirty="0" smtClean="0"/>
              <a:t>, </a:t>
            </a:r>
            <a:r>
              <a:rPr lang="en-GB" dirty="0" err="1" smtClean="0"/>
              <a:t>tanto</a:t>
            </a:r>
            <a:r>
              <a:rPr lang="en-GB" dirty="0" smtClean="0"/>
              <a:t> </a:t>
            </a:r>
            <a:r>
              <a:rPr lang="en-GB" dirty="0" err="1" smtClean="0"/>
              <a:t>nos</a:t>
            </a:r>
            <a:r>
              <a:rPr lang="en-GB" dirty="0" smtClean="0"/>
              <a:t> EUA </a:t>
            </a:r>
            <a:r>
              <a:rPr lang="en-GB" dirty="0" err="1" smtClean="0"/>
              <a:t>quanto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Alemanha</a:t>
            </a:r>
            <a:r>
              <a:rPr lang="en-GB" dirty="0" smtClean="0"/>
              <a:t>, a </a:t>
            </a:r>
            <a:r>
              <a:rPr lang="en-GB" dirty="0" err="1" smtClean="0"/>
              <a:t>investigarem</a:t>
            </a:r>
            <a:r>
              <a:rPr lang="en-GB" dirty="0" smtClean="0"/>
              <a:t> o </a:t>
            </a:r>
            <a:r>
              <a:rPr lang="en-GB" dirty="0" err="1" smtClean="0"/>
              <a:t>caso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A VW </a:t>
            </a:r>
            <a:r>
              <a:rPr lang="en-GB" dirty="0" err="1" smtClean="0"/>
              <a:t>admitiu</a:t>
            </a:r>
            <a:r>
              <a:rPr lang="en-GB" dirty="0" smtClean="0"/>
              <a:t> </a:t>
            </a:r>
            <a:r>
              <a:rPr lang="en-GB" dirty="0" err="1" smtClean="0"/>
              <a:t>sua</a:t>
            </a:r>
            <a:r>
              <a:rPr lang="en-GB" dirty="0" smtClean="0"/>
              <a:t> </a:t>
            </a:r>
            <a:r>
              <a:rPr lang="en-GB" dirty="0" err="1" smtClean="0"/>
              <a:t>responsabilidade</a:t>
            </a:r>
            <a:r>
              <a:rPr lang="en-GB" dirty="0" smtClean="0"/>
              <a:t> </a:t>
            </a:r>
            <a:r>
              <a:rPr lang="en-GB" dirty="0" err="1" smtClean="0"/>
              <a:t>pelo</a:t>
            </a:r>
            <a:r>
              <a:rPr lang="en-GB" dirty="0" smtClean="0"/>
              <a:t> </a:t>
            </a:r>
            <a:r>
              <a:rPr lang="en-GB" dirty="0" err="1" smtClean="0"/>
              <a:t>uso</a:t>
            </a:r>
            <a:r>
              <a:rPr lang="en-GB" dirty="0" smtClean="0"/>
              <a:t> de “</a:t>
            </a:r>
            <a:r>
              <a:rPr lang="en-GB" dirty="0" err="1" smtClean="0"/>
              <a:t>dispositivos</a:t>
            </a:r>
            <a:r>
              <a:rPr lang="en-GB" dirty="0" smtClean="0"/>
              <a:t> </a:t>
            </a:r>
            <a:r>
              <a:rPr lang="en-GB" dirty="0" err="1" smtClean="0"/>
              <a:t>destinados</a:t>
            </a:r>
            <a:r>
              <a:rPr lang="en-GB" dirty="0" smtClean="0"/>
              <a:t> a </a:t>
            </a:r>
            <a:r>
              <a:rPr lang="en-GB" dirty="0" err="1" smtClean="0"/>
              <a:t>burlar</a:t>
            </a:r>
            <a:r>
              <a:rPr lang="en-GB" dirty="0" smtClean="0"/>
              <a:t> testes de </a:t>
            </a:r>
            <a:r>
              <a:rPr lang="en-GB" dirty="0" err="1" smtClean="0"/>
              <a:t>emissões</a:t>
            </a:r>
            <a:r>
              <a:rPr lang="en-GB" dirty="0" smtClean="0"/>
              <a:t>” para </a:t>
            </a:r>
            <a:r>
              <a:rPr lang="en-GB" dirty="0" err="1" smtClean="0"/>
              <a:t>ludibriar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testes de </a:t>
            </a:r>
            <a:r>
              <a:rPr lang="en-GB" dirty="0" err="1" smtClean="0"/>
              <a:t>emissões</a:t>
            </a:r>
            <a:r>
              <a:rPr lang="en-GB" dirty="0" smtClean="0"/>
              <a:t>/e de </a:t>
            </a:r>
            <a:r>
              <a:rPr lang="en-GB" dirty="0" err="1" smtClean="0"/>
              <a:t>softwares</a:t>
            </a:r>
            <a:r>
              <a:rPr lang="en-GB" dirty="0" smtClean="0"/>
              <a:t>, com vistas a </a:t>
            </a:r>
            <a:r>
              <a:rPr lang="en-GB" dirty="0" err="1" smtClean="0"/>
              <a:t>eximir</a:t>
            </a:r>
            <a:r>
              <a:rPr lang="en-GB" dirty="0" smtClean="0"/>
              <a:t>-se das </a:t>
            </a:r>
            <a:r>
              <a:rPr lang="en-GB" dirty="0" err="1" smtClean="0"/>
              <a:t>exigências</a:t>
            </a:r>
            <a:r>
              <a:rPr lang="en-GB" dirty="0" smtClean="0"/>
              <a:t> da EPA.</a:t>
            </a:r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executivos</a:t>
            </a:r>
            <a:r>
              <a:rPr lang="en-GB" dirty="0" smtClean="0"/>
              <a:t> </a:t>
            </a:r>
            <a:r>
              <a:rPr lang="en-GB" dirty="0" err="1" smtClean="0"/>
              <a:t>sênior</a:t>
            </a:r>
            <a:r>
              <a:rPr lang="en-GB" dirty="0" smtClean="0"/>
              <a:t> da VW </a:t>
            </a:r>
            <a:r>
              <a:rPr lang="en-GB" dirty="0" err="1" smtClean="0"/>
              <a:t>negaram</a:t>
            </a:r>
            <a:r>
              <a:rPr lang="en-GB" dirty="0" smtClean="0"/>
              <a:t> </a:t>
            </a:r>
            <a:r>
              <a:rPr lang="en-GB" dirty="0" err="1" smtClean="0"/>
              <a:t>qualquer</a:t>
            </a:r>
            <a:r>
              <a:rPr lang="en-GB" dirty="0" smtClean="0"/>
              <a:t> </a:t>
            </a:r>
            <a:r>
              <a:rPr lang="en-GB" dirty="0" err="1" smtClean="0"/>
              <a:t>responsabilidade</a:t>
            </a:r>
            <a:r>
              <a:rPr lang="en-GB" dirty="0" smtClean="0"/>
              <a:t> e/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ciência</a:t>
            </a:r>
            <a:r>
              <a:rPr lang="en-GB" dirty="0" smtClean="0"/>
              <a:t> de </a:t>
            </a:r>
            <a:r>
              <a:rPr lang="en-GB" dirty="0" err="1" smtClean="0"/>
              <a:t>atos</a:t>
            </a:r>
            <a:r>
              <a:rPr lang="en-GB" dirty="0" smtClean="0"/>
              <a:t> </a:t>
            </a:r>
            <a:r>
              <a:rPr lang="en-GB" dirty="0" err="1" smtClean="0"/>
              <a:t>ilícitos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10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Cenários</a:t>
            </a:r>
            <a:r>
              <a:rPr lang="en-GB" dirty="0" smtClean="0"/>
              <a:t> do </a:t>
            </a:r>
            <a:r>
              <a:rPr lang="en-GB" dirty="0" err="1" smtClean="0"/>
              <a:t>caso</a:t>
            </a:r>
            <a:r>
              <a:rPr lang="en-GB" dirty="0" smtClean="0"/>
              <a:t> Volkswagen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GB" dirty="0" err="1" smtClean="0"/>
              <a:t>Responsabilidade</a:t>
            </a:r>
            <a:r>
              <a:rPr lang="en-GB" dirty="0" smtClean="0"/>
              <a:t> da </a:t>
            </a:r>
            <a:r>
              <a:rPr lang="en-GB" dirty="0" err="1" smtClean="0"/>
              <a:t>Empresa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violação</a:t>
            </a:r>
            <a:r>
              <a:rPr lang="en-GB" dirty="0" smtClean="0"/>
              <a:t> a </a:t>
            </a:r>
            <a:r>
              <a:rPr lang="en-GB" dirty="0" err="1" smtClean="0"/>
              <a:t>normas</a:t>
            </a:r>
            <a:r>
              <a:rPr lang="en-GB" dirty="0" smtClean="0"/>
              <a:t> </a:t>
            </a:r>
            <a:r>
              <a:rPr lang="en-GB" dirty="0" err="1" smtClean="0"/>
              <a:t>antipoluição</a:t>
            </a:r>
            <a:r>
              <a:rPr lang="en-GB" dirty="0" smtClean="0"/>
              <a:t> </a:t>
            </a:r>
          </a:p>
          <a:p>
            <a:pPr marL="457200" indent="-457200">
              <a:buAutoNum type="arabicPeriod"/>
            </a:pPr>
            <a:r>
              <a:rPr lang="en-GB" dirty="0" err="1" smtClean="0"/>
              <a:t>Responsabilidade</a:t>
            </a:r>
            <a:r>
              <a:rPr lang="en-GB" dirty="0" smtClean="0"/>
              <a:t> de </a:t>
            </a:r>
            <a:r>
              <a:rPr lang="en-GB" dirty="0" err="1" smtClean="0"/>
              <a:t>Diretores</a:t>
            </a:r>
            <a:r>
              <a:rPr lang="en-GB" dirty="0" smtClean="0"/>
              <a:t> junto à </a:t>
            </a:r>
            <a:r>
              <a:rPr lang="en-GB" dirty="0" err="1" smtClean="0"/>
              <a:t>Empresa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violação</a:t>
            </a:r>
            <a:r>
              <a:rPr lang="en-GB" dirty="0" smtClean="0"/>
              <a:t> </a:t>
            </a:r>
            <a:r>
              <a:rPr lang="en-GB" dirty="0" err="1" smtClean="0"/>
              <a:t>aos</a:t>
            </a:r>
            <a:r>
              <a:rPr lang="en-GB" dirty="0" smtClean="0"/>
              <a:t> </a:t>
            </a:r>
            <a:r>
              <a:rPr lang="en-GB" dirty="0" err="1" smtClean="0"/>
              <a:t>seus</a:t>
            </a:r>
            <a:r>
              <a:rPr lang="en-GB" dirty="0" smtClean="0"/>
              <a:t> </a:t>
            </a:r>
            <a:r>
              <a:rPr lang="en-GB" dirty="0" err="1" smtClean="0"/>
              <a:t>deveres</a:t>
            </a:r>
            <a:r>
              <a:rPr lang="en-GB" dirty="0" smtClean="0"/>
              <a:t> </a:t>
            </a:r>
            <a:r>
              <a:rPr lang="en-GB" dirty="0" err="1" smtClean="0"/>
              <a:t>inerentes</a:t>
            </a:r>
            <a:r>
              <a:rPr lang="en-GB" dirty="0" smtClean="0"/>
              <a:t> </a:t>
            </a:r>
            <a:r>
              <a:rPr lang="en-GB" dirty="0" err="1" smtClean="0"/>
              <a:t>ao</a:t>
            </a:r>
            <a:r>
              <a:rPr lang="en-GB" dirty="0" smtClean="0"/>
              <a:t> cargo</a:t>
            </a:r>
          </a:p>
          <a:p>
            <a:pPr marL="457200" indent="-457200">
              <a:buAutoNum type="arabicPeriod"/>
            </a:pP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coletivas</a:t>
            </a:r>
            <a:r>
              <a:rPr lang="en-GB" dirty="0" smtClean="0"/>
              <a:t> (“Class actions”) </a:t>
            </a:r>
            <a:r>
              <a:rPr lang="en-GB" dirty="0" err="1" smtClean="0"/>
              <a:t>propostas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consumidores</a:t>
            </a:r>
            <a:r>
              <a:rPr lang="en-GB" dirty="0" smtClean="0"/>
              <a:t> contra a VW</a:t>
            </a:r>
          </a:p>
          <a:p>
            <a:pPr marL="457200" indent="-457200">
              <a:buAutoNum type="arabicPeriod"/>
            </a:pP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coletivas</a:t>
            </a:r>
            <a:r>
              <a:rPr lang="en-GB" dirty="0" smtClean="0"/>
              <a:t> </a:t>
            </a:r>
            <a:r>
              <a:rPr lang="en-GB" dirty="0" err="1" smtClean="0"/>
              <a:t>propostas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/</a:t>
            </a:r>
            <a:r>
              <a:rPr lang="en-GB" dirty="0" err="1" smtClean="0"/>
              <a:t>investidores</a:t>
            </a:r>
            <a:r>
              <a:rPr lang="en-GB" dirty="0" smtClean="0"/>
              <a:t> da </a:t>
            </a:r>
            <a:r>
              <a:rPr lang="en-GB" dirty="0" err="1" smtClean="0"/>
              <a:t>empresa</a:t>
            </a:r>
            <a:r>
              <a:rPr lang="en-GB" dirty="0" smtClean="0"/>
              <a:t> contra a VW.</a:t>
            </a:r>
          </a:p>
          <a:p>
            <a:pPr marL="457200" indent="-457200">
              <a:buAutoNum type="arabicPeriod"/>
            </a:pPr>
            <a:r>
              <a:rPr lang="en-GB" dirty="0" err="1" smtClean="0"/>
              <a:t>Iminência</a:t>
            </a:r>
            <a:r>
              <a:rPr lang="en-GB" dirty="0" smtClean="0"/>
              <a:t> de </a:t>
            </a:r>
            <a:r>
              <a:rPr lang="en-GB" dirty="0" err="1" smtClean="0"/>
              <a:t>medidas</a:t>
            </a:r>
            <a:r>
              <a:rPr lang="en-GB" dirty="0" smtClean="0"/>
              <a:t> </a:t>
            </a:r>
            <a:r>
              <a:rPr lang="en-GB" dirty="0" err="1" smtClean="0"/>
              <a:t>propostas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terceiros</a:t>
            </a:r>
            <a:r>
              <a:rPr lang="en-GB" dirty="0" smtClean="0"/>
              <a:t> contra </a:t>
            </a:r>
            <a:r>
              <a:rPr lang="en-GB" dirty="0" err="1" smtClean="0"/>
              <a:t>diretores</a:t>
            </a:r>
            <a:endParaRPr lang="en-GB" dirty="0" smtClean="0"/>
          </a:p>
          <a:p>
            <a:pPr marL="457200" indent="-457200">
              <a:buAutoNum type="arabicPeriod"/>
            </a:pPr>
            <a:r>
              <a:rPr lang="en-GB" dirty="0" err="1" smtClean="0"/>
              <a:t>Iminência</a:t>
            </a:r>
            <a:r>
              <a:rPr lang="en-GB" dirty="0" smtClean="0"/>
              <a:t> de </a:t>
            </a:r>
            <a:r>
              <a:rPr lang="en-GB" dirty="0" err="1" smtClean="0"/>
              <a:t>medidas</a:t>
            </a:r>
            <a:r>
              <a:rPr lang="en-GB" dirty="0" smtClean="0"/>
              <a:t> </a:t>
            </a:r>
            <a:r>
              <a:rPr lang="en-GB" dirty="0" err="1" smtClean="0"/>
              <a:t>propostas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Agências</a:t>
            </a:r>
            <a:r>
              <a:rPr lang="en-GB" dirty="0" smtClean="0"/>
              <a:t> </a:t>
            </a:r>
            <a:r>
              <a:rPr lang="en-GB" dirty="0" err="1" smtClean="0"/>
              <a:t>Ambientais</a:t>
            </a:r>
            <a:r>
              <a:rPr lang="en-GB" dirty="0" smtClean="0"/>
              <a:t> contra </a:t>
            </a:r>
            <a:r>
              <a:rPr lang="en-GB" dirty="0" err="1" smtClean="0"/>
              <a:t>Diretores</a:t>
            </a:r>
            <a:endParaRPr lang="en-GB" dirty="0" smtClean="0"/>
          </a:p>
          <a:p>
            <a:pPr marL="457200" indent="-457200">
              <a:buAutoNum type="arabicPeriod"/>
            </a:pPr>
            <a:r>
              <a:rPr lang="en-GB" dirty="0" err="1" smtClean="0"/>
              <a:t>Investigações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âmbito</a:t>
            </a:r>
            <a:r>
              <a:rPr lang="en-GB" dirty="0" smtClean="0"/>
              <a:t> </a:t>
            </a:r>
            <a:r>
              <a:rPr lang="en-GB" dirty="0" err="1" smtClean="0"/>
              <a:t>regulatório</a:t>
            </a:r>
            <a:endParaRPr lang="en-GB" dirty="0" smtClean="0"/>
          </a:p>
          <a:p>
            <a:pPr marL="457200" indent="-457200">
              <a:buAutoNum type="arabicPeriod"/>
            </a:pPr>
            <a:r>
              <a:rPr lang="en-GB" dirty="0" err="1" smtClean="0"/>
              <a:t>Cobertura</a:t>
            </a:r>
            <a:r>
              <a:rPr lang="en-GB" dirty="0" smtClean="0"/>
              <a:t> para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custos</a:t>
            </a:r>
            <a:r>
              <a:rPr lang="en-GB" dirty="0" smtClean="0"/>
              <a:t> de </a:t>
            </a:r>
            <a:r>
              <a:rPr lang="en-GB" dirty="0" err="1" smtClean="0"/>
              <a:t>defesa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98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Cenário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Alemanha</a:t>
            </a:r>
            <a:r>
              <a:rPr lang="en-GB" dirty="0" smtClean="0"/>
              <a:t> e </a:t>
            </a:r>
            <a:r>
              <a:rPr lang="en-GB" dirty="0" err="1" smtClean="0"/>
              <a:t>implicações</a:t>
            </a:r>
            <a:r>
              <a:rPr lang="en-GB" dirty="0" smtClean="0"/>
              <a:t> para o D&amp;O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Sistema </a:t>
            </a:r>
            <a:r>
              <a:rPr lang="en-GB" dirty="0" err="1" smtClean="0"/>
              <a:t>Alemão</a:t>
            </a:r>
            <a:r>
              <a:rPr lang="en-GB" dirty="0" smtClean="0"/>
              <a:t> bipartite: </a:t>
            </a:r>
            <a:r>
              <a:rPr lang="en-GB" dirty="0" err="1" smtClean="0"/>
              <a:t>Conselho</a:t>
            </a:r>
            <a:r>
              <a:rPr lang="en-GB" dirty="0" smtClean="0"/>
              <a:t> fiscal e </a:t>
            </a:r>
            <a:r>
              <a:rPr lang="en-GB" dirty="0" err="1" smtClean="0"/>
              <a:t>Conselho</a:t>
            </a:r>
            <a:r>
              <a:rPr lang="en-GB" dirty="0" smtClean="0"/>
              <a:t> </a:t>
            </a:r>
            <a:r>
              <a:rPr lang="en-GB" dirty="0" err="1" smtClean="0"/>
              <a:t>executivo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1.   </a:t>
            </a:r>
            <a:r>
              <a:rPr lang="en-GB" dirty="0" err="1" smtClean="0"/>
              <a:t>Parágrafo</a:t>
            </a:r>
            <a:r>
              <a:rPr lang="en-GB" dirty="0" smtClean="0"/>
              <a:t> 111 da Lei das </a:t>
            </a:r>
            <a:r>
              <a:rPr lang="en-GB" dirty="0" err="1" smtClean="0"/>
              <a:t>Sociedades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ações</a:t>
            </a:r>
            <a:r>
              <a:rPr lang="en-GB" dirty="0" smtClean="0"/>
              <a:t>: o </a:t>
            </a:r>
            <a:r>
              <a:rPr lang="en-GB" dirty="0" err="1" smtClean="0"/>
              <a:t>conselho</a:t>
            </a:r>
            <a:r>
              <a:rPr lang="en-GB" dirty="0" smtClean="0"/>
              <a:t> fiscal,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nome</a:t>
            </a:r>
            <a:r>
              <a:rPr lang="en-GB" dirty="0" smtClean="0"/>
              <a:t> da </a:t>
            </a:r>
            <a:r>
              <a:rPr lang="en-GB" dirty="0" err="1" smtClean="0"/>
              <a:t>empresa</a:t>
            </a:r>
            <a:r>
              <a:rPr lang="en-GB" dirty="0" smtClean="0"/>
              <a:t>, </a:t>
            </a:r>
            <a:r>
              <a:rPr lang="en-GB" dirty="0" err="1" smtClean="0"/>
              <a:t>assesta</a:t>
            </a:r>
            <a:r>
              <a:rPr lang="en-GB" dirty="0" smtClean="0"/>
              <a:t> a </a:t>
            </a:r>
            <a:r>
              <a:rPr lang="en-GB" dirty="0" err="1" smtClean="0"/>
              <a:t>pretensão</a:t>
            </a:r>
            <a:r>
              <a:rPr lang="en-GB" dirty="0" smtClean="0"/>
              <a:t> contra o </a:t>
            </a:r>
            <a:r>
              <a:rPr lang="en-GB" dirty="0" err="1" smtClean="0"/>
              <a:t>conselho</a:t>
            </a:r>
            <a:r>
              <a:rPr lang="en-GB" dirty="0" smtClean="0"/>
              <a:t> </a:t>
            </a:r>
            <a:r>
              <a:rPr lang="en-GB" dirty="0" err="1" smtClean="0"/>
              <a:t>executivo</a:t>
            </a:r>
            <a:r>
              <a:rPr lang="en-GB" dirty="0" smtClean="0"/>
              <a:t> e/</a:t>
            </a:r>
            <a:r>
              <a:rPr lang="en-GB" dirty="0" err="1" smtClean="0"/>
              <a:t>ou</a:t>
            </a:r>
            <a:r>
              <a:rPr lang="en-GB" dirty="0" smtClean="0"/>
              <a:t> o </a:t>
            </a:r>
            <a:r>
              <a:rPr lang="en-GB" dirty="0" err="1" smtClean="0"/>
              <a:t>conselho</a:t>
            </a:r>
            <a:r>
              <a:rPr lang="en-GB" dirty="0" smtClean="0"/>
              <a:t> de </a:t>
            </a:r>
            <a:r>
              <a:rPr lang="en-GB" dirty="0" err="1" smtClean="0"/>
              <a:t>administração</a:t>
            </a:r>
            <a:r>
              <a:rPr lang="en-GB" dirty="0" smtClean="0"/>
              <a:t> – </a:t>
            </a:r>
            <a:r>
              <a:rPr lang="en-GB" dirty="0" err="1" smtClean="0"/>
              <a:t>parágrafo</a:t>
            </a:r>
            <a:r>
              <a:rPr lang="en-GB" dirty="0" smtClean="0"/>
              <a:t> 93(4)(3)</a:t>
            </a:r>
          </a:p>
          <a:p>
            <a:pPr marL="0" indent="0">
              <a:buNone/>
            </a:pPr>
            <a:r>
              <a:rPr lang="en-GB" dirty="0" smtClean="0"/>
              <a:t>2.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poderiam</a:t>
            </a:r>
            <a:r>
              <a:rPr lang="en-GB" dirty="0" smtClean="0"/>
              <a:t> </a:t>
            </a:r>
            <a:r>
              <a:rPr lang="en-GB" dirty="0" err="1" smtClean="0"/>
              <a:t>aprovar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resolução</a:t>
            </a:r>
            <a:r>
              <a:rPr lang="en-GB" dirty="0" smtClean="0"/>
              <a:t>, e </a:t>
            </a:r>
            <a:r>
              <a:rPr lang="en-GB" dirty="0" err="1" smtClean="0"/>
              <a:t>compelir</a:t>
            </a:r>
            <a:r>
              <a:rPr lang="en-GB" dirty="0" smtClean="0"/>
              <a:t> o </a:t>
            </a:r>
            <a:r>
              <a:rPr lang="en-GB" dirty="0" err="1" smtClean="0"/>
              <a:t>conselho</a:t>
            </a:r>
            <a:r>
              <a:rPr lang="en-GB" dirty="0" smtClean="0"/>
              <a:t> fiscal a </a:t>
            </a:r>
            <a:r>
              <a:rPr lang="en-GB" dirty="0" err="1" smtClean="0"/>
              <a:t>tomar</a:t>
            </a:r>
            <a:r>
              <a:rPr lang="en-GB" dirty="0" smtClean="0"/>
              <a:t> </a:t>
            </a:r>
            <a:r>
              <a:rPr lang="en-GB" dirty="0" err="1" smtClean="0"/>
              <a:t>providências</a:t>
            </a:r>
            <a:r>
              <a:rPr lang="en-GB" dirty="0" smtClean="0"/>
              <a:t> – </a:t>
            </a:r>
            <a:r>
              <a:rPr lang="en-GB" dirty="0" err="1" smtClean="0"/>
              <a:t>parágrafo</a:t>
            </a:r>
            <a:r>
              <a:rPr lang="en-GB" dirty="0" smtClean="0"/>
              <a:t> 147</a:t>
            </a:r>
          </a:p>
          <a:p>
            <a:pPr marL="0" indent="0">
              <a:buNone/>
            </a:pPr>
            <a:r>
              <a:rPr lang="en-GB" dirty="0" smtClean="0"/>
              <a:t>3.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força</a:t>
            </a:r>
            <a:r>
              <a:rPr lang="en-GB" dirty="0" smtClean="0"/>
              <a:t> dos </a:t>
            </a:r>
            <a:r>
              <a:rPr lang="en-GB" dirty="0" err="1" smtClean="0"/>
              <a:t>estatutos</a:t>
            </a:r>
            <a:r>
              <a:rPr lang="en-GB" dirty="0" smtClean="0"/>
              <a:t>,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também</a:t>
            </a:r>
            <a:r>
              <a:rPr lang="en-GB" dirty="0" smtClean="0"/>
              <a:t> </a:t>
            </a:r>
            <a:r>
              <a:rPr lang="en-GB" dirty="0" err="1" smtClean="0"/>
              <a:t>dispõem</a:t>
            </a:r>
            <a:r>
              <a:rPr lang="en-GB" dirty="0" smtClean="0"/>
              <a:t> da </a:t>
            </a:r>
            <a:r>
              <a:rPr lang="en-GB" dirty="0" err="1" smtClean="0"/>
              <a:t>ação</a:t>
            </a:r>
            <a:r>
              <a:rPr lang="en-GB" dirty="0" smtClean="0"/>
              <a:t> </a:t>
            </a:r>
            <a:r>
              <a:rPr lang="en-GB" dirty="0" err="1" smtClean="0"/>
              <a:t>derivada</a:t>
            </a:r>
            <a:r>
              <a:rPr lang="en-GB" dirty="0" smtClean="0"/>
              <a:t>/1% da </a:t>
            </a:r>
            <a:r>
              <a:rPr lang="en-GB" dirty="0" err="1" smtClean="0"/>
              <a:t>titularidade</a:t>
            </a:r>
            <a:r>
              <a:rPr lang="en-GB" dirty="0" smtClean="0"/>
              <a:t> das </a:t>
            </a: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100.000,00 Euros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valor</a:t>
            </a:r>
            <a:r>
              <a:rPr lang="en-GB" dirty="0" smtClean="0"/>
              <a:t> nominal. </a:t>
            </a:r>
            <a:r>
              <a:rPr lang="en-GB" dirty="0" err="1" smtClean="0"/>
              <a:t>Exigência</a:t>
            </a:r>
            <a:r>
              <a:rPr lang="en-GB" dirty="0" smtClean="0"/>
              <a:t> de </a:t>
            </a:r>
            <a:r>
              <a:rPr lang="en-GB" dirty="0" err="1" smtClean="0"/>
              <a:t>autorização</a:t>
            </a:r>
            <a:r>
              <a:rPr lang="en-GB" dirty="0" smtClean="0"/>
              <a:t> judicial para a </a:t>
            </a:r>
            <a:r>
              <a:rPr lang="en-GB" dirty="0" err="1" smtClean="0"/>
              <a:t>violação</a:t>
            </a:r>
            <a:r>
              <a:rPr lang="en-GB" dirty="0" smtClean="0"/>
              <a:t> de </a:t>
            </a:r>
            <a:r>
              <a:rPr lang="en-GB" dirty="0" err="1" smtClean="0"/>
              <a:t>normas</a:t>
            </a:r>
            <a:r>
              <a:rPr lang="en-GB" dirty="0" smtClean="0"/>
              <a:t>/</a:t>
            </a:r>
            <a:r>
              <a:rPr lang="en-GB" dirty="0" err="1" smtClean="0"/>
              <a:t>suspeita</a:t>
            </a:r>
            <a:r>
              <a:rPr lang="en-GB" dirty="0" smtClean="0"/>
              <a:t> de </a:t>
            </a:r>
            <a:r>
              <a:rPr lang="en-GB" dirty="0" err="1" smtClean="0"/>
              <a:t>desonestidade</a:t>
            </a:r>
            <a:r>
              <a:rPr lang="en-GB" dirty="0" smtClean="0"/>
              <a:t>/tem de </a:t>
            </a:r>
            <a:r>
              <a:rPr lang="en-GB" dirty="0" err="1" smtClean="0"/>
              <a:t>ser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medida</a:t>
            </a:r>
            <a:r>
              <a:rPr lang="en-GB" dirty="0" smtClean="0"/>
              <a:t> </a:t>
            </a:r>
            <a:r>
              <a:rPr lang="en-GB" dirty="0" err="1" smtClean="0"/>
              <a:t>benéfica</a:t>
            </a:r>
            <a:r>
              <a:rPr lang="en-GB" dirty="0" smtClean="0"/>
              <a:t> para a </a:t>
            </a:r>
            <a:r>
              <a:rPr lang="en-GB" dirty="0" err="1" smtClean="0"/>
              <a:t>empresa</a:t>
            </a:r>
            <a:r>
              <a:rPr lang="en-GB" dirty="0" smtClean="0"/>
              <a:t>/as </a:t>
            </a: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têm</a:t>
            </a:r>
            <a:r>
              <a:rPr lang="en-GB" dirty="0" smtClean="0"/>
              <a:t> de </a:t>
            </a:r>
            <a:r>
              <a:rPr lang="en-GB" dirty="0" err="1" smtClean="0"/>
              <a:t>ter</a:t>
            </a:r>
            <a:r>
              <a:rPr lang="en-GB" dirty="0" smtClean="0"/>
              <a:t> </a:t>
            </a:r>
            <a:r>
              <a:rPr lang="en-GB" dirty="0" err="1" smtClean="0"/>
              <a:t>sido</a:t>
            </a:r>
            <a:r>
              <a:rPr lang="en-GB" dirty="0" smtClean="0"/>
              <a:t> </a:t>
            </a:r>
            <a:r>
              <a:rPr lang="en-GB" dirty="0" err="1" smtClean="0"/>
              <a:t>adquiridas</a:t>
            </a:r>
            <a:r>
              <a:rPr lang="en-GB" dirty="0" smtClean="0"/>
              <a:t> antes do </a:t>
            </a:r>
            <a:r>
              <a:rPr lang="en-GB" dirty="0" err="1" smtClean="0"/>
              <a:t>advento</a:t>
            </a:r>
            <a:r>
              <a:rPr lang="en-GB" dirty="0" smtClean="0"/>
              <a:t> do </a:t>
            </a:r>
            <a:r>
              <a:rPr lang="en-GB" dirty="0" err="1" smtClean="0"/>
              <a:t>fato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questão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3.1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arcam</a:t>
            </a:r>
            <a:r>
              <a:rPr lang="en-GB" dirty="0" smtClean="0"/>
              <a:t> com as </a:t>
            </a:r>
            <a:r>
              <a:rPr lang="en-GB" dirty="0" err="1" smtClean="0"/>
              <a:t>custas</a:t>
            </a:r>
            <a:r>
              <a:rPr lang="en-GB" dirty="0" smtClean="0"/>
              <a:t>/</a:t>
            </a:r>
            <a:r>
              <a:rPr lang="en-GB" dirty="0" err="1" smtClean="0"/>
              <a:t>pleiteiam</a:t>
            </a:r>
            <a:r>
              <a:rPr lang="en-GB" dirty="0" smtClean="0"/>
              <a:t> o </a:t>
            </a:r>
            <a:r>
              <a:rPr lang="en-GB" dirty="0" err="1" smtClean="0"/>
              <a:t>seu</a:t>
            </a:r>
            <a:r>
              <a:rPr lang="en-GB" dirty="0" smtClean="0"/>
              <a:t> </a:t>
            </a:r>
            <a:r>
              <a:rPr lang="en-GB" dirty="0" err="1" smtClean="0"/>
              <a:t>reembolso</a:t>
            </a:r>
            <a:r>
              <a:rPr lang="en-GB" dirty="0" smtClean="0"/>
              <a:t>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caso</a:t>
            </a:r>
            <a:r>
              <a:rPr lang="en-GB" dirty="0" smtClean="0"/>
              <a:t> de </a:t>
            </a:r>
            <a:r>
              <a:rPr lang="en-GB" dirty="0" err="1" smtClean="0"/>
              <a:t>êxito</a:t>
            </a:r>
            <a:r>
              <a:rPr lang="en-GB" dirty="0" smtClean="0"/>
              <a:t> da </a:t>
            </a:r>
            <a:r>
              <a:rPr lang="en-GB" dirty="0" err="1" smtClean="0"/>
              <a:t>demanda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3.2 </a:t>
            </a:r>
            <a:r>
              <a:rPr lang="en-GB" dirty="0" err="1" smtClean="0"/>
              <a:t>Em</a:t>
            </a:r>
            <a:r>
              <a:rPr lang="en-GB" dirty="0" smtClean="0"/>
              <a:t> </a:t>
            </a:r>
            <a:r>
              <a:rPr lang="en-GB" dirty="0" err="1" smtClean="0"/>
              <a:t>caso</a:t>
            </a:r>
            <a:r>
              <a:rPr lang="en-GB" dirty="0" smtClean="0"/>
              <a:t> de </a:t>
            </a: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descabidas</a:t>
            </a:r>
            <a:r>
              <a:rPr lang="en-GB" dirty="0" smtClean="0"/>
              <a:t>/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não</a:t>
            </a:r>
            <a:r>
              <a:rPr lang="en-GB" dirty="0" smtClean="0"/>
              <a:t> </a:t>
            </a:r>
            <a:r>
              <a:rPr lang="en-GB" dirty="0" err="1" smtClean="0"/>
              <a:t>poderão</a:t>
            </a:r>
            <a:r>
              <a:rPr lang="en-GB" dirty="0" smtClean="0"/>
              <a:t> </a:t>
            </a:r>
            <a:r>
              <a:rPr lang="en-GB" dirty="0" err="1" smtClean="0"/>
              <a:t>reaver</a:t>
            </a:r>
            <a:r>
              <a:rPr lang="en-GB" dirty="0" smtClean="0"/>
              <a:t> as </a:t>
            </a:r>
            <a:r>
              <a:rPr lang="en-GB" dirty="0" err="1" smtClean="0"/>
              <a:t>custas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8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Cenário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Alemanha</a:t>
            </a:r>
            <a:r>
              <a:rPr lang="en-GB" dirty="0"/>
              <a:t> e </a:t>
            </a:r>
            <a:r>
              <a:rPr lang="en-GB" dirty="0" err="1"/>
              <a:t>implicações</a:t>
            </a:r>
            <a:r>
              <a:rPr lang="en-GB" dirty="0"/>
              <a:t> para o D&amp;O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Apólices</a:t>
            </a:r>
            <a:r>
              <a:rPr lang="en-GB" dirty="0" smtClean="0"/>
              <a:t> D&amp;O (</a:t>
            </a:r>
            <a:r>
              <a:rPr lang="en-GB" dirty="0" err="1" smtClean="0"/>
              <a:t>assim</a:t>
            </a:r>
            <a:r>
              <a:rPr lang="en-GB" dirty="0" smtClean="0"/>
              <a:t> </a:t>
            </a:r>
            <a:r>
              <a:rPr lang="en-GB" dirty="0" err="1" smtClean="0"/>
              <a:t>como</a:t>
            </a:r>
            <a:r>
              <a:rPr lang="en-GB" dirty="0" smtClean="0"/>
              <a:t> </a:t>
            </a:r>
            <a:r>
              <a:rPr lang="en-GB" dirty="0" err="1" smtClean="0"/>
              <a:t>qualquer</a:t>
            </a:r>
            <a:r>
              <a:rPr lang="en-GB" dirty="0" smtClean="0"/>
              <a:t> </a:t>
            </a:r>
            <a:r>
              <a:rPr lang="en-GB" dirty="0" err="1" smtClean="0"/>
              <a:t>outra</a:t>
            </a:r>
            <a:r>
              <a:rPr lang="en-GB" dirty="0" smtClean="0"/>
              <a:t> </a:t>
            </a:r>
            <a:r>
              <a:rPr lang="en-GB" dirty="0" err="1" smtClean="0"/>
              <a:t>espécie</a:t>
            </a:r>
            <a:r>
              <a:rPr lang="en-GB" dirty="0" smtClean="0"/>
              <a:t> de </a:t>
            </a:r>
            <a:r>
              <a:rPr lang="en-GB" dirty="0" err="1" smtClean="0"/>
              <a:t>seguro</a:t>
            </a:r>
            <a:r>
              <a:rPr lang="en-GB" dirty="0" smtClean="0"/>
              <a:t>) </a:t>
            </a:r>
            <a:r>
              <a:rPr lang="en-GB" dirty="0" err="1" smtClean="0"/>
              <a:t>excluem</a:t>
            </a:r>
            <a:r>
              <a:rPr lang="en-GB" dirty="0" smtClean="0"/>
              <a:t> </a:t>
            </a:r>
            <a:r>
              <a:rPr lang="en-GB" dirty="0" err="1" smtClean="0"/>
              <a:t>fraudes</a:t>
            </a:r>
            <a:r>
              <a:rPr lang="en-GB" dirty="0" smtClean="0"/>
              <a:t> e/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condutas</a:t>
            </a:r>
            <a:r>
              <a:rPr lang="en-GB" dirty="0" smtClean="0"/>
              <a:t> </a:t>
            </a:r>
            <a:r>
              <a:rPr lang="en-GB" dirty="0" err="1" smtClean="0"/>
              <a:t>ilícitas</a:t>
            </a:r>
            <a:r>
              <a:rPr lang="en-GB" dirty="0" smtClean="0"/>
              <a:t>/a </a:t>
            </a:r>
            <a:r>
              <a:rPr lang="en-GB" dirty="0" err="1" smtClean="0"/>
              <a:t>responsabilidade</a:t>
            </a:r>
            <a:r>
              <a:rPr lang="en-GB" dirty="0" smtClean="0"/>
              <a:t> tem de </a:t>
            </a:r>
            <a:r>
              <a:rPr lang="en-GB" dirty="0" err="1" smtClean="0"/>
              <a:t>ser</a:t>
            </a:r>
            <a:r>
              <a:rPr lang="en-GB" dirty="0" smtClean="0"/>
              <a:t> </a:t>
            </a:r>
            <a:r>
              <a:rPr lang="en-GB" dirty="0" err="1" smtClean="0"/>
              <a:t>declarada</a:t>
            </a:r>
            <a:r>
              <a:rPr lang="en-GB" dirty="0" smtClean="0"/>
              <a:t> antes da </a:t>
            </a:r>
            <a:r>
              <a:rPr lang="en-GB" dirty="0" err="1" smtClean="0"/>
              <a:t>incidência</a:t>
            </a:r>
            <a:r>
              <a:rPr lang="en-GB" dirty="0" smtClean="0"/>
              <a:t> da </a:t>
            </a:r>
            <a:r>
              <a:rPr lang="en-GB" dirty="0" err="1" smtClean="0"/>
              <a:t>exclusão</a:t>
            </a:r>
            <a:endParaRPr lang="en-GB" dirty="0"/>
          </a:p>
          <a:p>
            <a:r>
              <a:rPr lang="en-GB" dirty="0" smtClean="0"/>
              <a:t>O </a:t>
            </a:r>
            <a:r>
              <a:rPr lang="en-GB" dirty="0" err="1" smtClean="0"/>
              <a:t>reconhecimento</a:t>
            </a:r>
            <a:r>
              <a:rPr lang="en-GB" dirty="0" smtClean="0"/>
              <a:t> de </a:t>
            </a:r>
            <a:r>
              <a:rPr lang="en-GB" dirty="0" err="1" smtClean="0"/>
              <a:t>responsabilidade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parte da </a:t>
            </a:r>
            <a:r>
              <a:rPr lang="en-GB" dirty="0" err="1" smtClean="0"/>
              <a:t>empresa</a:t>
            </a:r>
            <a:r>
              <a:rPr lang="en-GB" dirty="0" smtClean="0"/>
              <a:t> </a:t>
            </a:r>
            <a:r>
              <a:rPr lang="en-GB" dirty="0" err="1" smtClean="0"/>
              <a:t>não</a:t>
            </a:r>
            <a:r>
              <a:rPr lang="en-GB" dirty="0" smtClean="0"/>
              <a:t> </a:t>
            </a:r>
            <a:r>
              <a:rPr lang="en-GB" dirty="0" err="1" smtClean="0"/>
              <a:t>poderá</a:t>
            </a:r>
            <a:r>
              <a:rPr lang="en-GB" dirty="0" smtClean="0"/>
              <a:t> </a:t>
            </a:r>
            <a:r>
              <a:rPr lang="en-GB" dirty="0" err="1" smtClean="0"/>
              <a:t>afetar</a:t>
            </a:r>
            <a:r>
              <a:rPr lang="en-GB" dirty="0" smtClean="0"/>
              <a:t> </a:t>
            </a:r>
            <a:r>
              <a:rPr lang="en-GB" dirty="0" err="1" smtClean="0"/>
              <a:t>diretores</a:t>
            </a:r>
            <a:r>
              <a:rPr lang="en-GB" dirty="0" smtClean="0"/>
              <a:t> </a:t>
            </a:r>
            <a:r>
              <a:rPr lang="en-GB" dirty="0" err="1" smtClean="0"/>
              <a:t>inocentes</a:t>
            </a:r>
            <a:r>
              <a:rPr lang="en-GB" dirty="0" smtClean="0"/>
              <a:t>/</a:t>
            </a:r>
            <a:r>
              <a:rPr lang="en-GB" dirty="0" err="1" smtClean="0"/>
              <a:t>apólices</a:t>
            </a:r>
            <a:r>
              <a:rPr lang="en-GB" dirty="0" smtClean="0"/>
              <a:t> de </a:t>
            </a:r>
            <a:r>
              <a:rPr lang="en-GB" dirty="0" err="1" smtClean="0"/>
              <a:t>seguros</a:t>
            </a:r>
            <a:r>
              <a:rPr lang="en-GB" dirty="0" smtClean="0"/>
              <a:t> </a:t>
            </a:r>
            <a:r>
              <a:rPr lang="en-GB" dirty="0" err="1" smtClean="0"/>
              <a:t>compostos</a:t>
            </a:r>
            <a:r>
              <a:rPr lang="en-GB" dirty="0" smtClean="0"/>
              <a:t>/</a:t>
            </a:r>
            <a:r>
              <a:rPr lang="en-GB" dirty="0" err="1" smtClean="0"/>
              <a:t>solidariedade</a:t>
            </a:r>
            <a:endParaRPr lang="en-GB" dirty="0" smtClean="0"/>
          </a:p>
          <a:p>
            <a:r>
              <a:rPr lang="en-GB" dirty="0" smtClean="0"/>
              <a:t>Sistema bipartite e </a:t>
            </a:r>
            <a:r>
              <a:rPr lang="en-GB" dirty="0" err="1" smtClean="0"/>
              <a:t>possível</a:t>
            </a:r>
            <a:r>
              <a:rPr lang="en-GB" dirty="0" smtClean="0"/>
              <a:t> </a:t>
            </a:r>
            <a:r>
              <a:rPr lang="en-GB" dirty="0" err="1" smtClean="0"/>
              <a:t>conflito</a:t>
            </a:r>
            <a:r>
              <a:rPr lang="en-GB" dirty="0" smtClean="0"/>
              <a:t> de </a:t>
            </a:r>
            <a:r>
              <a:rPr lang="en-GB" dirty="0" err="1" smtClean="0"/>
              <a:t>interesses</a:t>
            </a:r>
            <a:r>
              <a:rPr lang="en-GB" dirty="0" smtClean="0"/>
              <a:t>/</a:t>
            </a:r>
            <a:r>
              <a:rPr lang="en-GB" dirty="0" err="1" smtClean="0"/>
              <a:t>segurado</a:t>
            </a:r>
            <a:r>
              <a:rPr lang="en-GB" dirty="0" smtClean="0"/>
              <a:t> x </a:t>
            </a:r>
            <a:r>
              <a:rPr lang="en-GB" dirty="0" err="1" smtClean="0"/>
              <a:t>segurado</a:t>
            </a:r>
            <a:r>
              <a:rPr lang="en-GB" dirty="0" smtClean="0"/>
              <a:t> (</a:t>
            </a:r>
            <a:r>
              <a:rPr lang="en-GB" dirty="0" err="1" smtClean="0"/>
              <a:t>menos</a:t>
            </a:r>
            <a:r>
              <a:rPr lang="en-GB" dirty="0" smtClean="0"/>
              <a:t> </a:t>
            </a:r>
            <a:r>
              <a:rPr lang="en-GB" dirty="0" err="1" smtClean="0"/>
              <a:t>empregado</a:t>
            </a:r>
            <a:r>
              <a:rPr lang="en-GB" dirty="0" smtClean="0"/>
              <a:t> </a:t>
            </a:r>
            <a:r>
              <a:rPr lang="en-GB" dirty="0" err="1" smtClean="0"/>
              <a:t>atualmente</a:t>
            </a:r>
            <a:r>
              <a:rPr lang="en-GB" dirty="0" smtClean="0"/>
              <a:t>)/</a:t>
            </a:r>
            <a:r>
              <a:rPr lang="en-GB" dirty="0" err="1" smtClean="0"/>
              <a:t>clausulado</a:t>
            </a:r>
            <a:r>
              <a:rPr lang="en-GB" dirty="0" smtClean="0"/>
              <a:t> da </a:t>
            </a:r>
            <a:r>
              <a:rPr lang="en-GB" dirty="0" err="1" smtClean="0"/>
              <a:t>apólice</a:t>
            </a:r>
            <a:r>
              <a:rPr lang="en-GB" dirty="0" smtClean="0"/>
              <a:t>/</a:t>
            </a:r>
            <a:r>
              <a:rPr lang="en-GB" dirty="0" err="1" smtClean="0"/>
              <a:t>limites</a:t>
            </a:r>
            <a:r>
              <a:rPr lang="en-GB" dirty="0" smtClean="0"/>
              <a:t> da </a:t>
            </a:r>
            <a:r>
              <a:rPr lang="en-GB" dirty="0" err="1" smtClean="0"/>
              <a:t>apólice</a:t>
            </a:r>
            <a:endParaRPr lang="en-GB" dirty="0" smtClean="0"/>
          </a:p>
          <a:p>
            <a:r>
              <a:rPr lang="en-GB" dirty="0" err="1" smtClean="0"/>
              <a:t>Escolha</a:t>
            </a:r>
            <a:r>
              <a:rPr lang="en-GB" dirty="0" smtClean="0"/>
              <a:t> da </a:t>
            </a:r>
            <a:r>
              <a:rPr lang="en-GB" dirty="0" err="1" smtClean="0"/>
              <a:t>Seguradora</a:t>
            </a:r>
            <a:r>
              <a:rPr lang="en-GB" dirty="0" smtClean="0"/>
              <a:t> entre </a:t>
            </a:r>
            <a:r>
              <a:rPr lang="en-GB" dirty="0" err="1" smtClean="0"/>
              <a:t>contestar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obter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composição</a:t>
            </a:r>
            <a:r>
              <a:rPr lang="en-GB" dirty="0" smtClean="0"/>
              <a:t> extrajudicial/</a:t>
            </a:r>
            <a:r>
              <a:rPr lang="en-GB" dirty="0" err="1" smtClean="0"/>
              <a:t>dever</a:t>
            </a:r>
            <a:r>
              <a:rPr lang="en-GB" dirty="0" smtClean="0"/>
              <a:t> de </a:t>
            </a:r>
            <a:r>
              <a:rPr lang="en-GB" dirty="0" err="1" smtClean="0"/>
              <a:t>contestar</a:t>
            </a:r>
            <a:r>
              <a:rPr lang="en-GB" dirty="0" smtClean="0"/>
              <a:t> e de </a:t>
            </a:r>
            <a:r>
              <a:rPr lang="en-GB" dirty="0" err="1" smtClean="0"/>
              <a:t>indenizar</a:t>
            </a:r>
            <a:endParaRPr lang="en-GB" dirty="0" smtClean="0"/>
          </a:p>
          <a:p>
            <a:r>
              <a:rPr lang="en-GB" dirty="0" smtClean="0"/>
              <a:t>Bentham Europe Ltd: </a:t>
            </a:r>
            <a:r>
              <a:rPr lang="en-GB" dirty="0" err="1" smtClean="0"/>
              <a:t>financiamento</a:t>
            </a:r>
            <a:r>
              <a:rPr lang="en-GB" dirty="0" smtClean="0"/>
              <a:t> de </a:t>
            </a:r>
            <a:r>
              <a:rPr lang="en-GB" dirty="0" err="1" smtClean="0"/>
              <a:t>custas</a:t>
            </a:r>
            <a:r>
              <a:rPr lang="en-GB" dirty="0" smtClean="0"/>
              <a:t> de </a:t>
            </a:r>
            <a:r>
              <a:rPr lang="en-GB" dirty="0" err="1" smtClean="0"/>
              <a:t>ações</a:t>
            </a:r>
            <a:r>
              <a:rPr lang="en-GB" dirty="0" smtClean="0"/>
              <a:t> </a:t>
            </a:r>
            <a:r>
              <a:rPr lang="en-GB" dirty="0" err="1" smtClean="0"/>
              <a:t>propostas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acionistas</a:t>
            </a:r>
            <a:r>
              <a:rPr lang="en-GB" dirty="0" smtClean="0"/>
              <a:t>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violações</a:t>
            </a:r>
            <a:r>
              <a:rPr lang="en-GB" dirty="0" smtClean="0"/>
              <a:t> à Lei de </a:t>
            </a:r>
            <a:r>
              <a:rPr lang="en-GB" dirty="0" err="1" smtClean="0"/>
              <a:t>Negociação</a:t>
            </a:r>
            <a:r>
              <a:rPr lang="en-GB" dirty="0" smtClean="0"/>
              <a:t> de </a:t>
            </a:r>
            <a:r>
              <a:rPr lang="en-GB" dirty="0" err="1" smtClean="0"/>
              <a:t>Títulos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95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Cenário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Alemanha</a:t>
            </a:r>
            <a:r>
              <a:rPr lang="en-GB" dirty="0"/>
              <a:t> e </a:t>
            </a:r>
            <a:r>
              <a:rPr lang="en-GB" dirty="0" err="1"/>
              <a:t>implicações</a:t>
            </a:r>
            <a:r>
              <a:rPr lang="en-GB" dirty="0"/>
              <a:t> para o D&amp;O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Custos</a:t>
            </a:r>
            <a:r>
              <a:rPr lang="en-GB" dirty="0" smtClean="0"/>
              <a:t> com </a:t>
            </a:r>
            <a:r>
              <a:rPr lang="en-GB" dirty="0" err="1" smtClean="0"/>
              <a:t>defesa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Quem</a:t>
            </a:r>
            <a:r>
              <a:rPr lang="en-GB" dirty="0" smtClean="0"/>
              <a:t> </a:t>
            </a:r>
            <a:r>
              <a:rPr lang="en-GB" dirty="0" err="1" smtClean="0"/>
              <a:t>arca</a:t>
            </a:r>
            <a:r>
              <a:rPr lang="en-GB" dirty="0" smtClean="0"/>
              <a:t> com </a:t>
            </a:r>
            <a:r>
              <a:rPr lang="en-GB" dirty="0" err="1" smtClean="0"/>
              <a:t>os</a:t>
            </a:r>
            <a:r>
              <a:rPr lang="en-GB" dirty="0" smtClean="0"/>
              <a:t> </a:t>
            </a:r>
            <a:r>
              <a:rPr lang="en-GB" dirty="0" err="1" smtClean="0"/>
              <a:t>referidos</a:t>
            </a:r>
            <a:r>
              <a:rPr lang="en-GB" dirty="0" smtClean="0"/>
              <a:t> </a:t>
            </a:r>
            <a:r>
              <a:rPr lang="en-GB" dirty="0" err="1" smtClean="0"/>
              <a:t>custos</a:t>
            </a:r>
            <a:r>
              <a:rPr lang="en-GB" dirty="0" smtClean="0"/>
              <a:t> com </a:t>
            </a:r>
            <a:r>
              <a:rPr lang="en-GB" dirty="0" err="1" smtClean="0"/>
              <a:t>defesa</a:t>
            </a:r>
            <a:r>
              <a:rPr lang="en-GB" dirty="0" smtClean="0"/>
              <a:t>?/</a:t>
            </a:r>
            <a:r>
              <a:rPr lang="en-GB" dirty="0" err="1" smtClean="0"/>
              <a:t>Clausulado</a:t>
            </a:r>
            <a:r>
              <a:rPr lang="en-GB" dirty="0" smtClean="0"/>
              <a:t> da </a:t>
            </a:r>
            <a:r>
              <a:rPr lang="en-GB" dirty="0" err="1" smtClean="0"/>
              <a:t>apólice</a:t>
            </a:r>
            <a:r>
              <a:rPr lang="en-GB" dirty="0" smtClean="0"/>
              <a:t>/</a:t>
            </a:r>
          </a:p>
          <a:p>
            <a:r>
              <a:rPr lang="en-GB" dirty="0" err="1" smtClean="0"/>
              <a:t>Proposta</a:t>
            </a:r>
            <a:r>
              <a:rPr lang="en-GB" dirty="0" smtClean="0"/>
              <a:t> de Hendricks and Fassback (Howden Broking Group):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modelo</a:t>
            </a:r>
            <a:r>
              <a:rPr lang="en-GB" dirty="0" smtClean="0"/>
              <a:t> </a:t>
            </a:r>
            <a:r>
              <a:rPr lang="en-GB" dirty="0" err="1" smtClean="0"/>
              <a:t>torres</a:t>
            </a:r>
            <a:r>
              <a:rPr lang="en-GB" dirty="0" smtClean="0"/>
              <a:t> </a:t>
            </a:r>
            <a:r>
              <a:rPr lang="en-GB" dirty="0" err="1" smtClean="0"/>
              <a:t>gêmeas</a:t>
            </a:r>
            <a:r>
              <a:rPr lang="en-GB" dirty="0" smtClean="0"/>
              <a:t>/</a:t>
            </a:r>
            <a:r>
              <a:rPr lang="en-GB" dirty="0" err="1" smtClean="0"/>
              <a:t>diferentes</a:t>
            </a:r>
            <a:r>
              <a:rPr lang="en-GB" dirty="0" smtClean="0"/>
              <a:t> </a:t>
            </a:r>
            <a:r>
              <a:rPr lang="en-GB" dirty="0" err="1" smtClean="0"/>
              <a:t>limites</a:t>
            </a:r>
            <a:r>
              <a:rPr lang="en-GB" dirty="0" smtClean="0"/>
              <a:t> de </a:t>
            </a:r>
            <a:r>
              <a:rPr lang="en-GB" dirty="0" err="1" smtClean="0"/>
              <a:t>indenização</a:t>
            </a:r>
            <a:r>
              <a:rPr lang="en-GB" dirty="0" smtClean="0"/>
              <a:t>/</a:t>
            </a:r>
            <a:r>
              <a:rPr lang="en-GB" dirty="0" err="1" smtClean="0"/>
              <a:t>conselho</a:t>
            </a:r>
            <a:r>
              <a:rPr lang="en-GB" dirty="0" smtClean="0"/>
              <a:t> fiscal e </a:t>
            </a:r>
            <a:r>
              <a:rPr lang="en-GB" dirty="0" err="1" smtClean="0"/>
              <a:t>executivo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torres</a:t>
            </a:r>
            <a:r>
              <a:rPr lang="en-GB" dirty="0" smtClean="0"/>
              <a:t> </a:t>
            </a:r>
            <a:r>
              <a:rPr lang="en-GB" dirty="0" err="1" smtClean="0"/>
              <a:t>gêmeas</a:t>
            </a:r>
            <a:r>
              <a:rPr lang="en-GB" dirty="0" smtClean="0"/>
              <a:t> com </a:t>
            </a:r>
            <a:r>
              <a:rPr lang="en-GB" dirty="0" err="1" smtClean="0"/>
              <a:t>diferentes</a:t>
            </a:r>
            <a:r>
              <a:rPr lang="en-GB" dirty="0" smtClean="0"/>
              <a:t> </a:t>
            </a:r>
            <a:r>
              <a:rPr lang="en-GB" dirty="0" err="1" smtClean="0"/>
              <a:t>limites</a:t>
            </a:r>
            <a:r>
              <a:rPr lang="en-GB" dirty="0" smtClean="0"/>
              <a:t> de </a:t>
            </a:r>
            <a:r>
              <a:rPr lang="en-GB" dirty="0" err="1" smtClean="0"/>
              <a:t>indenização</a:t>
            </a:r>
            <a:r>
              <a:rPr lang="en-GB" dirty="0" smtClean="0"/>
              <a:t>/</a:t>
            </a:r>
            <a:r>
              <a:rPr lang="en-GB" dirty="0" err="1" smtClean="0"/>
              <a:t>como</a:t>
            </a:r>
            <a:r>
              <a:rPr lang="en-GB" dirty="0" smtClean="0"/>
              <a:t> </a:t>
            </a:r>
            <a:r>
              <a:rPr lang="en-GB" dirty="0" err="1" smtClean="0"/>
              <a:t>apólices</a:t>
            </a:r>
            <a:r>
              <a:rPr lang="en-GB" dirty="0" smtClean="0"/>
              <a:t> com </a:t>
            </a:r>
            <a:r>
              <a:rPr lang="en-GB" dirty="0" err="1" smtClean="0"/>
              <a:t>cobertura</a:t>
            </a:r>
            <a:r>
              <a:rPr lang="en-GB" dirty="0" smtClean="0"/>
              <a:t> para </a:t>
            </a:r>
            <a:r>
              <a:rPr lang="en-GB" dirty="0" err="1" smtClean="0"/>
              <a:t>excedentes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notificação</a:t>
            </a:r>
            <a:r>
              <a:rPr lang="en-GB" dirty="0" smtClean="0"/>
              <a:t> de </a:t>
            </a:r>
            <a:r>
              <a:rPr lang="en-GB" dirty="0" err="1" smtClean="0"/>
              <a:t>terceiros</a:t>
            </a:r>
            <a:r>
              <a:rPr lang="en-GB" dirty="0" smtClean="0"/>
              <a:t> </a:t>
            </a:r>
            <a:r>
              <a:rPr lang="en-GB" dirty="0" err="1" smtClean="0"/>
              <a:t>ao</a:t>
            </a:r>
            <a:r>
              <a:rPr lang="en-GB" dirty="0" smtClean="0"/>
              <a:t> </a:t>
            </a:r>
            <a:r>
              <a:rPr lang="en-GB" dirty="0" err="1" smtClean="0"/>
              <a:t>Conselho</a:t>
            </a:r>
            <a:r>
              <a:rPr lang="en-GB" dirty="0" smtClean="0"/>
              <a:t> fiscal </a:t>
            </a:r>
            <a:r>
              <a:rPr lang="en-GB" dirty="0" err="1" smtClean="0"/>
              <a:t>dá</a:t>
            </a:r>
            <a:r>
              <a:rPr lang="en-GB" dirty="0" smtClean="0"/>
              <a:t> </a:t>
            </a:r>
            <a:r>
              <a:rPr lang="en-GB" dirty="0" err="1" smtClean="0"/>
              <a:t>ensejo</a:t>
            </a:r>
            <a:r>
              <a:rPr lang="en-GB" dirty="0" smtClean="0"/>
              <a:t> à </a:t>
            </a:r>
            <a:r>
              <a:rPr lang="en-GB" dirty="0" err="1" smtClean="0"/>
              <a:t>responsabilidade</a:t>
            </a:r>
            <a:r>
              <a:rPr lang="en-GB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40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1767</TotalTime>
  <Words>898</Words>
  <Application>Microsoft Office PowerPoint</Application>
  <PresentationFormat>Personalizar</PresentationFormat>
  <Paragraphs>86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Ion</vt:lpstr>
      <vt:lpstr>AIDA França Grupo de trabalho sobre alterações climáticas</vt:lpstr>
      <vt:lpstr>A Volkswagen me escreveu  </vt:lpstr>
      <vt:lpstr>Principais aspectos do D&amp;O</vt:lpstr>
      <vt:lpstr>Fatos incontestes</vt:lpstr>
      <vt:lpstr>Fatos Incontestes</vt:lpstr>
      <vt:lpstr>Cenários do caso Volkswagen</vt:lpstr>
      <vt:lpstr>Cenário na Alemanha e implicações para o D&amp;O </vt:lpstr>
      <vt:lpstr>Cenário na Alemanha e implicações para o D&amp;O </vt:lpstr>
      <vt:lpstr>Cenário na Alemanha e implicações para o D&amp;O </vt:lpstr>
      <vt:lpstr>A Estratégia do Reino Unido</vt:lpstr>
      <vt:lpstr>Diretores poderiam ser pessoalmente responsabilizados perante terceiros?</vt:lpstr>
      <vt:lpstr>Conclusões</vt:lpstr>
      <vt:lpstr>Agradecimentos</vt:lpstr>
    </vt:vector>
  </TitlesOfParts>
  <Company>The University of Buckingham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adolfo.paolini</dc:creator>
  <cp:lastModifiedBy>Sergio Mello</cp:lastModifiedBy>
  <cp:revision>86</cp:revision>
  <cp:lastPrinted>2015-12-22T17:47:42Z</cp:lastPrinted>
  <dcterms:created xsi:type="dcterms:W3CDTF">2015-08-27T08:39:21Z</dcterms:created>
  <dcterms:modified xsi:type="dcterms:W3CDTF">2015-12-22T17:50:29Z</dcterms:modified>
</cp:coreProperties>
</file>