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495" r:id="rId2"/>
    <p:sldId id="496" r:id="rId3"/>
    <p:sldId id="497" r:id="rId4"/>
    <p:sldId id="489" r:id="rId5"/>
    <p:sldId id="491" r:id="rId6"/>
    <p:sldId id="492" r:id="rId7"/>
    <p:sldId id="420" r:id="rId8"/>
    <p:sldId id="498" r:id="rId9"/>
    <p:sldId id="494" r:id="rId1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5" d="100"/>
          <a:sy n="45" d="100"/>
        </p:scale>
        <p:origin x="8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7D965C-99E7-4550-BFAE-CCDF9090088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pt-BR"/>
        </a:p>
      </dgm:t>
    </dgm:pt>
    <dgm:pt modelId="{57CCAC2F-52EC-4118-A1F9-B3F8283D062F}">
      <dgm:prSet/>
      <dgm:spPr>
        <a:ln w="38100">
          <a:solidFill>
            <a:srgbClr val="002060"/>
          </a:solidFill>
        </a:ln>
      </dgm:spPr>
      <dgm:t>
        <a:bodyPr/>
        <a:lstStyle/>
        <a:p>
          <a:pPr algn="l"/>
          <a:r>
            <a:rPr lang="pt-BR" b="1" dirty="0">
              <a:solidFill>
                <a:srgbClr val="002060"/>
              </a:solidFill>
            </a:rPr>
            <a:t>Nas ações ajuizadas com fundamento na responsabilidade médica, os Juízes seriam </a:t>
          </a:r>
          <a:r>
            <a:rPr lang="pt-BR" b="1" dirty="0">
              <a:solidFill>
                <a:schemeClr val="bg1"/>
              </a:solidFill>
            </a:rPr>
            <a:t>“</a:t>
          </a:r>
          <a:r>
            <a:rPr lang="pt-BR" b="1" u="sng" dirty="0">
              <a:solidFill>
                <a:schemeClr val="bg1"/>
              </a:solidFill>
            </a:rPr>
            <a:t>estimulados</a:t>
          </a:r>
          <a:r>
            <a:rPr lang="pt-BR" b="1" dirty="0">
              <a:solidFill>
                <a:schemeClr val="bg1"/>
              </a:solidFill>
            </a:rPr>
            <a:t>” </a:t>
          </a:r>
          <a:r>
            <a:rPr lang="pt-BR" b="1" dirty="0">
              <a:solidFill>
                <a:srgbClr val="002060"/>
              </a:solidFill>
            </a:rPr>
            <a:t>a conceder as indenizações em razão de denunciação da lide à Seguradora?</a:t>
          </a:r>
        </a:p>
      </dgm:t>
    </dgm:pt>
    <dgm:pt modelId="{04E20AFA-2452-4257-9FD4-602E22ECAC3D}" type="parTrans" cxnId="{C6ABC896-5161-4B37-9863-C0A7E7B89F73}">
      <dgm:prSet/>
      <dgm:spPr/>
      <dgm:t>
        <a:bodyPr/>
        <a:lstStyle/>
        <a:p>
          <a:endParaRPr lang="pt-BR"/>
        </a:p>
      </dgm:t>
    </dgm:pt>
    <dgm:pt modelId="{27C78D6D-EA01-4EB1-BB64-B8BE618C447E}" type="sibTrans" cxnId="{C6ABC896-5161-4B37-9863-C0A7E7B89F73}">
      <dgm:prSet/>
      <dgm:spPr/>
      <dgm:t>
        <a:bodyPr/>
        <a:lstStyle/>
        <a:p>
          <a:endParaRPr lang="pt-BR"/>
        </a:p>
      </dgm:t>
    </dgm:pt>
    <dgm:pt modelId="{8F689AF2-F350-40CE-BB98-6F8BF843B36D}">
      <dgm:prSet/>
      <dgm:spPr>
        <a:ln w="38100">
          <a:solidFill>
            <a:srgbClr val="002060"/>
          </a:solidFill>
        </a:ln>
      </dgm:spPr>
      <dgm:t>
        <a:bodyPr/>
        <a:lstStyle/>
        <a:p>
          <a:r>
            <a:rPr lang="pt-BR" b="1" dirty="0">
              <a:solidFill>
                <a:srgbClr val="002060"/>
              </a:solidFill>
            </a:rPr>
            <a:t>Haveria uma </a:t>
          </a:r>
          <a:r>
            <a:rPr lang="pt-BR" b="1" dirty="0">
              <a:solidFill>
                <a:schemeClr val="bg1"/>
              </a:solidFill>
            </a:rPr>
            <a:t>“</a:t>
          </a:r>
          <a:r>
            <a:rPr lang="pt-BR" b="1" u="sng" dirty="0">
              <a:solidFill>
                <a:schemeClr val="bg1"/>
              </a:solidFill>
            </a:rPr>
            <a:t>relativização</a:t>
          </a:r>
          <a:r>
            <a:rPr lang="pt-BR" b="1" dirty="0">
              <a:solidFill>
                <a:schemeClr val="bg1"/>
              </a:solidFill>
            </a:rPr>
            <a:t>” </a:t>
          </a:r>
          <a:r>
            <a:rPr lang="pt-BR" b="1" dirty="0">
              <a:solidFill>
                <a:srgbClr val="002060"/>
              </a:solidFill>
            </a:rPr>
            <a:t>na apuração da responsabilidade do médico?</a:t>
          </a:r>
          <a:endParaRPr lang="pt-BR" dirty="0">
            <a:solidFill>
              <a:srgbClr val="002060"/>
            </a:solidFill>
          </a:endParaRPr>
        </a:p>
      </dgm:t>
    </dgm:pt>
    <dgm:pt modelId="{5272BDAA-01CE-4032-9528-DD91D5E7441A}" type="parTrans" cxnId="{1B4F17B6-8669-48B7-9A5D-6C45A752791F}">
      <dgm:prSet/>
      <dgm:spPr/>
      <dgm:t>
        <a:bodyPr/>
        <a:lstStyle/>
        <a:p>
          <a:endParaRPr lang="pt-BR"/>
        </a:p>
      </dgm:t>
    </dgm:pt>
    <dgm:pt modelId="{0CF64A29-E612-4FAB-AFBC-AB8ACD999810}" type="sibTrans" cxnId="{1B4F17B6-8669-48B7-9A5D-6C45A752791F}">
      <dgm:prSet/>
      <dgm:spPr/>
      <dgm:t>
        <a:bodyPr/>
        <a:lstStyle/>
        <a:p>
          <a:endParaRPr lang="pt-BR"/>
        </a:p>
      </dgm:t>
    </dgm:pt>
    <dgm:pt modelId="{E9FDB627-D673-4773-9107-7AE5DCE67387}">
      <dgm:prSet/>
      <dgm:spPr>
        <a:ln w="38100">
          <a:solidFill>
            <a:srgbClr val="002060"/>
          </a:solidFill>
        </a:ln>
      </dgm:spPr>
      <dgm:t>
        <a:bodyPr/>
        <a:lstStyle/>
        <a:p>
          <a:r>
            <a:rPr lang="pt-BR" b="1" dirty="0">
              <a:solidFill>
                <a:srgbClr val="002060"/>
              </a:solidFill>
            </a:rPr>
            <a:t>Essas indenizações seriam fixadas em </a:t>
          </a:r>
          <a:r>
            <a:rPr lang="pt-BR" b="1" dirty="0">
              <a:solidFill>
                <a:schemeClr val="bg1"/>
              </a:solidFill>
            </a:rPr>
            <a:t>“</a:t>
          </a:r>
          <a:r>
            <a:rPr lang="pt-BR" b="1" u="sng" dirty="0">
              <a:solidFill>
                <a:schemeClr val="bg1"/>
              </a:solidFill>
            </a:rPr>
            <a:t>valores superiores”</a:t>
          </a:r>
          <a:r>
            <a:rPr lang="pt-BR" b="1" dirty="0">
              <a:solidFill>
                <a:srgbClr val="002060"/>
              </a:solidFill>
            </a:rPr>
            <a:t>, quando da existência de apólices de RC profissional?</a:t>
          </a:r>
          <a:endParaRPr lang="pt-BR" dirty="0">
            <a:solidFill>
              <a:srgbClr val="002060"/>
            </a:solidFill>
          </a:endParaRPr>
        </a:p>
      </dgm:t>
    </dgm:pt>
    <dgm:pt modelId="{DC34F082-3C72-4ECB-A948-BD086DAEE892}" type="parTrans" cxnId="{7C0E9669-8CF6-4E7A-8C07-191AE4BCFDC2}">
      <dgm:prSet/>
      <dgm:spPr/>
      <dgm:t>
        <a:bodyPr/>
        <a:lstStyle/>
        <a:p>
          <a:endParaRPr lang="pt-BR"/>
        </a:p>
      </dgm:t>
    </dgm:pt>
    <dgm:pt modelId="{BA4D8C05-E484-414A-95D2-D8DEEFA74094}" type="sibTrans" cxnId="{7C0E9669-8CF6-4E7A-8C07-191AE4BCFDC2}">
      <dgm:prSet/>
      <dgm:spPr/>
      <dgm:t>
        <a:bodyPr/>
        <a:lstStyle/>
        <a:p>
          <a:endParaRPr lang="pt-BR"/>
        </a:p>
      </dgm:t>
    </dgm:pt>
    <dgm:pt modelId="{B482C46B-845B-4824-B861-94E818E9F103}" type="pres">
      <dgm:prSet presAssocID="{287D965C-99E7-4550-BFAE-CCDF90900886}" presName="outerComposite" presStyleCnt="0">
        <dgm:presLayoutVars>
          <dgm:chMax val="5"/>
          <dgm:dir/>
          <dgm:resizeHandles val="exact"/>
        </dgm:presLayoutVars>
      </dgm:prSet>
      <dgm:spPr/>
    </dgm:pt>
    <dgm:pt modelId="{D66A1512-3C21-4FF7-B2BA-E91EBB1FB3AA}" type="pres">
      <dgm:prSet presAssocID="{287D965C-99E7-4550-BFAE-CCDF90900886}" presName="dummyMaxCanvas" presStyleCnt="0">
        <dgm:presLayoutVars/>
      </dgm:prSet>
      <dgm:spPr/>
    </dgm:pt>
    <dgm:pt modelId="{72DC39CC-4F0C-4E81-9FE6-184847E93717}" type="pres">
      <dgm:prSet presAssocID="{287D965C-99E7-4550-BFAE-CCDF90900886}" presName="ThreeNodes_1" presStyleLbl="node1" presStyleIdx="0" presStyleCnt="3">
        <dgm:presLayoutVars>
          <dgm:bulletEnabled val="1"/>
        </dgm:presLayoutVars>
      </dgm:prSet>
      <dgm:spPr/>
    </dgm:pt>
    <dgm:pt modelId="{CA1CF796-D439-405C-A299-0FAB8D9CABA6}" type="pres">
      <dgm:prSet presAssocID="{287D965C-99E7-4550-BFAE-CCDF90900886}" presName="ThreeNodes_2" presStyleLbl="node1" presStyleIdx="1" presStyleCnt="3">
        <dgm:presLayoutVars>
          <dgm:bulletEnabled val="1"/>
        </dgm:presLayoutVars>
      </dgm:prSet>
      <dgm:spPr/>
    </dgm:pt>
    <dgm:pt modelId="{3D519634-B7D6-4674-BB2B-6F0E0C18347B}" type="pres">
      <dgm:prSet presAssocID="{287D965C-99E7-4550-BFAE-CCDF90900886}" presName="ThreeNodes_3" presStyleLbl="node1" presStyleIdx="2" presStyleCnt="3">
        <dgm:presLayoutVars>
          <dgm:bulletEnabled val="1"/>
        </dgm:presLayoutVars>
      </dgm:prSet>
      <dgm:spPr/>
    </dgm:pt>
    <dgm:pt modelId="{0CBB6B31-6196-4DB0-9A86-F6EBA9A35656}" type="pres">
      <dgm:prSet presAssocID="{287D965C-99E7-4550-BFAE-CCDF90900886}" presName="ThreeConn_1-2" presStyleLbl="fgAccFollowNode1" presStyleIdx="0" presStyleCnt="2">
        <dgm:presLayoutVars>
          <dgm:bulletEnabled val="1"/>
        </dgm:presLayoutVars>
      </dgm:prSet>
      <dgm:spPr/>
    </dgm:pt>
    <dgm:pt modelId="{1EA77F8E-BB89-411B-8223-BABB041CD17B}" type="pres">
      <dgm:prSet presAssocID="{287D965C-99E7-4550-BFAE-CCDF90900886}" presName="ThreeConn_2-3" presStyleLbl="fgAccFollowNode1" presStyleIdx="1" presStyleCnt="2">
        <dgm:presLayoutVars>
          <dgm:bulletEnabled val="1"/>
        </dgm:presLayoutVars>
      </dgm:prSet>
      <dgm:spPr/>
    </dgm:pt>
    <dgm:pt modelId="{D52FF81B-4DA1-431D-9F23-EC360A2B967C}" type="pres">
      <dgm:prSet presAssocID="{287D965C-99E7-4550-BFAE-CCDF90900886}" presName="ThreeNodes_1_text" presStyleLbl="node1" presStyleIdx="2" presStyleCnt="3">
        <dgm:presLayoutVars>
          <dgm:bulletEnabled val="1"/>
        </dgm:presLayoutVars>
      </dgm:prSet>
      <dgm:spPr/>
    </dgm:pt>
    <dgm:pt modelId="{509B5FD9-A58B-4EE3-B483-6123C576F021}" type="pres">
      <dgm:prSet presAssocID="{287D965C-99E7-4550-BFAE-CCDF90900886}" presName="ThreeNodes_2_text" presStyleLbl="node1" presStyleIdx="2" presStyleCnt="3">
        <dgm:presLayoutVars>
          <dgm:bulletEnabled val="1"/>
        </dgm:presLayoutVars>
      </dgm:prSet>
      <dgm:spPr/>
    </dgm:pt>
    <dgm:pt modelId="{3E58DE74-BB0E-4287-932A-64BD53D14C4F}" type="pres">
      <dgm:prSet presAssocID="{287D965C-99E7-4550-BFAE-CCDF90900886}" presName="ThreeNodes_3_text" presStyleLbl="node1" presStyleIdx="2" presStyleCnt="3">
        <dgm:presLayoutVars>
          <dgm:bulletEnabled val="1"/>
        </dgm:presLayoutVars>
      </dgm:prSet>
      <dgm:spPr/>
    </dgm:pt>
  </dgm:ptLst>
  <dgm:cxnLst>
    <dgm:cxn modelId="{1E90B719-48FF-4D55-B3F3-18F7D436C432}" type="presOf" srcId="{E9FDB627-D673-4773-9107-7AE5DCE67387}" destId="{3E58DE74-BB0E-4287-932A-64BD53D14C4F}" srcOrd="1" destOrd="0" presId="urn:microsoft.com/office/officeart/2005/8/layout/vProcess5"/>
    <dgm:cxn modelId="{FD73042E-1E59-4541-AE32-C5519BB73C93}" type="presOf" srcId="{57CCAC2F-52EC-4118-A1F9-B3F8283D062F}" destId="{D52FF81B-4DA1-431D-9F23-EC360A2B967C}" srcOrd="1" destOrd="0" presId="urn:microsoft.com/office/officeart/2005/8/layout/vProcess5"/>
    <dgm:cxn modelId="{7C0E9669-8CF6-4E7A-8C07-191AE4BCFDC2}" srcId="{287D965C-99E7-4550-BFAE-CCDF90900886}" destId="{E9FDB627-D673-4773-9107-7AE5DCE67387}" srcOrd="2" destOrd="0" parTransId="{DC34F082-3C72-4ECB-A948-BD086DAEE892}" sibTransId="{BA4D8C05-E484-414A-95D2-D8DEEFA74094}"/>
    <dgm:cxn modelId="{DB692453-5364-4F53-B5A0-E8A763FAC76F}" type="presOf" srcId="{0CF64A29-E612-4FAB-AFBC-AB8ACD999810}" destId="{1EA77F8E-BB89-411B-8223-BABB041CD17B}" srcOrd="0" destOrd="0" presId="urn:microsoft.com/office/officeart/2005/8/layout/vProcess5"/>
    <dgm:cxn modelId="{ED802076-41D3-437A-B837-B5E7C029A0E2}" type="presOf" srcId="{287D965C-99E7-4550-BFAE-CCDF90900886}" destId="{B482C46B-845B-4824-B861-94E818E9F103}" srcOrd="0" destOrd="0" presId="urn:microsoft.com/office/officeart/2005/8/layout/vProcess5"/>
    <dgm:cxn modelId="{0F917B7F-2D55-45C5-818C-A5C02186F36F}" type="presOf" srcId="{57CCAC2F-52EC-4118-A1F9-B3F8283D062F}" destId="{72DC39CC-4F0C-4E81-9FE6-184847E93717}" srcOrd="0" destOrd="0" presId="urn:microsoft.com/office/officeart/2005/8/layout/vProcess5"/>
    <dgm:cxn modelId="{FCC3328D-CDA0-4B38-BAC2-A2FAA7BD88C2}" type="presOf" srcId="{27C78D6D-EA01-4EB1-BB64-B8BE618C447E}" destId="{0CBB6B31-6196-4DB0-9A86-F6EBA9A35656}" srcOrd="0" destOrd="0" presId="urn:microsoft.com/office/officeart/2005/8/layout/vProcess5"/>
    <dgm:cxn modelId="{9148DD94-FEE5-48BA-B045-5FAB527C1EF3}" type="presOf" srcId="{8F689AF2-F350-40CE-BB98-6F8BF843B36D}" destId="{CA1CF796-D439-405C-A299-0FAB8D9CABA6}" srcOrd="0" destOrd="0" presId="urn:microsoft.com/office/officeart/2005/8/layout/vProcess5"/>
    <dgm:cxn modelId="{C6ABC896-5161-4B37-9863-C0A7E7B89F73}" srcId="{287D965C-99E7-4550-BFAE-CCDF90900886}" destId="{57CCAC2F-52EC-4118-A1F9-B3F8283D062F}" srcOrd="0" destOrd="0" parTransId="{04E20AFA-2452-4257-9FD4-602E22ECAC3D}" sibTransId="{27C78D6D-EA01-4EB1-BB64-B8BE618C447E}"/>
    <dgm:cxn modelId="{1B4F17B6-8669-48B7-9A5D-6C45A752791F}" srcId="{287D965C-99E7-4550-BFAE-CCDF90900886}" destId="{8F689AF2-F350-40CE-BB98-6F8BF843B36D}" srcOrd="1" destOrd="0" parTransId="{5272BDAA-01CE-4032-9528-DD91D5E7441A}" sibTransId="{0CF64A29-E612-4FAB-AFBC-AB8ACD999810}"/>
    <dgm:cxn modelId="{D7821ABE-90AC-4531-8BBC-4B6FD6F97EDF}" type="presOf" srcId="{E9FDB627-D673-4773-9107-7AE5DCE67387}" destId="{3D519634-B7D6-4674-BB2B-6F0E0C18347B}" srcOrd="0" destOrd="0" presId="urn:microsoft.com/office/officeart/2005/8/layout/vProcess5"/>
    <dgm:cxn modelId="{26C86CF1-9F2B-400E-ADBB-3589C973A187}" type="presOf" srcId="{8F689AF2-F350-40CE-BB98-6F8BF843B36D}" destId="{509B5FD9-A58B-4EE3-B483-6123C576F021}" srcOrd="1" destOrd="0" presId="urn:microsoft.com/office/officeart/2005/8/layout/vProcess5"/>
    <dgm:cxn modelId="{A9F1A786-9A0F-4F26-96F1-9DFE5F1BFB4B}" type="presParOf" srcId="{B482C46B-845B-4824-B861-94E818E9F103}" destId="{D66A1512-3C21-4FF7-B2BA-E91EBB1FB3AA}" srcOrd="0" destOrd="0" presId="urn:microsoft.com/office/officeart/2005/8/layout/vProcess5"/>
    <dgm:cxn modelId="{6CDB108F-4D43-4B4A-AA76-449C15100F51}" type="presParOf" srcId="{B482C46B-845B-4824-B861-94E818E9F103}" destId="{72DC39CC-4F0C-4E81-9FE6-184847E93717}" srcOrd="1" destOrd="0" presId="urn:microsoft.com/office/officeart/2005/8/layout/vProcess5"/>
    <dgm:cxn modelId="{53A2F2E8-EC8A-4ABB-ABCB-C93318E60228}" type="presParOf" srcId="{B482C46B-845B-4824-B861-94E818E9F103}" destId="{CA1CF796-D439-405C-A299-0FAB8D9CABA6}" srcOrd="2" destOrd="0" presId="urn:microsoft.com/office/officeart/2005/8/layout/vProcess5"/>
    <dgm:cxn modelId="{40093ED5-2CE2-44EF-8A53-DC02232BE720}" type="presParOf" srcId="{B482C46B-845B-4824-B861-94E818E9F103}" destId="{3D519634-B7D6-4674-BB2B-6F0E0C18347B}" srcOrd="3" destOrd="0" presId="urn:microsoft.com/office/officeart/2005/8/layout/vProcess5"/>
    <dgm:cxn modelId="{D7093B81-20AE-47F7-906A-BBF5C06E82B3}" type="presParOf" srcId="{B482C46B-845B-4824-B861-94E818E9F103}" destId="{0CBB6B31-6196-4DB0-9A86-F6EBA9A35656}" srcOrd="4" destOrd="0" presId="urn:microsoft.com/office/officeart/2005/8/layout/vProcess5"/>
    <dgm:cxn modelId="{44DDB4B6-6065-4496-A9A7-B308B8C00368}" type="presParOf" srcId="{B482C46B-845B-4824-B861-94E818E9F103}" destId="{1EA77F8E-BB89-411B-8223-BABB041CD17B}" srcOrd="5" destOrd="0" presId="urn:microsoft.com/office/officeart/2005/8/layout/vProcess5"/>
    <dgm:cxn modelId="{886C8416-9A32-4701-A57A-6937100B8033}" type="presParOf" srcId="{B482C46B-845B-4824-B861-94E818E9F103}" destId="{D52FF81B-4DA1-431D-9F23-EC360A2B967C}" srcOrd="6" destOrd="0" presId="urn:microsoft.com/office/officeart/2005/8/layout/vProcess5"/>
    <dgm:cxn modelId="{D9FFF6E2-9836-4CA9-953A-E834A8442F7F}" type="presParOf" srcId="{B482C46B-845B-4824-B861-94E818E9F103}" destId="{509B5FD9-A58B-4EE3-B483-6123C576F021}" srcOrd="7" destOrd="0" presId="urn:microsoft.com/office/officeart/2005/8/layout/vProcess5"/>
    <dgm:cxn modelId="{62296388-F393-483B-820D-91A5BDAF8157}" type="presParOf" srcId="{B482C46B-845B-4824-B861-94E818E9F103}" destId="{3E58DE74-BB0E-4287-932A-64BD53D14C4F}"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AF7AB7-F860-4A10-956F-F68081B2FF3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pt-BR"/>
        </a:p>
      </dgm:t>
    </dgm:pt>
    <dgm:pt modelId="{A2E7E145-0D86-4E4D-949B-7FC491B469E2}">
      <dgm:prSet/>
      <dgm:spPr>
        <a:ln w="38100">
          <a:solidFill>
            <a:srgbClr val="002060"/>
          </a:solidFill>
        </a:ln>
      </dgm:spPr>
      <dgm:t>
        <a:bodyPr/>
        <a:lstStyle/>
        <a:p>
          <a:r>
            <a:rPr lang="pt-BR" b="1" u="sng" dirty="0">
              <a:effectLst>
                <a:outerShdw blurRad="38100" dist="38100" dir="2700000" algn="tl">
                  <a:srgbClr val="000000">
                    <a:alpha val="43137"/>
                  </a:srgbClr>
                </a:outerShdw>
              </a:effectLst>
            </a:rPr>
            <a:t>Passo n. 01</a:t>
          </a:r>
        </a:p>
        <a:p>
          <a:r>
            <a:rPr lang="pt-BR" b="1" dirty="0">
              <a:solidFill>
                <a:srgbClr val="002060"/>
              </a:solidFill>
            </a:rPr>
            <a:t>Selecionamos casos semelhantes (procedimentos médicos idênticos)</a:t>
          </a:r>
        </a:p>
      </dgm:t>
    </dgm:pt>
    <dgm:pt modelId="{E16B10FE-6834-4474-AE7F-E2C0232F904E}" type="parTrans" cxnId="{461A1F26-714F-4692-BFE0-D73359DC25F0}">
      <dgm:prSet/>
      <dgm:spPr/>
      <dgm:t>
        <a:bodyPr/>
        <a:lstStyle/>
        <a:p>
          <a:endParaRPr lang="pt-BR"/>
        </a:p>
      </dgm:t>
    </dgm:pt>
    <dgm:pt modelId="{DB351747-D7E8-4B8B-A627-7F6814A94278}" type="sibTrans" cxnId="{461A1F26-714F-4692-BFE0-D73359DC25F0}">
      <dgm:prSet/>
      <dgm:spPr/>
      <dgm:t>
        <a:bodyPr/>
        <a:lstStyle/>
        <a:p>
          <a:endParaRPr lang="pt-BR"/>
        </a:p>
      </dgm:t>
    </dgm:pt>
    <dgm:pt modelId="{20A4D7EC-876E-41D8-BB9A-EBD576B6C1C4}">
      <dgm:prSet/>
      <dgm:spPr>
        <a:ln w="38100">
          <a:solidFill>
            <a:srgbClr val="002060"/>
          </a:solidFill>
        </a:ln>
      </dgm:spPr>
      <dgm:t>
        <a:bodyPr/>
        <a:lstStyle/>
        <a:p>
          <a:r>
            <a:rPr lang="pt-BR" b="1" u="sng" dirty="0">
              <a:effectLst>
                <a:outerShdw blurRad="38100" dist="38100" dir="2700000" algn="tl">
                  <a:srgbClr val="000000">
                    <a:alpha val="43137"/>
                  </a:srgbClr>
                </a:outerShdw>
              </a:effectLst>
            </a:rPr>
            <a:t>Passo n. 02</a:t>
          </a:r>
        </a:p>
        <a:p>
          <a:r>
            <a:rPr lang="pt-BR" b="1" dirty="0">
              <a:solidFill>
                <a:srgbClr val="002060"/>
              </a:solidFill>
            </a:rPr>
            <a:t>Comparamos os valores indenizatórios fixados nos processos com e sem o respaldo de um seguro de RC Profissional</a:t>
          </a:r>
        </a:p>
      </dgm:t>
    </dgm:pt>
    <dgm:pt modelId="{7989EE13-96BE-4F6C-8187-7347E58F0118}" type="parTrans" cxnId="{C4601883-DE7D-4E42-A2FF-DC689650810E}">
      <dgm:prSet/>
      <dgm:spPr/>
      <dgm:t>
        <a:bodyPr/>
        <a:lstStyle/>
        <a:p>
          <a:endParaRPr lang="pt-BR"/>
        </a:p>
      </dgm:t>
    </dgm:pt>
    <dgm:pt modelId="{7BB62BA0-ACB5-4810-95AB-4024E0084D11}" type="sibTrans" cxnId="{C4601883-DE7D-4E42-A2FF-DC689650810E}">
      <dgm:prSet/>
      <dgm:spPr/>
      <dgm:t>
        <a:bodyPr/>
        <a:lstStyle/>
        <a:p>
          <a:endParaRPr lang="pt-BR"/>
        </a:p>
      </dgm:t>
    </dgm:pt>
    <dgm:pt modelId="{DBE8062B-4A6A-4479-B8B3-AC457D3312CB}" type="pres">
      <dgm:prSet presAssocID="{07AF7AB7-F860-4A10-956F-F68081B2FF31}" presName="CompostProcess" presStyleCnt="0">
        <dgm:presLayoutVars>
          <dgm:dir/>
          <dgm:resizeHandles val="exact"/>
        </dgm:presLayoutVars>
      </dgm:prSet>
      <dgm:spPr/>
    </dgm:pt>
    <dgm:pt modelId="{07CC8FF4-C1B1-4A99-BF6D-461438D95FBB}" type="pres">
      <dgm:prSet presAssocID="{07AF7AB7-F860-4A10-956F-F68081B2FF31}" presName="arrow" presStyleLbl="bgShp" presStyleIdx="0" presStyleCnt="1"/>
      <dgm:spPr/>
    </dgm:pt>
    <dgm:pt modelId="{652F50F8-1D35-4A24-AD2D-64E0FF9A4497}" type="pres">
      <dgm:prSet presAssocID="{07AF7AB7-F860-4A10-956F-F68081B2FF31}" presName="linearProcess" presStyleCnt="0"/>
      <dgm:spPr/>
    </dgm:pt>
    <dgm:pt modelId="{9C19F20E-FB51-413B-9545-ED248540FB75}" type="pres">
      <dgm:prSet presAssocID="{A2E7E145-0D86-4E4D-949B-7FC491B469E2}" presName="textNode" presStyleLbl="node1" presStyleIdx="0" presStyleCnt="2">
        <dgm:presLayoutVars>
          <dgm:bulletEnabled val="1"/>
        </dgm:presLayoutVars>
      </dgm:prSet>
      <dgm:spPr/>
    </dgm:pt>
    <dgm:pt modelId="{2E47A766-7C02-49F8-9F89-3095C9CE8C57}" type="pres">
      <dgm:prSet presAssocID="{DB351747-D7E8-4B8B-A627-7F6814A94278}" presName="sibTrans" presStyleCnt="0"/>
      <dgm:spPr/>
    </dgm:pt>
    <dgm:pt modelId="{D386D8B7-1382-46FB-9D69-9A386AE5CBA2}" type="pres">
      <dgm:prSet presAssocID="{20A4D7EC-876E-41D8-BB9A-EBD576B6C1C4}" presName="textNode" presStyleLbl="node1" presStyleIdx="1" presStyleCnt="2">
        <dgm:presLayoutVars>
          <dgm:bulletEnabled val="1"/>
        </dgm:presLayoutVars>
      </dgm:prSet>
      <dgm:spPr/>
    </dgm:pt>
  </dgm:ptLst>
  <dgm:cxnLst>
    <dgm:cxn modelId="{461A1F26-714F-4692-BFE0-D73359DC25F0}" srcId="{07AF7AB7-F860-4A10-956F-F68081B2FF31}" destId="{A2E7E145-0D86-4E4D-949B-7FC491B469E2}" srcOrd="0" destOrd="0" parTransId="{E16B10FE-6834-4474-AE7F-E2C0232F904E}" sibTransId="{DB351747-D7E8-4B8B-A627-7F6814A94278}"/>
    <dgm:cxn modelId="{71B6ED73-0678-4B44-BA38-D0169138D1A9}" type="presOf" srcId="{07AF7AB7-F860-4A10-956F-F68081B2FF31}" destId="{DBE8062B-4A6A-4479-B8B3-AC457D3312CB}" srcOrd="0" destOrd="0" presId="urn:microsoft.com/office/officeart/2005/8/layout/hProcess9"/>
    <dgm:cxn modelId="{C4601883-DE7D-4E42-A2FF-DC689650810E}" srcId="{07AF7AB7-F860-4A10-956F-F68081B2FF31}" destId="{20A4D7EC-876E-41D8-BB9A-EBD576B6C1C4}" srcOrd="1" destOrd="0" parTransId="{7989EE13-96BE-4F6C-8187-7347E58F0118}" sibTransId="{7BB62BA0-ACB5-4810-95AB-4024E0084D11}"/>
    <dgm:cxn modelId="{0657149E-EE6C-4A4F-ADEC-1FA01FED0F03}" type="presOf" srcId="{20A4D7EC-876E-41D8-BB9A-EBD576B6C1C4}" destId="{D386D8B7-1382-46FB-9D69-9A386AE5CBA2}" srcOrd="0" destOrd="0" presId="urn:microsoft.com/office/officeart/2005/8/layout/hProcess9"/>
    <dgm:cxn modelId="{64B56EB5-E9D6-41A5-854B-290C55B7C1B7}" type="presOf" srcId="{A2E7E145-0D86-4E4D-949B-7FC491B469E2}" destId="{9C19F20E-FB51-413B-9545-ED248540FB75}" srcOrd="0" destOrd="0" presId="urn:microsoft.com/office/officeart/2005/8/layout/hProcess9"/>
    <dgm:cxn modelId="{F23336DC-CC60-436F-B026-EE0567C462F4}" type="presParOf" srcId="{DBE8062B-4A6A-4479-B8B3-AC457D3312CB}" destId="{07CC8FF4-C1B1-4A99-BF6D-461438D95FBB}" srcOrd="0" destOrd="0" presId="urn:microsoft.com/office/officeart/2005/8/layout/hProcess9"/>
    <dgm:cxn modelId="{0125AF31-6367-44B0-9AA9-5334DD00BC75}" type="presParOf" srcId="{DBE8062B-4A6A-4479-B8B3-AC457D3312CB}" destId="{652F50F8-1D35-4A24-AD2D-64E0FF9A4497}" srcOrd="1" destOrd="0" presId="urn:microsoft.com/office/officeart/2005/8/layout/hProcess9"/>
    <dgm:cxn modelId="{ACE40DB7-4D6C-4F2B-86DB-92980893EAC1}" type="presParOf" srcId="{652F50F8-1D35-4A24-AD2D-64E0FF9A4497}" destId="{9C19F20E-FB51-413B-9545-ED248540FB75}" srcOrd="0" destOrd="0" presId="urn:microsoft.com/office/officeart/2005/8/layout/hProcess9"/>
    <dgm:cxn modelId="{BF486433-2A15-4EAE-A6D7-1EFE62F5A508}" type="presParOf" srcId="{652F50F8-1D35-4A24-AD2D-64E0FF9A4497}" destId="{2E47A766-7C02-49F8-9F89-3095C9CE8C57}" srcOrd="1" destOrd="0" presId="urn:microsoft.com/office/officeart/2005/8/layout/hProcess9"/>
    <dgm:cxn modelId="{34BD61B0-9648-4581-B26C-E65EBA84E21D}" type="presParOf" srcId="{652F50F8-1D35-4A24-AD2D-64E0FF9A4497}" destId="{D386D8B7-1382-46FB-9D69-9A386AE5CBA2}"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DC39CC-4F0C-4E81-9FE6-184847E93717}">
      <dsp:nvSpPr>
        <dsp:cNvPr id="0" name=""/>
        <dsp:cNvSpPr/>
      </dsp:nvSpPr>
      <dsp:spPr>
        <a:xfrm>
          <a:off x="0" y="0"/>
          <a:ext cx="8938260" cy="1305401"/>
        </a:xfrm>
        <a:prstGeom prst="roundRect">
          <a:avLst>
            <a:gd name="adj" fmla="val 10000"/>
          </a:avLst>
        </a:prstGeom>
        <a:solidFill>
          <a:schemeClr val="accent1">
            <a:hueOff val="0"/>
            <a:satOff val="0"/>
            <a:lumOff val="0"/>
            <a:alphaOff val="0"/>
          </a:schemeClr>
        </a:solidFill>
        <a:ln w="381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pt-BR" sz="2200" b="1" kern="1200" dirty="0">
              <a:solidFill>
                <a:srgbClr val="002060"/>
              </a:solidFill>
            </a:rPr>
            <a:t>Nas ações ajuizadas com fundamento na responsabilidade médica, os Juízes seriam </a:t>
          </a:r>
          <a:r>
            <a:rPr lang="pt-BR" sz="2200" b="1" kern="1200" dirty="0">
              <a:solidFill>
                <a:schemeClr val="bg1"/>
              </a:solidFill>
            </a:rPr>
            <a:t>“</a:t>
          </a:r>
          <a:r>
            <a:rPr lang="pt-BR" sz="2200" b="1" u="sng" kern="1200" dirty="0">
              <a:solidFill>
                <a:schemeClr val="bg1"/>
              </a:solidFill>
            </a:rPr>
            <a:t>estimulados</a:t>
          </a:r>
          <a:r>
            <a:rPr lang="pt-BR" sz="2200" b="1" kern="1200" dirty="0">
              <a:solidFill>
                <a:schemeClr val="bg1"/>
              </a:solidFill>
            </a:rPr>
            <a:t>” </a:t>
          </a:r>
          <a:r>
            <a:rPr lang="pt-BR" sz="2200" b="1" kern="1200" dirty="0">
              <a:solidFill>
                <a:srgbClr val="002060"/>
              </a:solidFill>
            </a:rPr>
            <a:t>a conceder as indenizações em razão de denunciação da lide à Seguradora?</a:t>
          </a:r>
        </a:p>
      </dsp:txBody>
      <dsp:txXfrm>
        <a:off x="38234" y="38234"/>
        <a:ext cx="7529629" cy="1228933"/>
      </dsp:txXfrm>
    </dsp:sp>
    <dsp:sp modelId="{CA1CF796-D439-405C-A299-0FAB8D9CABA6}">
      <dsp:nvSpPr>
        <dsp:cNvPr id="0" name=""/>
        <dsp:cNvSpPr/>
      </dsp:nvSpPr>
      <dsp:spPr>
        <a:xfrm>
          <a:off x="788669" y="1522968"/>
          <a:ext cx="8938260" cy="1305401"/>
        </a:xfrm>
        <a:prstGeom prst="roundRect">
          <a:avLst>
            <a:gd name="adj" fmla="val 10000"/>
          </a:avLst>
        </a:prstGeom>
        <a:solidFill>
          <a:schemeClr val="accent1">
            <a:hueOff val="0"/>
            <a:satOff val="0"/>
            <a:lumOff val="0"/>
            <a:alphaOff val="0"/>
          </a:schemeClr>
        </a:solidFill>
        <a:ln w="381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pt-BR" sz="2200" b="1" kern="1200" dirty="0">
              <a:solidFill>
                <a:srgbClr val="002060"/>
              </a:solidFill>
            </a:rPr>
            <a:t>Haveria uma </a:t>
          </a:r>
          <a:r>
            <a:rPr lang="pt-BR" sz="2200" b="1" kern="1200" dirty="0">
              <a:solidFill>
                <a:schemeClr val="bg1"/>
              </a:solidFill>
            </a:rPr>
            <a:t>“</a:t>
          </a:r>
          <a:r>
            <a:rPr lang="pt-BR" sz="2200" b="1" u="sng" kern="1200" dirty="0">
              <a:solidFill>
                <a:schemeClr val="bg1"/>
              </a:solidFill>
            </a:rPr>
            <a:t>relativização</a:t>
          </a:r>
          <a:r>
            <a:rPr lang="pt-BR" sz="2200" b="1" kern="1200" dirty="0">
              <a:solidFill>
                <a:schemeClr val="bg1"/>
              </a:solidFill>
            </a:rPr>
            <a:t>” </a:t>
          </a:r>
          <a:r>
            <a:rPr lang="pt-BR" sz="2200" b="1" kern="1200" dirty="0">
              <a:solidFill>
                <a:srgbClr val="002060"/>
              </a:solidFill>
            </a:rPr>
            <a:t>na apuração da responsabilidade do médico?</a:t>
          </a:r>
          <a:endParaRPr lang="pt-BR" sz="2200" kern="1200" dirty="0">
            <a:solidFill>
              <a:srgbClr val="002060"/>
            </a:solidFill>
          </a:endParaRPr>
        </a:p>
      </dsp:txBody>
      <dsp:txXfrm>
        <a:off x="826903" y="1561202"/>
        <a:ext cx="7224611" cy="1228933"/>
      </dsp:txXfrm>
    </dsp:sp>
    <dsp:sp modelId="{3D519634-B7D6-4674-BB2B-6F0E0C18347B}">
      <dsp:nvSpPr>
        <dsp:cNvPr id="0" name=""/>
        <dsp:cNvSpPr/>
      </dsp:nvSpPr>
      <dsp:spPr>
        <a:xfrm>
          <a:off x="1577339" y="3045936"/>
          <a:ext cx="8938260" cy="1305401"/>
        </a:xfrm>
        <a:prstGeom prst="roundRect">
          <a:avLst>
            <a:gd name="adj" fmla="val 10000"/>
          </a:avLst>
        </a:prstGeom>
        <a:solidFill>
          <a:schemeClr val="accent1">
            <a:hueOff val="0"/>
            <a:satOff val="0"/>
            <a:lumOff val="0"/>
            <a:alphaOff val="0"/>
          </a:schemeClr>
        </a:solidFill>
        <a:ln w="381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pt-BR" sz="2200" b="1" kern="1200" dirty="0">
              <a:solidFill>
                <a:srgbClr val="002060"/>
              </a:solidFill>
            </a:rPr>
            <a:t>Essas indenizações seriam fixadas em </a:t>
          </a:r>
          <a:r>
            <a:rPr lang="pt-BR" sz="2200" b="1" kern="1200" dirty="0">
              <a:solidFill>
                <a:schemeClr val="bg1"/>
              </a:solidFill>
            </a:rPr>
            <a:t>“</a:t>
          </a:r>
          <a:r>
            <a:rPr lang="pt-BR" sz="2200" b="1" u="sng" kern="1200" dirty="0">
              <a:solidFill>
                <a:schemeClr val="bg1"/>
              </a:solidFill>
            </a:rPr>
            <a:t>valores superiores”</a:t>
          </a:r>
          <a:r>
            <a:rPr lang="pt-BR" sz="2200" b="1" kern="1200" dirty="0">
              <a:solidFill>
                <a:srgbClr val="002060"/>
              </a:solidFill>
            </a:rPr>
            <a:t>, quando da existência de apólices de RC profissional?</a:t>
          </a:r>
          <a:endParaRPr lang="pt-BR" sz="2200" kern="1200" dirty="0">
            <a:solidFill>
              <a:srgbClr val="002060"/>
            </a:solidFill>
          </a:endParaRPr>
        </a:p>
      </dsp:txBody>
      <dsp:txXfrm>
        <a:off x="1615573" y="3084170"/>
        <a:ext cx="7224611" cy="1228933"/>
      </dsp:txXfrm>
    </dsp:sp>
    <dsp:sp modelId="{0CBB6B31-6196-4DB0-9A86-F6EBA9A35656}">
      <dsp:nvSpPr>
        <dsp:cNvPr id="0" name=""/>
        <dsp:cNvSpPr/>
      </dsp:nvSpPr>
      <dsp:spPr>
        <a:xfrm>
          <a:off x="8089749" y="989929"/>
          <a:ext cx="848510" cy="84851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pt-BR" sz="3600" kern="1200"/>
        </a:p>
      </dsp:txBody>
      <dsp:txXfrm>
        <a:off x="8280664" y="989929"/>
        <a:ext cx="466680" cy="638504"/>
      </dsp:txXfrm>
    </dsp:sp>
    <dsp:sp modelId="{1EA77F8E-BB89-411B-8223-BABB041CD17B}">
      <dsp:nvSpPr>
        <dsp:cNvPr id="0" name=""/>
        <dsp:cNvSpPr/>
      </dsp:nvSpPr>
      <dsp:spPr>
        <a:xfrm>
          <a:off x="8878419" y="2504195"/>
          <a:ext cx="848510" cy="84851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pt-BR" sz="3600" kern="1200"/>
        </a:p>
      </dsp:txBody>
      <dsp:txXfrm>
        <a:off x="9069334" y="2504195"/>
        <a:ext cx="466680" cy="6385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CC8FF4-C1B1-4A99-BF6D-461438D95FBB}">
      <dsp:nvSpPr>
        <dsp:cNvPr id="0" name=""/>
        <dsp:cNvSpPr/>
      </dsp:nvSpPr>
      <dsp:spPr>
        <a:xfrm>
          <a:off x="788669" y="0"/>
          <a:ext cx="8938260" cy="435133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19F20E-FB51-413B-9545-ED248540FB75}">
      <dsp:nvSpPr>
        <dsp:cNvPr id="0" name=""/>
        <dsp:cNvSpPr/>
      </dsp:nvSpPr>
      <dsp:spPr>
        <a:xfrm>
          <a:off x="128" y="1305401"/>
          <a:ext cx="5129435" cy="1740535"/>
        </a:xfrm>
        <a:prstGeom prst="roundRect">
          <a:avLst/>
        </a:prstGeom>
        <a:solidFill>
          <a:schemeClr val="accent1">
            <a:hueOff val="0"/>
            <a:satOff val="0"/>
            <a:lumOff val="0"/>
            <a:alphaOff val="0"/>
          </a:schemeClr>
        </a:solidFill>
        <a:ln w="381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pt-BR" sz="2200" b="1" u="sng" kern="1200" dirty="0">
              <a:effectLst>
                <a:outerShdw blurRad="38100" dist="38100" dir="2700000" algn="tl">
                  <a:srgbClr val="000000">
                    <a:alpha val="43137"/>
                  </a:srgbClr>
                </a:outerShdw>
              </a:effectLst>
            </a:rPr>
            <a:t>Passo n. 01</a:t>
          </a:r>
        </a:p>
        <a:p>
          <a:pPr marL="0" lvl="0" indent="0" algn="ctr" defTabSz="977900">
            <a:lnSpc>
              <a:spcPct val="90000"/>
            </a:lnSpc>
            <a:spcBef>
              <a:spcPct val="0"/>
            </a:spcBef>
            <a:spcAft>
              <a:spcPct val="35000"/>
            </a:spcAft>
            <a:buNone/>
          </a:pPr>
          <a:r>
            <a:rPr lang="pt-BR" sz="2200" b="1" kern="1200" dirty="0">
              <a:solidFill>
                <a:srgbClr val="002060"/>
              </a:solidFill>
            </a:rPr>
            <a:t>Selecionamos casos semelhantes (procedimentos médicos idênticos)</a:t>
          </a:r>
        </a:p>
      </dsp:txBody>
      <dsp:txXfrm>
        <a:off x="85094" y="1390367"/>
        <a:ext cx="4959503" cy="1570603"/>
      </dsp:txXfrm>
    </dsp:sp>
    <dsp:sp modelId="{D386D8B7-1382-46FB-9D69-9A386AE5CBA2}">
      <dsp:nvSpPr>
        <dsp:cNvPr id="0" name=""/>
        <dsp:cNvSpPr/>
      </dsp:nvSpPr>
      <dsp:spPr>
        <a:xfrm>
          <a:off x="5386035" y="1305401"/>
          <a:ext cx="5129435" cy="1740535"/>
        </a:xfrm>
        <a:prstGeom prst="roundRect">
          <a:avLst/>
        </a:prstGeom>
        <a:solidFill>
          <a:schemeClr val="accent1">
            <a:hueOff val="0"/>
            <a:satOff val="0"/>
            <a:lumOff val="0"/>
            <a:alphaOff val="0"/>
          </a:schemeClr>
        </a:solidFill>
        <a:ln w="381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pt-BR" sz="2200" b="1" u="sng" kern="1200" dirty="0">
              <a:effectLst>
                <a:outerShdw blurRad="38100" dist="38100" dir="2700000" algn="tl">
                  <a:srgbClr val="000000">
                    <a:alpha val="43137"/>
                  </a:srgbClr>
                </a:outerShdw>
              </a:effectLst>
            </a:rPr>
            <a:t>Passo n. 02</a:t>
          </a:r>
        </a:p>
        <a:p>
          <a:pPr marL="0" lvl="0" indent="0" algn="ctr" defTabSz="977900">
            <a:lnSpc>
              <a:spcPct val="90000"/>
            </a:lnSpc>
            <a:spcBef>
              <a:spcPct val="0"/>
            </a:spcBef>
            <a:spcAft>
              <a:spcPct val="35000"/>
            </a:spcAft>
            <a:buNone/>
          </a:pPr>
          <a:r>
            <a:rPr lang="pt-BR" sz="2200" b="1" kern="1200" dirty="0">
              <a:solidFill>
                <a:srgbClr val="002060"/>
              </a:solidFill>
            </a:rPr>
            <a:t>Comparamos os valores indenizatórios fixados nos processos com e sem o respaldo de um seguro de RC Profissional</a:t>
          </a:r>
        </a:p>
      </dsp:txBody>
      <dsp:txXfrm>
        <a:off x="5471001" y="1390367"/>
        <a:ext cx="4959503" cy="1570603"/>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A7BD9A-3CCB-4C57-9248-19E07FE18912}" type="datetimeFigureOut">
              <a:rPr lang="pt-BR" smtClean="0"/>
              <a:t>24/02/2019</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3B0070-F0BC-4FE5-918F-1591650EA157}" type="slidenum">
              <a:rPr lang="pt-BR" smtClean="0"/>
              <a:t>‹nº›</a:t>
            </a:fld>
            <a:endParaRPr lang="pt-BR"/>
          </a:p>
        </p:txBody>
      </p:sp>
    </p:spTree>
    <p:extLst>
      <p:ext uri="{BB962C8B-B14F-4D97-AF65-F5344CB8AC3E}">
        <p14:creationId xmlns:p14="http://schemas.microsoft.com/office/powerpoint/2010/main" val="2546275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E8EDDE5-245F-4EFA-ACFE-F9AF5DBF93B4}"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045100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E8EDDE5-245F-4EFA-ACFE-F9AF5DBF93B4}"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540990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B2C586-7C9A-4BEC-993E-22D65E08685C}"/>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666814E7-271A-4EC8-9B9C-773D80AC68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54DEE105-A253-4A97-A58E-1C5EF0A02550}"/>
              </a:ext>
            </a:extLst>
          </p:cNvPr>
          <p:cNvSpPr>
            <a:spLocks noGrp="1"/>
          </p:cNvSpPr>
          <p:nvPr>
            <p:ph type="dt" sz="half" idx="10"/>
          </p:nvPr>
        </p:nvSpPr>
        <p:spPr/>
        <p:txBody>
          <a:bodyPr/>
          <a:lstStyle/>
          <a:p>
            <a:fld id="{0670DCB7-5C80-410C-BC1B-EC03C94177CC}" type="datetimeFigureOut">
              <a:rPr lang="pt-BR" smtClean="0"/>
              <a:t>24/02/2019</a:t>
            </a:fld>
            <a:endParaRPr lang="pt-BR"/>
          </a:p>
        </p:txBody>
      </p:sp>
      <p:sp>
        <p:nvSpPr>
          <p:cNvPr id="5" name="Espaço Reservado para Rodapé 4">
            <a:extLst>
              <a:ext uri="{FF2B5EF4-FFF2-40B4-BE49-F238E27FC236}">
                <a16:creationId xmlns:a16="http://schemas.microsoft.com/office/drawing/2014/main" id="{5675CE05-A312-4AE9-BD34-EFF9380A984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9D31ABD-2590-482D-9DBA-F1FA5B0CB369}"/>
              </a:ext>
            </a:extLst>
          </p:cNvPr>
          <p:cNvSpPr>
            <a:spLocks noGrp="1"/>
          </p:cNvSpPr>
          <p:nvPr>
            <p:ph type="sldNum" sz="quarter" idx="12"/>
          </p:nvPr>
        </p:nvSpPr>
        <p:spPr/>
        <p:txBody>
          <a:bodyPr/>
          <a:lstStyle/>
          <a:p>
            <a:fld id="{30679E21-C40C-4960-B650-6F016DF481A4}" type="slidenum">
              <a:rPr lang="pt-BR" smtClean="0"/>
              <a:t>‹nº›</a:t>
            </a:fld>
            <a:endParaRPr lang="pt-BR"/>
          </a:p>
        </p:txBody>
      </p:sp>
    </p:spTree>
    <p:extLst>
      <p:ext uri="{BB962C8B-B14F-4D97-AF65-F5344CB8AC3E}">
        <p14:creationId xmlns:p14="http://schemas.microsoft.com/office/powerpoint/2010/main" val="2650602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C9CEDF-0180-4C5D-8718-689C436F4584}"/>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D3257E89-60DC-4B21-A99A-5455F4427D27}"/>
              </a:ext>
            </a:extLst>
          </p:cNvPr>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4F65372D-C1A0-47F3-BF78-A697DFADA96B}"/>
              </a:ext>
            </a:extLst>
          </p:cNvPr>
          <p:cNvSpPr>
            <a:spLocks noGrp="1"/>
          </p:cNvSpPr>
          <p:nvPr>
            <p:ph type="dt" sz="half" idx="10"/>
          </p:nvPr>
        </p:nvSpPr>
        <p:spPr/>
        <p:txBody>
          <a:bodyPr/>
          <a:lstStyle/>
          <a:p>
            <a:fld id="{0670DCB7-5C80-410C-BC1B-EC03C94177CC}" type="datetimeFigureOut">
              <a:rPr lang="pt-BR" smtClean="0"/>
              <a:t>24/02/2019</a:t>
            </a:fld>
            <a:endParaRPr lang="pt-BR"/>
          </a:p>
        </p:txBody>
      </p:sp>
      <p:sp>
        <p:nvSpPr>
          <p:cNvPr id="5" name="Espaço Reservado para Rodapé 4">
            <a:extLst>
              <a:ext uri="{FF2B5EF4-FFF2-40B4-BE49-F238E27FC236}">
                <a16:creationId xmlns:a16="http://schemas.microsoft.com/office/drawing/2014/main" id="{1A30C6A3-1EE8-4EB0-821B-1DB01B11CFB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DAA2770-B35B-4875-A044-9349327B6F92}"/>
              </a:ext>
            </a:extLst>
          </p:cNvPr>
          <p:cNvSpPr>
            <a:spLocks noGrp="1"/>
          </p:cNvSpPr>
          <p:nvPr>
            <p:ph type="sldNum" sz="quarter" idx="12"/>
          </p:nvPr>
        </p:nvSpPr>
        <p:spPr/>
        <p:txBody>
          <a:bodyPr/>
          <a:lstStyle/>
          <a:p>
            <a:fld id="{30679E21-C40C-4960-B650-6F016DF481A4}" type="slidenum">
              <a:rPr lang="pt-BR" smtClean="0"/>
              <a:t>‹nº›</a:t>
            </a:fld>
            <a:endParaRPr lang="pt-BR"/>
          </a:p>
        </p:txBody>
      </p:sp>
    </p:spTree>
    <p:extLst>
      <p:ext uri="{BB962C8B-B14F-4D97-AF65-F5344CB8AC3E}">
        <p14:creationId xmlns:p14="http://schemas.microsoft.com/office/powerpoint/2010/main" val="876372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D822778-4FE1-443D-A65B-561091A5A3DB}"/>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4FD32EE-9768-40F1-BBE8-51C2416F35DB}"/>
              </a:ext>
            </a:extLst>
          </p:cNvPr>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638228D-7D0F-4ED9-90D8-EF16B9FF6BFE}"/>
              </a:ext>
            </a:extLst>
          </p:cNvPr>
          <p:cNvSpPr>
            <a:spLocks noGrp="1"/>
          </p:cNvSpPr>
          <p:nvPr>
            <p:ph type="dt" sz="half" idx="10"/>
          </p:nvPr>
        </p:nvSpPr>
        <p:spPr/>
        <p:txBody>
          <a:bodyPr/>
          <a:lstStyle/>
          <a:p>
            <a:fld id="{0670DCB7-5C80-410C-BC1B-EC03C94177CC}" type="datetimeFigureOut">
              <a:rPr lang="pt-BR" smtClean="0"/>
              <a:t>24/02/2019</a:t>
            </a:fld>
            <a:endParaRPr lang="pt-BR"/>
          </a:p>
        </p:txBody>
      </p:sp>
      <p:sp>
        <p:nvSpPr>
          <p:cNvPr id="5" name="Espaço Reservado para Rodapé 4">
            <a:extLst>
              <a:ext uri="{FF2B5EF4-FFF2-40B4-BE49-F238E27FC236}">
                <a16:creationId xmlns:a16="http://schemas.microsoft.com/office/drawing/2014/main" id="{B68866F6-DADB-49AF-A79B-52EA84614D5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87180D4-5B3C-4A89-916D-2EBE5A88DC25}"/>
              </a:ext>
            </a:extLst>
          </p:cNvPr>
          <p:cNvSpPr>
            <a:spLocks noGrp="1"/>
          </p:cNvSpPr>
          <p:nvPr>
            <p:ph type="sldNum" sz="quarter" idx="12"/>
          </p:nvPr>
        </p:nvSpPr>
        <p:spPr/>
        <p:txBody>
          <a:bodyPr/>
          <a:lstStyle/>
          <a:p>
            <a:fld id="{30679E21-C40C-4960-B650-6F016DF481A4}" type="slidenum">
              <a:rPr lang="pt-BR" smtClean="0"/>
              <a:t>‹nº›</a:t>
            </a:fld>
            <a:endParaRPr lang="pt-BR"/>
          </a:p>
        </p:txBody>
      </p:sp>
    </p:spTree>
    <p:extLst>
      <p:ext uri="{BB962C8B-B14F-4D97-AF65-F5344CB8AC3E}">
        <p14:creationId xmlns:p14="http://schemas.microsoft.com/office/powerpoint/2010/main" val="115231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F50D11-7908-424F-B7BA-6BFC117A8A6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62692E25-8A27-4A57-BC91-AB4629F78B9C}"/>
              </a:ext>
            </a:extLst>
          </p:cNvPr>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3841BFA-694A-4C68-9B8E-588C5481B2DA}"/>
              </a:ext>
            </a:extLst>
          </p:cNvPr>
          <p:cNvSpPr>
            <a:spLocks noGrp="1"/>
          </p:cNvSpPr>
          <p:nvPr>
            <p:ph type="dt" sz="half" idx="10"/>
          </p:nvPr>
        </p:nvSpPr>
        <p:spPr/>
        <p:txBody>
          <a:bodyPr/>
          <a:lstStyle/>
          <a:p>
            <a:fld id="{0670DCB7-5C80-410C-BC1B-EC03C94177CC}" type="datetimeFigureOut">
              <a:rPr lang="pt-BR" smtClean="0"/>
              <a:t>24/02/2019</a:t>
            </a:fld>
            <a:endParaRPr lang="pt-BR"/>
          </a:p>
        </p:txBody>
      </p:sp>
      <p:sp>
        <p:nvSpPr>
          <p:cNvPr id="5" name="Espaço Reservado para Rodapé 4">
            <a:extLst>
              <a:ext uri="{FF2B5EF4-FFF2-40B4-BE49-F238E27FC236}">
                <a16:creationId xmlns:a16="http://schemas.microsoft.com/office/drawing/2014/main" id="{A7EFDED4-E169-4EA6-A37A-5F10C9133A2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72556CC3-AF55-40F1-99D9-39B7A3306A9C}"/>
              </a:ext>
            </a:extLst>
          </p:cNvPr>
          <p:cNvSpPr>
            <a:spLocks noGrp="1"/>
          </p:cNvSpPr>
          <p:nvPr>
            <p:ph type="sldNum" sz="quarter" idx="12"/>
          </p:nvPr>
        </p:nvSpPr>
        <p:spPr/>
        <p:txBody>
          <a:bodyPr/>
          <a:lstStyle/>
          <a:p>
            <a:fld id="{30679E21-C40C-4960-B650-6F016DF481A4}" type="slidenum">
              <a:rPr lang="pt-BR" smtClean="0"/>
              <a:t>‹nº›</a:t>
            </a:fld>
            <a:endParaRPr lang="pt-BR"/>
          </a:p>
        </p:txBody>
      </p:sp>
    </p:spTree>
    <p:extLst>
      <p:ext uri="{BB962C8B-B14F-4D97-AF65-F5344CB8AC3E}">
        <p14:creationId xmlns:p14="http://schemas.microsoft.com/office/powerpoint/2010/main" val="2448415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3A4E55-EB33-48DC-87F0-B509C8F444EE}"/>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011BCA38-FB47-4AE9-B64A-E9E3D14DED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a:extLst>
              <a:ext uri="{FF2B5EF4-FFF2-40B4-BE49-F238E27FC236}">
                <a16:creationId xmlns:a16="http://schemas.microsoft.com/office/drawing/2014/main" id="{BDDD885B-D556-4AEE-A6CE-1F1C27C11015}"/>
              </a:ext>
            </a:extLst>
          </p:cNvPr>
          <p:cNvSpPr>
            <a:spLocks noGrp="1"/>
          </p:cNvSpPr>
          <p:nvPr>
            <p:ph type="dt" sz="half" idx="10"/>
          </p:nvPr>
        </p:nvSpPr>
        <p:spPr/>
        <p:txBody>
          <a:bodyPr/>
          <a:lstStyle/>
          <a:p>
            <a:fld id="{0670DCB7-5C80-410C-BC1B-EC03C94177CC}" type="datetimeFigureOut">
              <a:rPr lang="pt-BR" smtClean="0"/>
              <a:t>24/02/2019</a:t>
            </a:fld>
            <a:endParaRPr lang="pt-BR"/>
          </a:p>
        </p:txBody>
      </p:sp>
      <p:sp>
        <p:nvSpPr>
          <p:cNvPr id="5" name="Espaço Reservado para Rodapé 4">
            <a:extLst>
              <a:ext uri="{FF2B5EF4-FFF2-40B4-BE49-F238E27FC236}">
                <a16:creationId xmlns:a16="http://schemas.microsoft.com/office/drawing/2014/main" id="{3211A185-7BA6-4F44-8961-BEB76282F5D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E99C876-6655-4319-807E-02F0100115B5}"/>
              </a:ext>
            </a:extLst>
          </p:cNvPr>
          <p:cNvSpPr>
            <a:spLocks noGrp="1"/>
          </p:cNvSpPr>
          <p:nvPr>
            <p:ph type="sldNum" sz="quarter" idx="12"/>
          </p:nvPr>
        </p:nvSpPr>
        <p:spPr/>
        <p:txBody>
          <a:bodyPr/>
          <a:lstStyle/>
          <a:p>
            <a:fld id="{30679E21-C40C-4960-B650-6F016DF481A4}" type="slidenum">
              <a:rPr lang="pt-BR" smtClean="0"/>
              <a:t>‹nº›</a:t>
            </a:fld>
            <a:endParaRPr lang="pt-BR"/>
          </a:p>
        </p:txBody>
      </p:sp>
    </p:spTree>
    <p:extLst>
      <p:ext uri="{BB962C8B-B14F-4D97-AF65-F5344CB8AC3E}">
        <p14:creationId xmlns:p14="http://schemas.microsoft.com/office/powerpoint/2010/main" val="4273240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C17636-EE5C-4227-9652-BEE2656AB3A6}"/>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1DB49BC9-F029-435F-B799-E918250F6F3A}"/>
              </a:ext>
            </a:extLst>
          </p:cNvPr>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36BF2D31-0A9E-48D5-9134-31E666AFDC6F}"/>
              </a:ext>
            </a:extLst>
          </p:cNvPr>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FA6F2666-537C-4458-B90D-F71AC527EC48}"/>
              </a:ext>
            </a:extLst>
          </p:cNvPr>
          <p:cNvSpPr>
            <a:spLocks noGrp="1"/>
          </p:cNvSpPr>
          <p:nvPr>
            <p:ph type="dt" sz="half" idx="10"/>
          </p:nvPr>
        </p:nvSpPr>
        <p:spPr/>
        <p:txBody>
          <a:bodyPr/>
          <a:lstStyle/>
          <a:p>
            <a:fld id="{0670DCB7-5C80-410C-BC1B-EC03C94177CC}" type="datetimeFigureOut">
              <a:rPr lang="pt-BR" smtClean="0"/>
              <a:t>24/02/2019</a:t>
            </a:fld>
            <a:endParaRPr lang="pt-BR"/>
          </a:p>
        </p:txBody>
      </p:sp>
      <p:sp>
        <p:nvSpPr>
          <p:cNvPr id="6" name="Espaço Reservado para Rodapé 5">
            <a:extLst>
              <a:ext uri="{FF2B5EF4-FFF2-40B4-BE49-F238E27FC236}">
                <a16:creationId xmlns:a16="http://schemas.microsoft.com/office/drawing/2014/main" id="{B98747AE-48DC-4B19-945D-D18B99C6B1E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7936D1D-9C16-483E-BD60-9055B257539C}"/>
              </a:ext>
            </a:extLst>
          </p:cNvPr>
          <p:cNvSpPr>
            <a:spLocks noGrp="1"/>
          </p:cNvSpPr>
          <p:nvPr>
            <p:ph type="sldNum" sz="quarter" idx="12"/>
          </p:nvPr>
        </p:nvSpPr>
        <p:spPr/>
        <p:txBody>
          <a:bodyPr/>
          <a:lstStyle/>
          <a:p>
            <a:fld id="{30679E21-C40C-4960-B650-6F016DF481A4}" type="slidenum">
              <a:rPr lang="pt-BR" smtClean="0"/>
              <a:t>‹nº›</a:t>
            </a:fld>
            <a:endParaRPr lang="pt-BR"/>
          </a:p>
        </p:txBody>
      </p:sp>
    </p:spTree>
    <p:extLst>
      <p:ext uri="{BB962C8B-B14F-4D97-AF65-F5344CB8AC3E}">
        <p14:creationId xmlns:p14="http://schemas.microsoft.com/office/powerpoint/2010/main" val="3320995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6B243-CA72-47E5-ABE2-91CB8984D407}"/>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57FE19B8-3982-425F-B5CB-16700756EC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a:extLst>
              <a:ext uri="{FF2B5EF4-FFF2-40B4-BE49-F238E27FC236}">
                <a16:creationId xmlns:a16="http://schemas.microsoft.com/office/drawing/2014/main" id="{E877E346-E9DC-4A77-B909-C7C032F70420}"/>
              </a:ext>
            </a:extLst>
          </p:cNvPr>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82A2589E-3FF1-4AB7-B15C-68B658B7A9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a:extLst>
              <a:ext uri="{FF2B5EF4-FFF2-40B4-BE49-F238E27FC236}">
                <a16:creationId xmlns:a16="http://schemas.microsoft.com/office/drawing/2014/main" id="{83F819C4-BAB1-4139-A0CF-5C7C04178FB8}"/>
              </a:ext>
            </a:extLst>
          </p:cNvPr>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8C9554D6-1FE8-4B48-AD95-68FEC5C17D69}"/>
              </a:ext>
            </a:extLst>
          </p:cNvPr>
          <p:cNvSpPr>
            <a:spLocks noGrp="1"/>
          </p:cNvSpPr>
          <p:nvPr>
            <p:ph type="dt" sz="half" idx="10"/>
          </p:nvPr>
        </p:nvSpPr>
        <p:spPr/>
        <p:txBody>
          <a:bodyPr/>
          <a:lstStyle/>
          <a:p>
            <a:fld id="{0670DCB7-5C80-410C-BC1B-EC03C94177CC}" type="datetimeFigureOut">
              <a:rPr lang="pt-BR" smtClean="0"/>
              <a:t>24/02/2019</a:t>
            </a:fld>
            <a:endParaRPr lang="pt-BR"/>
          </a:p>
        </p:txBody>
      </p:sp>
      <p:sp>
        <p:nvSpPr>
          <p:cNvPr id="8" name="Espaço Reservado para Rodapé 7">
            <a:extLst>
              <a:ext uri="{FF2B5EF4-FFF2-40B4-BE49-F238E27FC236}">
                <a16:creationId xmlns:a16="http://schemas.microsoft.com/office/drawing/2014/main" id="{33B7A248-E9ED-4C48-8D70-4DAF6FE27803}"/>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04102B62-F336-43FC-A71C-338164232655}"/>
              </a:ext>
            </a:extLst>
          </p:cNvPr>
          <p:cNvSpPr>
            <a:spLocks noGrp="1"/>
          </p:cNvSpPr>
          <p:nvPr>
            <p:ph type="sldNum" sz="quarter" idx="12"/>
          </p:nvPr>
        </p:nvSpPr>
        <p:spPr/>
        <p:txBody>
          <a:bodyPr/>
          <a:lstStyle/>
          <a:p>
            <a:fld id="{30679E21-C40C-4960-B650-6F016DF481A4}" type="slidenum">
              <a:rPr lang="pt-BR" smtClean="0"/>
              <a:t>‹nº›</a:t>
            </a:fld>
            <a:endParaRPr lang="pt-BR"/>
          </a:p>
        </p:txBody>
      </p:sp>
    </p:spTree>
    <p:extLst>
      <p:ext uri="{BB962C8B-B14F-4D97-AF65-F5344CB8AC3E}">
        <p14:creationId xmlns:p14="http://schemas.microsoft.com/office/powerpoint/2010/main" val="427674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35C0BA-DD41-414E-828D-C886E891AA10}"/>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BCCBD6B4-76EE-43E5-A945-9EE7667CFD11}"/>
              </a:ext>
            </a:extLst>
          </p:cNvPr>
          <p:cNvSpPr>
            <a:spLocks noGrp="1"/>
          </p:cNvSpPr>
          <p:nvPr>
            <p:ph type="dt" sz="half" idx="10"/>
          </p:nvPr>
        </p:nvSpPr>
        <p:spPr/>
        <p:txBody>
          <a:bodyPr/>
          <a:lstStyle/>
          <a:p>
            <a:fld id="{0670DCB7-5C80-410C-BC1B-EC03C94177CC}" type="datetimeFigureOut">
              <a:rPr lang="pt-BR" smtClean="0"/>
              <a:t>24/02/2019</a:t>
            </a:fld>
            <a:endParaRPr lang="pt-BR"/>
          </a:p>
        </p:txBody>
      </p:sp>
      <p:sp>
        <p:nvSpPr>
          <p:cNvPr id="4" name="Espaço Reservado para Rodapé 3">
            <a:extLst>
              <a:ext uri="{FF2B5EF4-FFF2-40B4-BE49-F238E27FC236}">
                <a16:creationId xmlns:a16="http://schemas.microsoft.com/office/drawing/2014/main" id="{52F9E471-F339-48BA-84B2-00A1C36FFC00}"/>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B3A99F6F-BFAE-410E-B968-3E608F2A26D6}"/>
              </a:ext>
            </a:extLst>
          </p:cNvPr>
          <p:cNvSpPr>
            <a:spLocks noGrp="1"/>
          </p:cNvSpPr>
          <p:nvPr>
            <p:ph type="sldNum" sz="quarter" idx="12"/>
          </p:nvPr>
        </p:nvSpPr>
        <p:spPr/>
        <p:txBody>
          <a:bodyPr/>
          <a:lstStyle/>
          <a:p>
            <a:fld id="{30679E21-C40C-4960-B650-6F016DF481A4}" type="slidenum">
              <a:rPr lang="pt-BR" smtClean="0"/>
              <a:t>‹nº›</a:t>
            </a:fld>
            <a:endParaRPr lang="pt-BR"/>
          </a:p>
        </p:txBody>
      </p:sp>
    </p:spTree>
    <p:extLst>
      <p:ext uri="{BB962C8B-B14F-4D97-AF65-F5344CB8AC3E}">
        <p14:creationId xmlns:p14="http://schemas.microsoft.com/office/powerpoint/2010/main" val="4284296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AFEC956A-2394-49C6-80D1-D025BBAE5548}"/>
              </a:ext>
            </a:extLst>
          </p:cNvPr>
          <p:cNvSpPr>
            <a:spLocks noGrp="1"/>
          </p:cNvSpPr>
          <p:nvPr>
            <p:ph type="dt" sz="half" idx="10"/>
          </p:nvPr>
        </p:nvSpPr>
        <p:spPr/>
        <p:txBody>
          <a:bodyPr/>
          <a:lstStyle/>
          <a:p>
            <a:fld id="{0670DCB7-5C80-410C-BC1B-EC03C94177CC}" type="datetimeFigureOut">
              <a:rPr lang="pt-BR" smtClean="0"/>
              <a:t>24/02/2019</a:t>
            </a:fld>
            <a:endParaRPr lang="pt-BR"/>
          </a:p>
        </p:txBody>
      </p:sp>
      <p:sp>
        <p:nvSpPr>
          <p:cNvPr id="3" name="Espaço Reservado para Rodapé 2">
            <a:extLst>
              <a:ext uri="{FF2B5EF4-FFF2-40B4-BE49-F238E27FC236}">
                <a16:creationId xmlns:a16="http://schemas.microsoft.com/office/drawing/2014/main" id="{2621C7FE-8D55-4AF1-A82A-72D3F9792E14}"/>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6D1A184E-3876-4967-BCB3-AADA3D07EF2D}"/>
              </a:ext>
            </a:extLst>
          </p:cNvPr>
          <p:cNvSpPr>
            <a:spLocks noGrp="1"/>
          </p:cNvSpPr>
          <p:nvPr>
            <p:ph type="sldNum" sz="quarter" idx="12"/>
          </p:nvPr>
        </p:nvSpPr>
        <p:spPr/>
        <p:txBody>
          <a:bodyPr/>
          <a:lstStyle/>
          <a:p>
            <a:fld id="{30679E21-C40C-4960-B650-6F016DF481A4}" type="slidenum">
              <a:rPr lang="pt-BR" smtClean="0"/>
              <a:t>‹nº›</a:t>
            </a:fld>
            <a:endParaRPr lang="pt-BR"/>
          </a:p>
        </p:txBody>
      </p:sp>
    </p:spTree>
    <p:extLst>
      <p:ext uri="{BB962C8B-B14F-4D97-AF65-F5344CB8AC3E}">
        <p14:creationId xmlns:p14="http://schemas.microsoft.com/office/powerpoint/2010/main" val="118030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90C86-7F36-402B-AFAD-9FA0C8A1FD19}"/>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6126CC3B-ABF5-49DF-A35C-F242567C20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396BE016-B590-45AE-80BB-A70ADF5A9C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a:extLst>
              <a:ext uri="{FF2B5EF4-FFF2-40B4-BE49-F238E27FC236}">
                <a16:creationId xmlns:a16="http://schemas.microsoft.com/office/drawing/2014/main" id="{3CD63C39-A392-4966-A19F-DC351CF75D39}"/>
              </a:ext>
            </a:extLst>
          </p:cNvPr>
          <p:cNvSpPr>
            <a:spLocks noGrp="1"/>
          </p:cNvSpPr>
          <p:nvPr>
            <p:ph type="dt" sz="half" idx="10"/>
          </p:nvPr>
        </p:nvSpPr>
        <p:spPr/>
        <p:txBody>
          <a:bodyPr/>
          <a:lstStyle/>
          <a:p>
            <a:fld id="{0670DCB7-5C80-410C-BC1B-EC03C94177CC}" type="datetimeFigureOut">
              <a:rPr lang="pt-BR" smtClean="0"/>
              <a:t>24/02/2019</a:t>
            </a:fld>
            <a:endParaRPr lang="pt-BR"/>
          </a:p>
        </p:txBody>
      </p:sp>
      <p:sp>
        <p:nvSpPr>
          <p:cNvPr id="6" name="Espaço Reservado para Rodapé 5">
            <a:extLst>
              <a:ext uri="{FF2B5EF4-FFF2-40B4-BE49-F238E27FC236}">
                <a16:creationId xmlns:a16="http://schemas.microsoft.com/office/drawing/2014/main" id="{54163E40-24FF-43A5-9BE3-20B42721A67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73716D13-1F6B-42DF-BAE2-0A4FA0809939}"/>
              </a:ext>
            </a:extLst>
          </p:cNvPr>
          <p:cNvSpPr>
            <a:spLocks noGrp="1"/>
          </p:cNvSpPr>
          <p:nvPr>
            <p:ph type="sldNum" sz="quarter" idx="12"/>
          </p:nvPr>
        </p:nvSpPr>
        <p:spPr/>
        <p:txBody>
          <a:bodyPr/>
          <a:lstStyle/>
          <a:p>
            <a:fld id="{30679E21-C40C-4960-B650-6F016DF481A4}" type="slidenum">
              <a:rPr lang="pt-BR" smtClean="0"/>
              <a:t>‹nº›</a:t>
            </a:fld>
            <a:endParaRPr lang="pt-BR"/>
          </a:p>
        </p:txBody>
      </p:sp>
    </p:spTree>
    <p:extLst>
      <p:ext uri="{BB962C8B-B14F-4D97-AF65-F5344CB8AC3E}">
        <p14:creationId xmlns:p14="http://schemas.microsoft.com/office/powerpoint/2010/main" val="3106191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85B25C-632F-4BE8-AAEC-006DD302398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5809EEC5-20CD-401A-940D-A8504B15D5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64DF2852-46B0-46E1-9F0C-C295C71C11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a:extLst>
              <a:ext uri="{FF2B5EF4-FFF2-40B4-BE49-F238E27FC236}">
                <a16:creationId xmlns:a16="http://schemas.microsoft.com/office/drawing/2014/main" id="{D147F2CB-6559-4581-B585-2CA9CCE283A8}"/>
              </a:ext>
            </a:extLst>
          </p:cNvPr>
          <p:cNvSpPr>
            <a:spLocks noGrp="1"/>
          </p:cNvSpPr>
          <p:nvPr>
            <p:ph type="dt" sz="half" idx="10"/>
          </p:nvPr>
        </p:nvSpPr>
        <p:spPr/>
        <p:txBody>
          <a:bodyPr/>
          <a:lstStyle/>
          <a:p>
            <a:fld id="{0670DCB7-5C80-410C-BC1B-EC03C94177CC}" type="datetimeFigureOut">
              <a:rPr lang="pt-BR" smtClean="0"/>
              <a:t>24/02/2019</a:t>
            </a:fld>
            <a:endParaRPr lang="pt-BR"/>
          </a:p>
        </p:txBody>
      </p:sp>
      <p:sp>
        <p:nvSpPr>
          <p:cNvPr id="6" name="Espaço Reservado para Rodapé 5">
            <a:extLst>
              <a:ext uri="{FF2B5EF4-FFF2-40B4-BE49-F238E27FC236}">
                <a16:creationId xmlns:a16="http://schemas.microsoft.com/office/drawing/2014/main" id="{2105F75A-DC89-4968-9543-89D30EE0417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1900CD4-6F54-443B-9F50-A4ED900FFD93}"/>
              </a:ext>
            </a:extLst>
          </p:cNvPr>
          <p:cNvSpPr>
            <a:spLocks noGrp="1"/>
          </p:cNvSpPr>
          <p:nvPr>
            <p:ph type="sldNum" sz="quarter" idx="12"/>
          </p:nvPr>
        </p:nvSpPr>
        <p:spPr/>
        <p:txBody>
          <a:bodyPr/>
          <a:lstStyle/>
          <a:p>
            <a:fld id="{30679E21-C40C-4960-B650-6F016DF481A4}" type="slidenum">
              <a:rPr lang="pt-BR" smtClean="0"/>
              <a:t>‹nº›</a:t>
            </a:fld>
            <a:endParaRPr lang="pt-BR"/>
          </a:p>
        </p:txBody>
      </p:sp>
    </p:spTree>
    <p:extLst>
      <p:ext uri="{BB962C8B-B14F-4D97-AF65-F5344CB8AC3E}">
        <p14:creationId xmlns:p14="http://schemas.microsoft.com/office/powerpoint/2010/main" val="742686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D0686EDF-E99B-4CBD-A7CB-0B3F5B3C95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C8E4FBB7-1FA1-4781-9816-C3FCAD5CAE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501DF2E-A3F1-4E28-B6E4-E20A000393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70DCB7-5C80-410C-BC1B-EC03C94177CC}" type="datetimeFigureOut">
              <a:rPr lang="pt-BR" smtClean="0"/>
              <a:t>24/02/2019</a:t>
            </a:fld>
            <a:endParaRPr lang="pt-BR"/>
          </a:p>
        </p:txBody>
      </p:sp>
      <p:sp>
        <p:nvSpPr>
          <p:cNvPr id="5" name="Espaço Reservado para Rodapé 4">
            <a:extLst>
              <a:ext uri="{FF2B5EF4-FFF2-40B4-BE49-F238E27FC236}">
                <a16:creationId xmlns:a16="http://schemas.microsoft.com/office/drawing/2014/main" id="{AC790BC9-FDC1-47CA-9EBC-BEA7645EFB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0AFC50CD-2135-4DF0-B4AA-03343C163B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679E21-C40C-4960-B650-6F016DF481A4}" type="slidenum">
              <a:rPr lang="pt-BR" smtClean="0"/>
              <a:t>‹nº›</a:t>
            </a:fld>
            <a:endParaRPr lang="pt-BR"/>
          </a:p>
        </p:txBody>
      </p:sp>
    </p:spTree>
    <p:extLst>
      <p:ext uri="{BB962C8B-B14F-4D97-AF65-F5344CB8AC3E}">
        <p14:creationId xmlns:p14="http://schemas.microsoft.com/office/powerpoint/2010/main" val="1606712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www.jusbrasil.com.br/topicos/10712622/inciso-i-do-artigo-269-da-lei-n-5869-de-11-de-janeiro-de-1973" TargetMode="External"/><Relationship Id="rId2" Type="http://schemas.openxmlformats.org/officeDocument/2006/relationships/hyperlink" Target="http://www.jusbrasil.com.br/topicos/10712666/artigo-269-da-lei-n-5869-de-11-de-janeiro-de-1973" TargetMode="External"/><Relationship Id="rId1" Type="http://schemas.openxmlformats.org/officeDocument/2006/relationships/slideLayout" Target="../slideLayouts/slideLayout5.xml"/><Relationship Id="rId4" Type="http://schemas.openxmlformats.org/officeDocument/2006/relationships/hyperlink" Target="http://www.jusbrasil.com.br/legislacao/91735/c&#243;digo-processo-civil-lei-5869-73"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karina@mscb-advogados.com.br"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D09804-6A90-49CE-8BC4-2DB288F169FE}"/>
              </a:ext>
            </a:extLst>
          </p:cNvPr>
          <p:cNvSpPr>
            <a:spLocks noGrp="1"/>
          </p:cNvSpPr>
          <p:nvPr>
            <p:ph type="ctrTitle"/>
          </p:nvPr>
        </p:nvSpPr>
        <p:spPr/>
        <p:txBody>
          <a:bodyPr/>
          <a:lstStyle/>
          <a:p>
            <a:endParaRPr lang="pt-BR" dirty="0"/>
          </a:p>
        </p:txBody>
      </p:sp>
      <p:sp>
        <p:nvSpPr>
          <p:cNvPr id="3" name="Subtítulo 2">
            <a:extLst>
              <a:ext uri="{FF2B5EF4-FFF2-40B4-BE49-F238E27FC236}">
                <a16:creationId xmlns:a16="http://schemas.microsoft.com/office/drawing/2014/main" id="{01A26981-A834-42D6-B6C4-E5E33F5B4C71}"/>
              </a:ext>
            </a:extLst>
          </p:cNvPr>
          <p:cNvSpPr>
            <a:spLocks noGrp="1"/>
          </p:cNvSpPr>
          <p:nvPr>
            <p:ph type="subTitle" idx="1"/>
          </p:nvPr>
        </p:nvSpPr>
        <p:spPr/>
        <p:txBody>
          <a:bodyPr/>
          <a:lstStyle/>
          <a:p>
            <a:endParaRPr lang="pt-BR"/>
          </a:p>
        </p:txBody>
      </p:sp>
      <p:sp>
        <p:nvSpPr>
          <p:cNvPr id="4" name="Retângulo: Cantos Arredondados 3">
            <a:extLst>
              <a:ext uri="{FF2B5EF4-FFF2-40B4-BE49-F238E27FC236}">
                <a16:creationId xmlns:a16="http://schemas.microsoft.com/office/drawing/2014/main" id="{361AFE04-5276-4DAD-A3DD-2673D7893420}"/>
              </a:ext>
            </a:extLst>
          </p:cNvPr>
          <p:cNvSpPr/>
          <p:nvPr/>
        </p:nvSpPr>
        <p:spPr>
          <a:xfrm>
            <a:off x="1524000" y="1175657"/>
            <a:ext cx="9144000" cy="4005943"/>
          </a:xfrm>
          <a:prstGeom prst="roundRect">
            <a:avLst/>
          </a:prstGeom>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400" b="1" u="sng" dirty="0">
                <a:effectLst>
                  <a:outerShdw blurRad="38100" dist="38100" dir="2700000" algn="tl">
                    <a:srgbClr val="000000">
                      <a:alpha val="43137"/>
                    </a:srgbClr>
                  </a:outerShdw>
                </a:effectLst>
              </a:rPr>
              <a:t>SEGURO DE RESPONSABILIDADE CIVIL PROFISSIONAL</a:t>
            </a:r>
          </a:p>
          <a:p>
            <a:pPr algn="ctr"/>
            <a:endParaRPr lang="pt-BR" dirty="0">
              <a:effectLst>
                <a:outerShdw blurRad="38100" dist="38100" dir="2700000" algn="tl">
                  <a:srgbClr val="000000">
                    <a:alpha val="43137"/>
                  </a:srgbClr>
                </a:outerShdw>
              </a:effectLst>
            </a:endParaRPr>
          </a:p>
          <a:p>
            <a:pPr algn="ctr"/>
            <a:r>
              <a:rPr lang="pt-BR" sz="2000" b="1" dirty="0">
                <a:solidFill>
                  <a:srgbClr val="002060"/>
                </a:solidFill>
                <a:effectLst>
                  <a:outerShdw blurRad="38100" dist="38100" dir="2700000" algn="tl">
                    <a:srgbClr val="000000">
                      <a:alpha val="43137"/>
                    </a:srgbClr>
                  </a:outerShdw>
                </a:effectLst>
              </a:rPr>
              <a:t>ANÁLISE DA JURISPRUDÊNCIA – VALORES INDENIZATÓRIOS – PROCESSOS COM E SEM SEGURO DE RC PROFISSIONAL</a:t>
            </a:r>
          </a:p>
        </p:txBody>
      </p:sp>
    </p:spTree>
    <p:extLst>
      <p:ext uri="{BB962C8B-B14F-4D97-AF65-F5344CB8AC3E}">
        <p14:creationId xmlns:p14="http://schemas.microsoft.com/office/powerpoint/2010/main" val="3270216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A4365C-778A-4BCF-81E0-714923579230}"/>
              </a:ext>
            </a:extLst>
          </p:cNvPr>
          <p:cNvSpPr>
            <a:spLocks noGrp="1"/>
          </p:cNvSpPr>
          <p:nvPr>
            <p:ph type="title"/>
          </p:nvPr>
        </p:nvSpPr>
        <p:spPr/>
        <p:txBody>
          <a:bodyPr/>
          <a:lstStyle/>
          <a:p>
            <a:endParaRPr lang="pt-BR" dirty="0"/>
          </a:p>
        </p:txBody>
      </p:sp>
      <p:graphicFrame>
        <p:nvGraphicFramePr>
          <p:cNvPr id="5" name="Espaço Reservado para Conteúdo 4">
            <a:extLst>
              <a:ext uri="{FF2B5EF4-FFF2-40B4-BE49-F238E27FC236}">
                <a16:creationId xmlns:a16="http://schemas.microsoft.com/office/drawing/2014/main" id="{B19BF1E1-BB40-43DC-8773-BD3B798A2EAA}"/>
              </a:ext>
            </a:extLst>
          </p:cNvPr>
          <p:cNvGraphicFramePr>
            <a:graphicFrameLocks noGrp="1"/>
          </p:cNvGraphicFramePr>
          <p:nvPr>
            <p:ph idx="1"/>
            <p:extLst>
              <p:ext uri="{D42A27DB-BD31-4B8C-83A1-F6EECF244321}">
                <p14:modId xmlns:p14="http://schemas.microsoft.com/office/powerpoint/2010/main" val="293518719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tângulo: Cantos Arredondados 3">
            <a:extLst>
              <a:ext uri="{FF2B5EF4-FFF2-40B4-BE49-F238E27FC236}">
                <a16:creationId xmlns:a16="http://schemas.microsoft.com/office/drawing/2014/main" id="{F4836BE6-F5A6-4F6A-8371-D45873F25419}"/>
              </a:ext>
            </a:extLst>
          </p:cNvPr>
          <p:cNvSpPr/>
          <p:nvPr/>
        </p:nvSpPr>
        <p:spPr>
          <a:xfrm>
            <a:off x="838200" y="357051"/>
            <a:ext cx="10515600" cy="13149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i="1" dirty="0">
                <a:solidFill>
                  <a:schemeClr val="bg1"/>
                </a:solidFill>
                <a:effectLst>
                  <a:outerShdw blurRad="38100" dist="38100" dir="2700000" algn="tl">
                    <a:srgbClr val="000000">
                      <a:alpha val="43137"/>
                    </a:srgbClr>
                  </a:outerShdw>
                </a:effectLst>
              </a:rPr>
              <a:t>MITO OU VERDADE?</a:t>
            </a:r>
          </a:p>
        </p:txBody>
      </p:sp>
    </p:spTree>
    <p:extLst>
      <p:ext uri="{BB962C8B-B14F-4D97-AF65-F5344CB8AC3E}">
        <p14:creationId xmlns:p14="http://schemas.microsoft.com/office/powerpoint/2010/main" val="3823240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A2C4D4-D7A3-4776-9272-1A4D6787E2AF}"/>
              </a:ext>
            </a:extLst>
          </p:cNvPr>
          <p:cNvSpPr>
            <a:spLocks noGrp="1"/>
          </p:cNvSpPr>
          <p:nvPr>
            <p:ph type="title"/>
          </p:nvPr>
        </p:nvSpPr>
        <p:spPr/>
        <p:txBody>
          <a:bodyPr/>
          <a:lstStyle/>
          <a:p>
            <a:endParaRPr lang="pt-BR"/>
          </a:p>
        </p:txBody>
      </p:sp>
      <p:graphicFrame>
        <p:nvGraphicFramePr>
          <p:cNvPr id="5" name="Espaço Reservado para Conteúdo 4">
            <a:extLst>
              <a:ext uri="{FF2B5EF4-FFF2-40B4-BE49-F238E27FC236}">
                <a16:creationId xmlns:a16="http://schemas.microsoft.com/office/drawing/2014/main" id="{3352078B-219D-4CD6-8679-8CE7F3952379}"/>
              </a:ext>
            </a:extLst>
          </p:cNvPr>
          <p:cNvGraphicFramePr>
            <a:graphicFrameLocks noGrp="1"/>
          </p:cNvGraphicFramePr>
          <p:nvPr>
            <p:ph idx="1"/>
            <p:extLst>
              <p:ext uri="{D42A27DB-BD31-4B8C-83A1-F6EECF244321}">
                <p14:modId xmlns:p14="http://schemas.microsoft.com/office/powerpoint/2010/main" val="101754641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tângulo: Cantos Arredondados 3">
            <a:extLst>
              <a:ext uri="{FF2B5EF4-FFF2-40B4-BE49-F238E27FC236}">
                <a16:creationId xmlns:a16="http://schemas.microsoft.com/office/drawing/2014/main" id="{7C9D27F2-8143-4676-B659-C65CA3D82EFC}"/>
              </a:ext>
            </a:extLst>
          </p:cNvPr>
          <p:cNvSpPr/>
          <p:nvPr/>
        </p:nvSpPr>
        <p:spPr>
          <a:xfrm>
            <a:off x="838200" y="365125"/>
            <a:ext cx="10515600" cy="13255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u="sng" dirty="0">
                <a:effectLst>
                  <a:outerShdw blurRad="38100" dist="38100" dir="2700000" algn="tl">
                    <a:srgbClr val="000000">
                      <a:alpha val="43137"/>
                    </a:srgbClr>
                  </a:outerShdw>
                </a:effectLst>
              </a:rPr>
              <a:t>MÉTODO DE PESQUISA</a:t>
            </a:r>
          </a:p>
        </p:txBody>
      </p:sp>
    </p:spTree>
    <p:extLst>
      <p:ext uri="{BB962C8B-B14F-4D97-AF65-F5344CB8AC3E}">
        <p14:creationId xmlns:p14="http://schemas.microsoft.com/office/powerpoint/2010/main" val="584743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D336BF-550C-4799-A2EF-DC7D56A22908}"/>
              </a:ext>
            </a:extLst>
          </p:cNvPr>
          <p:cNvSpPr>
            <a:spLocks noGrp="1"/>
          </p:cNvSpPr>
          <p:nvPr>
            <p:ph type="title"/>
          </p:nvPr>
        </p:nvSpPr>
        <p:spPr>
          <a:xfrm>
            <a:off x="839788" y="365126"/>
            <a:ext cx="10515600" cy="1080498"/>
          </a:xfrm>
        </p:spPr>
        <p:txBody>
          <a:bodyPr/>
          <a:lstStyle/>
          <a:p>
            <a:endParaRPr lang="pt-BR" dirty="0"/>
          </a:p>
        </p:txBody>
      </p:sp>
      <p:sp>
        <p:nvSpPr>
          <p:cNvPr id="3" name="Espaço Reservado para Texto 2">
            <a:extLst>
              <a:ext uri="{FF2B5EF4-FFF2-40B4-BE49-F238E27FC236}">
                <a16:creationId xmlns:a16="http://schemas.microsoft.com/office/drawing/2014/main" id="{31E57990-712A-4C00-B8FB-A813050B7927}"/>
              </a:ext>
            </a:extLst>
          </p:cNvPr>
          <p:cNvSpPr>
            <a:spLocks noGrp="1"/>
          </p:cNvSpPr>
          <p:nvPr>
            <p:ph type="body" idx="1"/>
          </p:nvPr>
        </p:nvSpPr>
        <p:spPr>
          <a:xfrm>
            <a:off x="839788" y="1588168"/>
            <a:ext cx="5157787" cy="372979"/>
          </a:xfrm>
        </p:spPr>
        <p:txBody>
          <a:bodyPr>
            <a:normAutofit fontScale="92500" lnSpcReduction="10000"/>
          </a:bodyPr>
          <a:lstStyle/>
          <a:p>
            <a:pPr algn="ctr"/>
            <a:r>
              <a:rPr lang="pt-BR" u="sng" dirty="0">
                <a:solidFill>
                  <a:srgbClr val="002060"/>
                </a:solidFill>
                <a:effectLst>
                  <a:outerShdw blurRad="38100" dist="38100" dir="2700000" algn="tl">
                    <a:srgbClr val="000000">
                      <a:alpha val="43137"/>
                    </a:srgbClr>
                  </a:outerShdw>
                </a:effectLst>
              </a:rPr>
              <a:t>PROCESSO COM SEGURADORA</a:t>
            </a:r>
          </a:p>
        </p:txBody>
      </p:sp>
      <p:sp>
        <p:nvSpPr>
          <p:cNvPr id="4" name="Espaço Reservado para Conteúdo 3">
            <a:extLst>
              <a:ext uri="{FF2B5EF4-FFF2-40B4-BE49-F238E27FC236}">
                <a16:creationId xmlns:a16="http://schemas.microsoft.com/office/drawing/2014/main" id="{AC635EFE-A958-44C1-AE4B-B05BB0DD7451}"/>
              </a:ext>
            </a:extLst>
          </p:cNvPr>
          <p:cNvSpPr>
            <a:spLocks noGrp="1"/>
          </p:cNvSpPr>
          <p:nvPr>
            <p:ph sz="half" idx="2"/>
          </p:nvPr>
        </p:nvSpPr>
        <p:spPr>
          <a:xfrm>
            <a:off x="180474" y="2055223"/>
            <a:ext cx="5817101" cy="4718556"/>
          </a:xfrm>
        </p:spPr>
        <p:txBody>
          <a:bodyPr>
            <a:normAutofit fontScale="25000" lnSpcReduction="20000"/>
          </a:bodyPr>
          <a:lstStyle/>
          <a:p>
            <a:pPr marL="0" indent="0" algn="just">
              <a:lnSpc>
                <a:spcPct val="120000"/>
              </a:lnSpc>
              <a:spcBef>
                <a:spcPts val="0"/>
              </a:spcBef>
              <a:buNone/>
            </a:pPr>
            <a:r>
              <a:rPr lang="pt-BR" sz="5600" dirty="0">
                <a:solidFill>
                  <a:srgbClr val="002060"/>
                </a:solidFill>
              </a:rPr>
              <a:t>APELAÇÃO CÍVEL E RECURSO ADESIVO - AÇÃO DE INDENIZAÇÃO POR DANOS MORAIS E MATERIAIS - ERRO MÉDICO -CIRURGIA PARA RETIRADA DO OVÁRIO DIREITO (OOFORECTOMIA DIRETA) </a:t>
            </a:r>
            <a:r>
              <a:rPr lang="pt-BR" sz="5600" dirty="0">
                <a:solidFill>
                  <a:srgbClr val="FF0000"/>
                </a:solidFill>
              </a:rPr>
              <a:t>ESQUECIMENTO DE COMPRESSA CIRÚRGICA NA CAVIDADE ABDOMINAL </a:t>
            </a:r>
            <a:r>
              <a:rPr lang="pt-BR" sz="5600" dirty="0">
                <a:solidFill>
                  <a:srgbClr val="002060"/>
                </a:solidFill>
              </a:rPr>
              <a:t>- INVERSÃO DO ÔNUS DA PROVA - INEXISTÊNCA DE COMPROVAÇÃO DE FATO EXTINTIVO, MODIFICATIVO OU IMPEDITIVO - NEGLIGÊNCIA CONFIGURADA - DEVER DE INDENIZAR - TRANSTORNOS QUE ULTRAPASSAM OS MEROS DISSABORES DO COTIDIANO - VERBA INDENIZATÓRIA ESTIPULADA EM QUANTUM ADEQUADO - DANOS MATERIAIS NÃO COMPROVADOS - </a:t>
            </a:r>
            <a:r>
              <a:rPr lang="pt-BR" sz="5600" dirty="0">
                <a:solidFill>
                  <a:srgbClr val="FF0000"/>
                </a:solidFill>
              </a:rPr>
              <a:t>DENUNCIAÇÃO DA LIDE - DIREITO DE REEMBOLSO NOS LIMITES DA APÓLICE JÁ ESTABELECIDO NA SENTENÇA </a:t>
            </a:r>
            <a:r>
              <a:rPr lang="pt-BR" sz="5600" dirty="0">
                <a:solidFill>
                  <a:srgbClr val="002060"/>
                </a:solidFill>
              </a:rPr>
              <a:t>- APELO 1 PARCIALMENTE CONHECIDO E DESPROVIDO - APELO 2 E RECURSO ADESIVO DESPROVIDOS. </a:t>
            </a:r>
          </a:p>
          <a:p>
            <a:pPr marL="0" indent="0" algn="just">
              <a:lnSpc>
                <a:spcPct val="120000"/>
              </a:lnSpc>
              <a:spcBef>
                <a:spcPts val="0"/>
              </a:spcBef>
              <a:buNone/>
            </a:pPr>
            <a:r>
              <a:rPr lang="pt-BR" sz="5600" dirty="0">
                <a:solidFill>
                  <a:srgbClr val="002060"/>
                </a:solidFill>
              </a:rPr>
              <a:t>(...)</a:t>
            </a:r>
          </a:p>
          <a:p>
            <a:pPr marL="0" indent="0" algn="just">
              <a:lnSpc>
                <a:spcPct val="120000"/>
              </a:lnSpc>
              <a:spcBef>
                <a:spcPts val="0"/>
              </a:spcBef>
              <a:buNone/>
            </a:pPr>
            <a:r>
              <a:rPr lang="pt-BR" sz="5600" dirty="0">
                <a:solidFill>
                  <a:srgbClr val="002060"/>
                </a:solidFill>
              </a:rPr>
              <a:t>julgou parcialmente procedentes os pedidos iniciais formulados por Eliane Laurindo dos Santos, para o fim de condenar, solidariamente, a Sociedade Hospitalar Angelina </a:t>
            </a:r>
            <a:r>
              <a:rPr lang="pt-BR" sz="5600" dirty="0" err="1">
                <a:solidFill>
                  <a:srgbClr val="002060"/>
                </a:solidFill>
              </a:rPr>
              <a:t>Caron</a:t>
            </a:r>
            <a:r>
              <a:rPr lang="pt-BR" sz="5600" dirty="0">
                <a:solidFill>
                  <a:srgbClr val="002060"/>
                </a:solidFill>
              </a:rPr>
              <a:t> e Rosane Cristine </a:t>
            </a:r>
            <a:r>
              <a:rPr lang="pt-BR" sz="5600" dirty="0" err="1">
                <a:solidFill>
                  <a:srgbClr val="002060"/>
                </a:solidFill>
              </a:rPr>
              <a:t>Halu</a:t>
            </a:r>
            <a:r>
              <a:rPr lang="pt-BR" sz="5600" dirty="0">
                <a:solidFill>
                  <a:srgbClr val="002060"/>
                </a:solidFill>
              </a:rPr>
              <a:t>, ao pagamento de indenização por </a:t>
            </a:r>
            <a:r>
              <a:rPr lang="pt-BR" sz="5600" dirty="0">
                <a:solidFill>
                  <a:srgbClr val="FF0000"/>
                </a:solidFill>
              </a:rPr>
              <a:t>danos morais no valor de R$ 40.000,00 </a:t>
            </a:r>
            <a:r>
              <a:rPr lang="pt-BR" sz="5600" dirty="0">
                <a:solidFill>
                  <a:srgbClr val="002060"/>
                </a:solidFill>
              </a:rPr>
              <a:t>(quarenta mil reais), corrigido monetariamente pelo INPC/IGP-DI a partir da data da decisão e acrescidos de juros moratórios de 1% (um por cento) ao mês, desde a citação.</a:t>
            </a:r>
          </a:p>
          <a:p>
            <a:pPr marL="0" indent="0" algn="just">
              <a:lnSpc>
                <a:spcPct val="120000"/>
              </a:lnSpc>
              <a:spcBef>
                <a:spcPts val="0"/>
              </a:spcBef>
              <a:buNone/>
            </a:pPr>
            <a:r>
              <a:rPr lang="pt-BR" sz="5600" dirty="0">
                <a:solidFill>
                  <a:srgbClr val="002060"/>
                </a:solidFill>
              </a:rPr>
              <a:t>(TJPR - 8ª </a:t>
            </a:r>
            <a:r>
              <a:rPr lang="pt-BR" sz="5600" dirty="0" err="1">
                <a:solidFill>
                  <a:srgbClr val="002060"/>
                </a:solidFill>
              </a:rPr>
              <a:t>C.Cível</a:t>
            </a:r>
            <a:r>
              <a:rPr lang="pt-BR" sz="5600" dirty="0">
                <a:solidFill>
                  <a:srgbClr val="002060"/>
                </a:solidFill>
              </a:rPr>
              <a:t> - AC - 1364036-1 - Foz do Iguaçu - Rel.: Marcos S. Galliano </a:t>
            </a:r>
            <a:r>
              <a:rPr lang="pt-BR" sz="5600" dirty="0" err="1">
                <a:solidFill>
                  <a:srgbClr val="002060"/>
                </a:solidFill>
              </a:rPr>
              <a:t>Daros</a:t>
            </a:r>
            <a:r>
              <a:rPr lang="pt-BR" sz="5600" dirty="0">
                <a:solidFill>
                  <a:srgbClr val="002060"/>
                </a:solidFill>
              </a:rPr>
              <a:t> - Unânime - - J. 05.11.2015)</a:t>
            </a:r>
          </a:p>
          <a:p>
            <a:pPr marL="0" indent="0" algn="just">
              <a:lnSpc>
                <a:spcPct val="120000"/>
              </a:lnSpc>
              <a:buNone/>
            </a:pPr>
            <a:endParaRPr lang="pt-BR" sz="6400" dirty="0">
              <a:solidFill>
                <a:srgbClr val="002060"/>
              </a:solidFill>
            </a:endParaRPr>
          </a:p>
          <a:p>
            <a:pPr marL="0" indent="0" algn="ctr">
              <a:lnSpc>
                <a:spcPct val="120000"/>
              </a:lnSpc>
              <a:buNone/>
            </a:pPr>
            <a:endParaRPr lang="pt-BR" sz="6400" dirty="0">
              <a:solidFill>
                <a:srgbClr val="002060"/>
              </a:solidFill>
            </a:endParaRPr>
          </a:p>
          <a:p>
            <a:endParaRPr lang="pt-BR" dirty="0"/>
          </a:p>
        </p:txBody>
      </p:sp>
      <p:sp>
        <p:nvSpPr>
          <p:cNvPr id="5" name="Espaço Reservado para Texto 4">
            <a:extLst>
              <a:ext uri="{FF2B5EF4-FFF2-40B4-BE49-F238E27FC236}">
                <a16:creationId xmlns:a16="http://schemas.microsoft.com/office/drawing/2014/main" id="{F8ED5641-9C0B-40C7-B5D1-5414654046F2}"/>
              </a:ext>
            </a:extLst>
          </p:cNvPr>
          <p:cNvSpPr>
            <a:spLocks noGrp="1"/>
          </p:cNvSpPr>
          <p:nvPr>
            <p:ph type="body" sz="quarter" idx="3"/>
          </p:nvPr>
        </p:nvSpPr>
        <p:spPr>
          <a:xfrm>
            <a:off x="6172200" y="1588168"/>
            <a:ext cx="5183188" cy="372979"/>
          </a:xfrm>
        </p:spPr>
        <p:txBody>
          <a:bodyPr>
            <a:normAutofit fontScale="92500" lnSpcReduction="10000"/>
          </a:bodyPr>
          <a:lstStyle/>
          <a:p>
            <a:pPr algn="ctr"/>
            <a:r>
              <a:rPr lang="pt-BR" u="sng" dirty="0">
                <a:solidFill>
                  <a:srgbClr val="002060"/>
                </a:solidFill>
                <a:effectLst>
                  <a:outerShdw blurRad="38100" dist="38100" dir="2700000" algn="tl">
                    <a:srgbClr val="000000">
                      <a:alpha val="43137"/>
                    </a:srgbClr>
                  </a:outerShdw>
                </a:effectLst>
              </a:rPr>
              <a:t>PROCESSO SEM SEGURADORA</a:t>
            </a:r>
          </a:p>
        </p:txBody>
      </p:sp>
      <p:sp>
        <p:nvSpPr>
          <p:cNvPr id="6" name="Espaço Reservado para Conteúdo 5">
            <a:extLst>
              <a:ext uri="{FF2B5EF4-FFF2-40B4-BE49-F238E27FC236}">
                <a16:creationId xmlns:a16="http://schemas.microsoft.com/office/drawing/2014/main" id="{E28FDBDD-A4A1-4A69-8503-B18665698E39}"/>
              </a:ext>
            </a:extLst>
          </p:cNvPr>
          <p:cNvSpPr>
            <a:spLocks noGrp="1"/>
          </p:cNvSpPr>
          <p:nvPr>
            <p:ph sz="quarter" idx="4"/>
          </p:nvPr>
        </p:nvSpPr>
        <p:spPr>
          <a:xfrm>
            <a:off x="6172199" y="2055223"/>
            <a:ext cx="5570855" cy="4489267"/>
          </a:xfrm>
        </p:spPr>
        <p:txBody>
          <a:bodyPr>
            <a:normAutofit fontScale="25000" lnSpcReduction="20000"/>
          </a:bodyPr>
          <a:lstStyle/>
          <a:p>
            <a:pPr marL="0" indent="0" algn="just">
              <a:lnSpc>
                <a:spcPct val="120000"/>
              </a:lnSpc>
              <a:spcBef>
                <a:spcPts val="0"/>
              </a:spcBef>
              <a:buNone/>
            </a:pPr>
            <a:r>
              <a:rPr lang="pt-BR" sz="5600" b="1" dirty="0">
                <a:solidFill>
                  <a:srgbClr val="002060"/>
                </a:solidFill>
              </a:rPr>
              <a:t>“</a:t>
            </a:r>
            <a:r>
              <a:rPr lang="pt-BR" sz="5600" dirty="0">
                <a:solidFill>
                  <a:srgbClr val="002060"/>
                </a:solidFill>
              </a:rPr>
              <a:t>IRESPONSABILIDADE CIVIL. INDENIZAÇÃO POR DANOS MATERIAS, MORAIS E ESTÉTICOS POR ERRO MÉDICO. AGRAVO RETIDO: CONSÓRCIO CISMEPAR. RESPONSABILIDADE DO ESTADO SUBSIDIÁRIA. RECURSO NÃO PROVIDO. APELAÇÃO CISMEPAR: </a:t>
            </a:r>
            <a:r>
              <a:rPr lang="pt-BR" sz="5600" dirty="0">
                <a:solidFill>
                  <a:srgbClr val="FF0000"/>
                </a:solidFill>
              </a:rPr>
              <a:t>COMPRESSA DE ALGODÃO ENCONTRADA NAS ALÇAS INTESTINAIS DA VÍTIMA</a:t>
            </a:r>
            <a:r>
              <a:rPr lang="pt-BR" sz="5600" dirty="0">
                <a:solidFill>
                  <a:srgbClr val="002060"/>
                </a:solidFill>
              </a:rPr>
              <a:t>. ACOMETIMENTO DE FÍSTULAS VESICO-VAGINAIS E INTESTINAIS. NECESSIDADE DE DIVERSAS INTERVENÇÕES CIRÚRGICAS. NEXO DE CAUSALIDADE CONFIGURADO. RESPONSABILIDADE OBJETIVA. DANO MORAL E ESTÉTICO CORRETAMENTE FIXADOS. RECURSO NÃO PROVIDO. APELAÇÃO AUTORA. INCLUSÃO DO ESTADO NO PÓLO PASSIVO DA DEMANDA E MAJORAÇÃO DO DANO MORAL. QUESTÕES DEBATIDAS. RECURSO NÃO PROVIDO. SENTENÇA MANTIDA EM REEXAME NECESSÁRIO.</a:t>
            </a:r>
          </a:p>
          <a:p>
            <a:pPr marL="0" indent="0" algn="just">
              <a:lnSpc>
                <a:spcPct val="120000"/>
              </a:lnSpc>
              <a:spcBef>
                <a:spcPts val="0"/>
              </a:spcBef>
              <a:buNone/>
            </a:pPr>
            <a:r>
              <a:rPr lang="pt-BR" sz="5600" dirty="0">
                <a:solidFill>
                  <a:srgbClr val="002060"/>
                </a:solidFill>
              </a:rPr>
              <a:t>(...)</a:t>
            </a:r>
          </a:p>
          <a:p>
            <a:pPr marL="0" indent="0" algn="just">
              <a:lnSpc>
                <a:spcPct val="120000"/>
              </a:lnSpc>
              <a:spcBef>
                <a:spcPts val="0"/>
              </a:spcBef>
              <a:buNone/>
            </a:pPr>
            <a:r>
              <a:rPr lang="pt-BR" sz="5600" dirty="0">
                <a:solidFill>
                  <a:srgbClr val="002060"/>
                </a:solidFill>
              </a:rPr>
              <a:t>Assim, dada a peculiaridade do caso e tendo em vista as provas coligidas aos autos, entendo que indenização a título de </a:t>
            </a:r>
            <a:r>
              <a:rPr lang="pt-BR" sz="5600" dirty="0">
                <a:solidFill>
                  <a:srgbClr val="FF0000"/>
                </a:solidFill>
              </a:rPr>
              <a:t>danos morais fixada em R$40.000,00</a:t>
            </a:r>
            <a:r>
              <a:rPr lang="pt-BR" sz="5600" dirty="0">
                <a:solidFill>
                  <a:srgbClr val="002060"/>
                </a:solidFill>
              </a:rPr>
              <a:t> (quarenta mil reais) atende aos princípios da razoabilidade e da proporcionalidade.</a:t>
            </a:r>
          </a:p>
          <a:p>
            <a:pPr marL="0" indent="0" algn="just">
              <a:lnSpc>
                <a:spcPct val="120000"/>
              </a:lnSpc>
              <a:spcBef>
                <a:spcPts val="0"/>
              </a:spcBef>
              <a:buNone/>
            </a:pPr>
            <a:endParaRPr lang="pt-BR" sz="5600" dirty="0">
              <a:solidFill>
                <a:srgbClr val="002060"/>
              </a:solidFill>
            </a:endParaRPr>
          </a:p>
          <a:p>
            <a:pPr marL="0" indent="0" algn="just">
              <a:lnSpc>
                <a:spcPct val="120000"/>
              </a:lnSpc>
              <a:spcBef>
                <a:spcPts val="0"/>
              </a:spcBef>
              <a:buNone/>
            </a:pPr>
            <a:r>
              <a:rPr lang="pt-BR" sz="5600" dirty="0">
                <a:solidFill>
                  <a:srgbClr val="002060"/>
                </a:solidFill>
              </a:rPr>
              <a:t>(TJ-PR - AC: 6877465 PR 0687746-5, Relator: Paulo </a:t>
            </a:r>
            <a:r>
              <a:rPr lang="pt-BR" sz="5600" dirty="0" err="1">
                <a:solidFill>
                  <a:srgbClr val="002060"/>
                </a:solidFill>
              </a:rPr>
              <a:t>Habith</a:t>
            </a:r>
            <a:r>
              <a:rPr lang="pt-BR" sz="5600" dirty="0">
                <a:solidFill>
                  <a:srgbClr val="002060"/>
                </a:solidFill>
              </a:rPr>
              <a:t>, Data de Julgamento: 12/04/2011, 3ª Câmara Cível, Data de Publicação: DJ: 621)</a:t>
            </a:r>
          </a:p>
          <a:p>
            <a:pPr marL="0" indent="0" algn="ctr">
              <a:lnSpc>
                <a:spcPct val="120000"/>
              </a:lnSpc>
              <a:buNone/>
            </a:pPr>
            <a:endParaRPr lang="pt-BR" sz="5600" dirty="0">
              <a:solidFill>
                <a:srgbClr val="002060"/>
              </a:solidFill>
            </a:endParaRPr>
          </a:p>
          <a:p>
            <a:pPr marL="0" indent="0" algn="ctr">
              <a:lnSpc>
                <a:spcPct val="120000"/>
              </a:lnSpc>
              <a:buNone/>
            </a:pPr>
            <a:endParaRPr lang="pt-BR" sz="5600" dirty="0">
              <a:solidFill>
                <a:srgbClr val="002060"/>
              </a:solidFill>
            </a:endParaRPr>
          </a:p>
          <a:p>
            <a:pPr marL="0" indent="0" algn="ctr">
              <a:lnSpc>
                <a:spcPct val="120000"/>
              </a:lnSpc>
              <a:buNone/>
            </a:pPr>
            <a:r>
              <a:rPr lang="pt-BR" sz="5600" dirty="0">
                <a:solidFill>
                  <a:srgbClr val="002060"/>
                </a:solidFill>
              </a:rPr>
              <a:t>NDENIZAÇÃO – DANOS MATERIAIS E MORAIS – IMPUTAÇÃO DE ERRO NA</a:t>
            </a:r>
            <a:endParaRPr lang="pt-BR" dirty="0"/>
          </a:p>
        </p:txBody>
      </p:sp>
      <p:sp>
        <p:nvSpPr>
          <p:cNvPr id="7" name="Retângulo: Cantos Arredondados 6">
            <a:extLst>
              <a:ext uri="{FF2B5EF4-FFF2-40B4-BE49-F238E27FC236}">
                <a16:creationId xmlns:a16="http://schemas.microsoft.com/office/drawing/2014/main" id="{42C4109F-AA84-43C4-9A8B-D75A8609F6FE}"/>
              </a:ext>
            </a:extLst>
          </p:cNvPr>
          <p:cNvSpPr/>
          <p:nvPr/>
        </p:nvSpPr>
        <p:spPr>
          <a:xfrm>
            <a:off x="839788" y="313509"/>
            <a:ext cx="10515600" cy="11234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b="1" u="sng" dirty="0">
                <a:effectLst>
                  <a:outerShdw blurRad="38100" dist="38100" dir="2700000" algn="tl">
                    <a:srgbClr val="000000">
                      <a:alpha val="43137"/>
                    </a:srgbClr>
                  </a:outerShdw>
                </a:effectLst>
              </a:rPr>
              <a:t>PROCESSOS JUDICIAIS COM E SEM SEGURO</a:t>
            </a:r>
            <a:r>
              <a:rPr lang="pt-BR" sz="3000" b="1" dirty="0">
                <a:effectLst>
                  <a:outerShdw blurRad="38100" dist="38100" dir="2700000" algn="tl">
                    <a:srgbClr val="000000">
                      <a:alpha val="43137"/>
                    </a:srgbClr>
                  </a:outerShdw>
                </a:effectLst>
              </a:rPr>
              <a:t>: </a:t>
            </a:r>
          </a:p>
          <a:p>
            <a:pPr algn="ctr"/>
            <a:r>
              <a:rPr lang="pt-BR" sz="3000" b="1" i="1" dirty="0">
                <a:solidFill>
                  <a:srgbClr val="002060"/>
                </a:solidFill>
                <a:effectLst>
                  <a:outerShdw blurRad="38100" dist="38100" dir="2700000" algn="tl">
                    <a:srgbClr val="000000">
                      <a:alpha val="43137"/>
                    </a:srgbClr>
                  </a:outerShdw>
                </a:effectLst>
              </a:rPr>
              <a:t>HÁ DIFERENÇA NOS VALORES INDENIZATÓRIOS?</a:t>
            </a:r>
          </a:p>
        </p:txBody>
      </p:sp>
    </p:spTree>
    <p:extLst>
      <p:ext uri="{BB962C8B-B14F-4D97-AF65-F5344CB8AC3E}">
        <p14:creationId xmlns:p14="http://schemas.microsoft.com/office/powerpoint/2010/main" val="1161813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D336BF-550C-4799-A2EF-DC7D56A22908}"/>
              </a:ext>
            </a:extLst>
          </p:cNvPr>
          <p:cNvSpPr>
            <a:spLocks noGrp="1"/>
          </p:cNvSpPr>
          <p:nvPr>
            <p:ph type="title"/>
          </p:nvPr>
        </p:nvSpPr>
        <p:spPr>
          <a:xfrm>
            <a:off x="839788" y="365126"/>
            <a:ext cx="10515600" cy="1080498"/>
          </a:xfrm>
        </p:spPr>
        <p:txBody>
          <a:bodyPr/>
          <a:lstStyle/>
          <a:p>
            <a:endParaRPr lang="pt-BR" dirty="0"/>
          </a:p>
        </p:txBody>
      </p:sp>
      <p:sp>
        <p:nvSpPr>
          <p:cNvPr id="3" name="Espaço Reservado para Texto 2">
            <a:extLst>
              <a:ext uri="{FF2B5EF4-FFF2-40B4-BE49-F238E27FC236}">
                <a16:creationId xmlns:a16="http://schemas.microsoft.com/office/drawing/2014/main" id="{31E57990-712A-4C00-B8FB-A813050B7927}"/>
              </a:ext>
            </a:extLst>
          </p:cNvPr>
          <p:cNvSpPr>
            <a:spLocks noGrp="1"/>
          </p:cNvSpPr>
          <p:nvPr>
            <p:ph type="body" idx="1"/>
          </p:nvPr>
        </p:nvSpPr>
        <p:spPr>
          <a:xfrm>
            <a:off x="839788" y="1497241"/>
            <a:ext cx="5157787" cy="463906"/>
          </a:xfrm>
        </p:spPr>
        <p:txBody>
          <a:bodyPr>
            <a:normAutofit/>
          </a:bodyPr>
          <a:lstStyle/>
          <a:p>
            <a:pPr algn="ctr"/>
            <a:r>
              <a:rPr lang="pt-BR" u="sng" dirty="0">
                <a:solidFill>
                  <a:srgbClr val="002060"/>
                </a:solidFill>
                <a:effectLst>
                  <a:outerShdw blurRad="38100" dist="38100" dir="2700000" algn="tl">
                    <a:srgbClr val="000000">
                      <a:alpha val="43137"/>
                    </a:srgbClr>
                  </a:outerShdw>
                </a:effectLst>
              </a:rPr>
              <a:t>PROCESSO COM SEGURADORA</a:t>
            </a:r>
          </a:p>
        </p:txBody>
      </p:sp>
      <p:sp>
        <p:nvSpPr>
          <p:cNvPr id="4" name="Espaço Reservado para Conteúdo 3">
            <a:extLst>
              <a:ext uri="{FF2B5EF4-FFF2-40B4-BE49-F238E27FC236}">
                <a16:creationId xmlns:a16="http://schemas.microsoft.com/office/drawing/2014/main" id="{AC635EFE-A958-44C1-AE4B-B05BB0DD7451}"/>
              </a:ext>
            </a:extLst>
          </p:cNvPr>
          <p:cNvSpPr>
            <a:spLocks noGrp="1"/>
          </p:cNvSpPr>
          <p:nvPr>
            <p:ph sz="half" idx="2"/>
          </p:nvPr>
        </p:nvSpPr>
        <p:spPr>
          <a:xfrm>
            <a:off x="0" y="2055222"/>
            <a:ext cx="5997575" cy="4802777"/>
          </a:xfrm>
        </p:spPr>
        <p:txBody>
          <a:bodyPr>
            <a:normAutofit fontScale="25000" lnSpcReduction="20000"/>
          </a:bodyPr>
          <a:lstStyle/>
          <a:p>
            <a:pPr marL="0" indent="0" algn="just">
              <a:lnSpc>
                <a:spcPct val="120000"/>
              </a:lnSpc>
              <a:spcBef>
                <a:spcPts val="0"/>
              </a:spcBef>
              <a:buNone/>
            </a:pPr>
            <a:r>
              <a:rPr lang="pt-BR" sz="4800" dirty="0">
                <a:solidFill>
                  <a:srgbClr val="002060"/>
                </a:solidFill>
              </a:rPr>
              <a:t>ERRO MÉDICO. CIRURGIA PLÁSTICA ESTÉTICA. OBRIGAÇÃO DE RESULTADO.RESPONSABILIDADE DO CIRURGIÃO PLÁSTICO.CIRURGIA DE ABDÔMEN. </a:t>
            </a:r>
            <a:r>
              <a:rPr lang="pt-BR" sz="4800" dirty="0">
                <a:solidFill>
                  <a:srgbClr val="FF0000"/>
                </a:solidFill>
              </a:rPr>
              <a:t>LIPOASPIRAÇÃO E ABDOMINOPLASTIA</a:t>
            </a:r>
            <a:r>
              <a:rPr lang="pt-BR" sz="4800" dirty="0">
                <a:solidFill>
                  <a:srgbClr val="002060"/>
                </a:solidFill>
              </a:rPr>
              <a:t>. PERÍCIA QUE ATESTOU SOBRA DE PELÉ E EXCESSO DE GORDURA NA REGIÃO. AUSÊNCIA DE PROVA DE MELHORIA ESTÉTICA. CIRURGIA DAS MAMAS. </a:t>
            </a:r>
            <a:r>
              <a:rPr lang="pt-BR" sz="4800" dirty="0">
                <a:solidFill>
                  <a:srgbClr val="FF0000"/>
                </a:solidFill>
              </a:rPr>
              <a:t>OCORRÊNCIA/AGRAVAMENTO DE PTOSE MAMÁRIA </a:t>
            </a:r>
            <a:r>
              <a:rPr lang="pt-BR" sz="4800" dirty="0">
                <a:solidFill>
                  <a:srgbClr val="002060"/>
                </a:solidFill>
              </a:rPr>
              <a:t>(QUEDA DO TECIDO DAS MAMAS) EM RAZÃO DO EMPREGO DE TÉCNICA INADEQUADA AO CASO DA PACIENTE. IMPERÍCIA. MÉDICO NÃO HABILITADO PARA ATUAR COMO CIRURGIÃO PLÁSTICO.RESPONSABILIDADE DO MÉDICO CONFIGURADA.DANOS MATERIAIS. DEVOLUÇÃO DO VALOR PAGO PELA PACIENTE PELOS PROCEDIMENTOS. NECESSIDADE DE CIRURGIA REPARADORA PARA CORREÇÃO DAS DEFORMIDADES APRESENTADAS. INDENIZAÇÃO DEVIDA. DANOS MORAIS CARACTERIZADOS.MANUTENÇÃO DO QUANTUM FIXADO NA SENTENÇA.ALTERAÇÃO, DE OFÍCIO, DO TERMO INICIAL DOS JUROS DE MORA PARA A DATA DA CITAÇÃO. RELAÇÃO CONTRATUAL. RECURSOS NÃO PROVIDOS. TRIBUNAL DE JUSTIÇA Apelação Cível nº 1.304.055-8"De acordo com vasta doutrina e jurisprudência, a cirurgia plástica estética é obrigação de resultado, uma vez que o objetivo do paciente é justamente melhorar sua aparência, comprometendo-se o cirurgião a proporcionar-lhe o resultado pretendido." </a:t>
            </a:r>
          </a:p>
          <a:p>
            <a:pPr marL="0" indent="0" algn="just">
              <a:lnSpc>
                <a:spcPct val="120000"/>
              </a:lnSpc>
              <a:spcBef>
                <a:spcPts val="0"/>
              </a:spcBef>
              <a:buNone/>
            </a:pPr>
            <a:r>
              <a:rPr lang="pt-BR" sz="4800" dirty="0">
                <a:solidFill>
                  <a:srgbClr val="002060"/>
                </a:solidFill>
              </a:rPr>
              <a:t>(...)</a:t>
            </a:r>
          </a:p>
          <a:p>
            <a:pPr marL="0" indent="0" algn="just">
              <a:lnSpc>
                <a:spcPct val="120000"/>
              </a:lnSpc>
              <a:spcBef>
                <a:spcPts val="0"/>
              </a:spcBef>
              <a:buNone/>
            </a:pPr>
            <a:r>
              <a:rPr lang="pt-BR" sz="4800" dirty="0">
                <a:solidFill>
                  <a:srgbClr val="002060"/>
                </a:solidFill>
              </a:rPr>
              <a:t>b)pagamento de indenização por </a:t>
            </a:r>
            <a:r>
              <a:rPr lang="pt-BR" sz="4800" dirty="0">
                <a:solidFill>
                  <a:srgbClr val="FF0000"/>
                </a:solidFill>
              </a:rPr>
              <a:t>danos morais no valor de R$ 20.000,00</a:t>
            </a:r>
            <a:r>
              <a:rPr lang="pt-BR" sz="4800" dirty="0">
                <a:solidFill>
                  <a:srgbClr val="002060"/>
                </a:solidFill>
              </a:rPr>
              <a:t>, corrigidos monetariamente pelo INPC e acrescidos de juros de mora de 1%, ambos a partir da sentença, com a ressalva de que os juros moratórios vencidos desde a data do evento danoso até a data do TRIBUNAL DE JUSTIÇA Apelação Cível nº 1.304.055-8 arbitramento já estavam agregados ao montante, não havendo confronto com a Súmula 54/STJ</a:t>
            </a:r>
          </a:p>
          <a:p>
            <a:pPr marL="0" indent="0" algn="just">
              <a:lnSpc>
                <a:spcPct val="120000"/>
              </a:lnSpc>
              <a:spcBef>
                <a:spcPts val="0"/>
              </a:spcBef>
              <a:buNone/>
            </a:pPr>
            <a:r>
              <a:rPr lang="pt-BR" sz="4800" dirty="0">
                <a:solidFill>
                  <a:srgbClr val="002060"/>
                </a:solidFill>
              </a:rPr>
              <a:t>(STJ. 4ª Turma. </a:t>
            </a:r>
            <a:r>
              <a:rPr lang="pt-BR" sz="4800" dirty="0" err="1">
                <a:solidFill>
                  <a:srgbClr val="002060"/>
                </a:solidFill>
              </a:rPr>
              <a:t>AgRg</a:t>
            </a:r>
            <a:r>
              <a:rPr lang="pt-BR" sz="4800" dirty="0">
                <a:solidFill>
                  <a:srgbClr val="002060"/>
                </a:solidFill>
              </a:rPr>
              <a:t> nos </a:t>
            </a:r>
            <a:r>
              <a:rPr lang="pt-BR" sz="4800" dirty="0" err="1">
                <a:solidFill>
                  <a:srgbClr val="002060"/>
                </a:solidFill>
              </a:rPr>
              <a:t>EDcl</a:t>
            </a:r>
            <a:r>
              <a:rPr lang="pt-BR" sz="4800" dirty="0">
                <a:solidFill>
                  <a:srgbClr val="002060"/>
                </a:solidFill>
              </a:rPr>
              <a:t> no </a:t>
            </a:r>
            <a:r>
              <a:rPr lang="pt-BR" sz="4800" dirty="0" err="1">
                <a:solidFill>
                  <a:srgbClr val="002060"/>
                </a:solidFill>
              </a:rPr>
              <a:t>AREsp</a:t>
            </a:r>
            <a:r>
              <a:rPr lang="pt-BR" sz="4800" dirty="0">
                <a:solidFill>
                  <a:srgbClr val="002060"/>
                </a:solidFill>
              </a:rPr>
              <a:t> 328.110/RS, Rel. Ministro LUIS FELIPE SALOMÃO, julgado em 19/09/2013, </a:t>
            </a:r>
            <a:r>
              <a:rPr lang="pt-BR" sz="4800" dirty="0" err="1">
                <a:solidFill>
                  <a:srgbClr val="002060"/>
                </a:solidFill>
              </a:rPr>
              <a:t>DJe</a:t>
            </a:r>
            <a:r>
              <a:rPr lang="pt-BR" sz="4800" dirty="0">
                <a:solidFill>
                  <a:srgbClr val="002060"/>
                </a:solidFill>
              </a:rPr>
              <a:t> 25/09/2013) (TJPR - 8ª </a:t>
            </a:r>
            <a:r>
              <a:rPr lang="pt-BR" sz="4800" dirty="0" err="1">
                <a:solidFill>
                  <a:srgbClr val="002060"/>
                </a:solidFill>
              </a:rPr>
              <a:t>C.Cível</a:t>
            </a:r>
            <a:r>
              <a:rPr lang="pt-BR" sz="4800" dirty="0">
                <a:solidFill>
                  <a:srgbClr val="002060"/>
                </a:solidFill>
              </a:rPr>
              <a:t> - AC - 1304055-8 - Curitiba - Rel.: Lilian Romero - Unânime - - J. 14.05.2015</a:t>
            </a:r>
            <a:r>
              <a:rPr lang="pt-BR" sz="4800" b="1" dirty="0">
                <a:solidFill>
                  <a:srgbClr val="002060"/>
                </a:solidFill>
              </a:rPr>
              <a:t>)</a:t>
            </a:r>
          </a:p>
          <a:p>
            <a:pPr marL="0" indent="0" algn="just">
              <a:lnSpc>
                <a:spcPct val="120000"/>
              </a:lnSpc>
              <a:buNone/>
            </a:pPr>
            <a:endParaRPr lang="pt-BR" sz="4800" b="1" dirty="0">
              <a:solidFill>
                <a:srgbClr val="002060"/>
              </a:solidFill>
            </a:endParaRPr>
          </a:p>
          <a:p>
            <a:pPr marL="0" indent="0" algn="ctr">
              <a:lnSpc>
                <a:spcPct val="120000"/>
              </a:lnSpc>
              <a:buNone/>
            </a:pPr>
            <a:endParaRPr lang="pt-BR" sz="4800" b="1" dirty="0">
              <a:solidFill>
                <a:srgbClr val="002060"/>
              </a:solidFill>
            </a:endParaRPr>
          </a:p>
        </p:txBody>
      </p:sp>
      <p:sp>
        <p:nvSpPr>
          <p:cNvPr id="5" name="Espaço Reservado para Texto 4">
            <a:extLst>
              <a:ext uri="{FF2B5EF4-FFF2-40B4-BE49-F238E27FC236}">
                <a16:creationId xmlns:a16="http://schemas.microsoft.com/office/drawing/2014/main" id="{F8ED5641-9C0B-40C7-B5D1-5414654046F2}"/>
              </a:ext>
            </a:extLst>
          </p:cNvPr>
          <p:cNvSpPr>
            <a:spLocks noGrp="1"/>
          </p:cNvSpPr>
          <p:nvPr>
            <p:ph type="body" sz="quarter" idx="3"/>
          </p:nvPr>
        </p:nvSpPr>
        <p:spPr>
          <a:xfrm>
            <a:off x="6172200" y="1497241"/>
            <a:ext cx="5183188" cy="463906"/>
          </a:xfrm>
        </p:spPr>
        <p:txBody>
          <a:bodyPr>
            <a:normAutofit/>
          </a:bodyPr>
          <a:lstStyle/>
          <a:p>
            <a:pPr algn="ctr"/>
            <a:r>
              <a:rPr lang="pt-BR" u="sng" dirty="0">
                <a:solidFill>
                  <a:srgbClr val="002060"/>
                </a:solidFill>
                <a:effectLst>
                  <a:outerShdw blurRad="38100" dist="38100" dir="2700000" algn="tl">
                    <a:srgbClr val="000000">
                      <a:alpha val="43137"/>
                    </a:srgbClr>
                  </a:outerShdw>
                </a:effectLst>
              </a:rPr>
              <a:t>PROCESSO SEM SEGURADORA</a:t>
            </a:r>
          </a:p>
        </p:txBody>
      </p:sp>
      <p:sp>
        <p:nvSpPr>
          <p:cNvPr id="6" name="Espaço Reservado para Conteúdo 5">
            <a:extLst>
              <a:ext uri="{FF2B5EF4-FFF2-40B4-BE49-F238E27FC236}">
                <a16:creationId xmlns:a16="http://schemas.microsoft.com/office/drawing/2014/main" id="{E28FDBDD-A4A1-4A69-8503-B18665698E39}"/>
              </a:ext>
            </a:extLst>
          </p:cNvPr>
          <p:cNvSpPr>
            <a:spLocks noGrp="1"/>
          </p:cNvSpPr>
          <p:nvPr>
            <p:ph sz="quarter" idx="4"/>
          </p:nvPr>
        </p:nvSpPr>
        <p:spPr>
          <a:xfrm>
            <a:off x="6172200" y="2012764"/>
            <a:ext cx="5919538" cy="4845235"/>
          </a:xfrm>
        </p:spPr>
        <p:txBody>
          <a:bodyPr>
            <a:noAutofit/>
          </a:bodyPr>
          <a:lstStyle/>
          <a:p>
            <a:pPr marL="0" indent="0" algn="just">
              <a:lnSpc>
                <a:spcPct val="120000"/>
              </a:lnSpc>
              <a:spcBef>
                <a:spcPts val="0"/>
              </a:spcBef>
              <a:buNone/>
            </a:pPr>
            <a:r>
              <a:rPr lang="pt-BR" sz="1200" dirty="0">
                <a:solidFill>
                  <a:srgbClr val="002060"/>
                </a:solidFill>
              </a:rPr>
              <a:t>EMENTA: APELAÇÃO CÍVEL. RESPONSABILIDADE CIVIL.NULIDADE. ARGUIÇÃO DE NULIDADE DE SENTENÇA EXTRA PETITA. NÃO ACOLHIMENTO. DECISUM DEVIDAMENTE MOTIVADO COM BASE NAS CIRCUNSTÂNCIAS FÁTICAS, OBSERVADO O PRINCÍPIO DA ADSTRIÇÃO. ERRO </a:t>
            </a:r>
            <a:r>
              <a:rPr lang="pt-BR" sz="1200" dirty="0">
                <a:solidFill>
                  <a:srgbClr val="FF0000"/>
                </a:solidFill>
              </a:rPr>
              <a:t>MÉDICO.CIRURGIA PLÁSTICA ESTÉTICA</a:t>
            </a:r>
            <a:r>
              <a:rPr lang="pt-BR" sz="1200" dirty="0">
                <a:solidFill>
                  <a:srgbClr val="002060"/>
                </a:solidFill>
              </a:rPr>
              <a:t>. NULIDADE DA SENTENÇA. MAMOPLASTIA. DEFORMIDADES.ASSIMETRIA DOS SEIOS AGRAVADA APÓS A REALIZAÇÃO DO PROCEDIMENTO CIRÚRGICO.OBRIGAÇÃO DE RESULTADO. IMPERÍCIA. NEXO CAUSAL. OCORRÊNCIA. RESPONSABILIDADE DO MÉDICO. DEVER DE INDENIZAR CONFIGURADO.DANOS MORAIS. PEDIDO DE MINORAÇÃO. NÃO ACOLHIMENTO. VALOR DA INDENIZAÇÃO FIXADO DE ACORDO COM AS CIRCUNSTÂNCIAS DO FATO E O CARÁTER RETRIBUTIVO E PEDAGÓGICO PARA EVITAR A RECIDIVA DO ATO LESIVO, ALÉM DA EXTENSÃO DANOS EXPERIMENTADOS E SUAS CONSEQUÊNCIAS. RECURSO CONHECIDO E DESPROVIDO. </a:t>
            </a:r>
          </a:p>
          <a:p>
            <a:pPr marL="0" indent="0" algn="just">
              <a:lnSpc>
                <a:spcPct val="120000"/>
              </a:lnSpc>
              <a:spcBef>
                <a:spcPts val="0"/>
              </a:spcBef>
              <a:buNone/>
            </a:pPr>
            <a:r>
              <a:rPr lang="pt-BR" sz="1200" dirty="0">
                <a:solidFill>
                  <a:srgbClr val="002060"/>
                </a:solidFill>
              </a:rPr>
              <a:t>(...)</a:t>
            </a:r>
          </a:p>
          <a:p>
            <a:pPr marL="0" indent="0" algn="just">
              <a:lnSpc>
                <a:spcPct val="120000"/>
              </a:lnSpc>
              <a:spcBef>
                <a:spcPts val="0"/>
              </a:spcBef>
              <a:buNone/>
            </a:pPr>
            <a:r>
              <a:rPr lang="pt-BR" sz="1200" dirty="0">
                <a:solidFill>
                  <a:srgbClr val="002060"/>
                </a:solidFill>
              </a:rPr>
              <a:t>Ante o exposto, na forma do art. </a:t>
            </a:r>
            <a:r>
              <a:rPr lang="pt-BR" sz="1200" dirty="0">
                <a:solidFill>
                  <a:srgbClr val="002060"/>
                </a:solidFill>
                <a:hlinkClick r:id="rId2" tooltip="Artigo 269 da Lei nº 5.869 de 11 de Janeiro de 1973"/>
              </a:rPr>
              <a:t>269</a:t>
            </a:r>
            <a:r>
              <a:rPr lang="pt-BR" sz="1200" dirty="0">
                <a:solidFill>
                  <a:srgbClr val="002060"/>
                </a:solidFill>
              </a:rPr>
              <a:t>, inc. </a:t>
            </a:r>
            <a:r>
              <a:rPr lang="pt-BR" sz="1200" dirty="0">
                <a:solidFill>
                  <a:srgbClr val="002060"/>
                </a:solidFill>
                <a:hlinkClick r:id="rId3" tooltip="Inciso I do Artigo 269 da Lei nº 5.869 de 11 de Janeiro de 1973"/>
              </a:rPr>
              <a:t>I</a:t>
            </a:r>
            <a:r>
              <a:rPr lang="pt-BR" sz="1200" dirty="0">
                <a:solidFill>
                  <a:srgbClr val="002060"/>
                </a:solidFill>
              </a:rPr>
              <a:t>, do </a:t>
            </a:r>
            <a:r>
              <a:rPr lang="pt-BR" sz="1200" dirty="0">
                <a:solidFill>
                  <a:srgbClr val="002060"/>
                </a:solidFill>
                <a:hlinkClick r:id="rId4" tooltip="Lei no 5.869, de 11 de janeiro de 1973."/>
              </a:rPr>
              <a:t>CPC</a:t>
            </a:r>
            <a:r>
              <a:rPr lang="pt-BR" sz="1200" dirty="0">
                <a:solidFill>
                  <a:srgbClr val="002060"/>
                </a:solidFill>
              </a:rPr>
              <a:t>, julgo parcialmente procedente o pedido, para condenar os réus, solidariamente, a pagar à autora: 2 TRIBUNAL DE JUSTIÇA Apelação Cível n.º 1.428.611-0 a) R$6.100,00 (seis mil e cem reais) a título de ressarcimento pelos valores gastos com a cirurgia mal sucedida. Sobre esse valor deverá incidir correção monetária desde o desembolso e juros de mora a partir da citação; </a:t>
            </a:r>
            <a:r>
              <a:rPr lang="pt-BR" sz="1200" dirty="0">
                <a:solidFill>
                  <a:srgbClr val="FF0000"/>
                </a:solidFill>
              </a:rPr>
              <a:t>b) R$20.000,00 (vinte mil reais), a título de danos morais, corrigidos monetariamente a partir do arbitramento e juros de mora a partir do evento danoso (súmula 54 do STJ).</a:t>
            </a:r>
          </a:p>
          <a:p>
            <a:pPr marL="0" indent="0" algn="just">
              <a:lnSpc>
                <a:spcPct val="120000"/>
              </a:lnSpc>
              <a:spcBef>
                <a:spcPts val="0"/>
              </a:spcBef>
              <a:buNone/>
            </a:pPr>
            <a:r>
              <a:rPr lang="pt-BR" sz="1200" dirty="0">
                <a:solidFill>
                  <a:srgbClr val="002060"/>
                </a:solidFill>
              </a:rPr>
              <a:t>(TJ-PR - APL: 14286110 PR 1428611-0 (Acórdão), Relator: Elizabeth de F N C de Passos, Data de Julgamento: 31/03/2016, 10ª Câmara Cível, Data de Publicação: DJ: 1806 24/05/2016)</a:t>
            </a:r>
          </a:p>
          <a:p>
            <a:pPr marL="0" indent="0" algn="ctr">
              <a:lnSpc>
                <a:spcPct val="120000"/>
              </a:lnSpc>
              <a:buNone/>
            </a:pPr>
            <a:endParaRPr lang="pt-BR" sz="1200" dirty="0"/>
          </a:p>
        </p:txBody>
      </p:sp>
      <p:sp>
        <p:nvSpPr>
          <p:cNvPr id="7" name="Retângulo: Cantos Arredondados 6">
            <a:extLst>
              <a:ext uri="{FF2B5EF4-FFF2-40B4-BE49-F238E27FC236}">
                <a16:creationId xmlns:a16="http://schemas.microsoft.com/office/drawing/2014/main" id="{42C4109F-AA84-43C4-9A8B-D75A8609F6FE}"/>
              </a:ext>
            </a:extLst>
          </p:cNvPr>
          <p:cNvSpPr/>
          <p:nvPr/>
        </p:nvSpPr>
        <p:spPr>
          <a:xfrm>
            <a:off x="839788" y="313509"/>
            <a:ext cx="10515600" cy="11234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b="1" u="sng" dirty="0">
                <a:effectLst>
                  <a:outerShdw blurRad="38100" dist="38100" dir="2700000" algn="tl">
                    <a:srgbClr val="000000">
                      <a:alpha val="43137"/>
                    </a:srgbClr>
                  </a:outerShdw>
                </a:effectLst>
              </a:rPr>
              <a:t>PROCESSOS JUDICIAIS COM E SEM SEGURO</a:t>
            </a:r>
            <a:r>
              <a:rPr lang="pt-BR" sz="3000" b="1" dirty="0">
                <a:effectLst>
                  <a:outerShdw blurRad="38100" dist="38100" dir="2700000" algn="tl">
                    <a:srgbClr val="000000">
                      <a:alpha val="43137"/>
                    </a:srgbClr>
                  </a:outerShdw>
                </a:effectLst>
              </a:rPr>
              <a:t>: </a:t>
            </a:r>
          </a:p>
          <a:p>
            <a:pPr algn="ctr"/>
            <a:r>
              <a:rPr lang="pt-BR" sz="3000" b="1" i="1" dirty="0">
                <a:solidFill>
                  <a:srgbClr val="002060"/>
                </a:solidFill>
                <a:effectLst>
                  <a:outerShdw blurRad="38100" dist="38100" dir="2700000" algn="tl">
                    <a:srgbClr val="000000">
                      <a:alpha val="43137"/>
                    </a:srgbClr>
                  </a:outerShdw>
                </a:effectLst>
              </a:rPr>
              <a:t>HÁ DIFERNÇA NOS VALORES INDENIZATÓRIOS?</a:t>
            </a:r>
          </a:p>
        </p:txBody>
      </p:sp>
    </p:spTree>
    <p:extLst>
      <p:ext uri="{BB962C8B-B14F-4D97-AF65-F5344CB8AC3E}">
        <p14:creationId xmlns:p14="http://schemas.microsoft.com/office/powerpoint/2010/main" val="1533022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D336BF-550C-4799-A2EF-DC7D56A22908}"/>
              </a:ext>
            </a:extLst>
          </p:cNvPr>
          <p:cNvSpPr>
            <a:spLocks noGrp="1"/>
          </p:cNvSpPr>
          <p:nvPr>
            <p:ph type="title"/>
          </p:nvPr>
        </p:nvSpPr>
        <p:spPr>
          <a:xfrm>
            <a:off x="839788" y="365126"/>
            <a:ext cx="10515600" cy="1080498"/>
          </a:xfrm>
        </p:spPr>
        <p:txBody>
          <a:bodyPr/>
          <a:lstStyle/>
          <a:p>
            <a:endParaRPr lang="pt-BR" dirty="0"/>
          </a:p>
        </p:txBody>
      </p:sp>
      <p:sp>
        <p:nvSpPr>
          <p:cNvPr id="3" name="Espaço Reservado para Texto 2">
            <a:extLst>
              <a:ext uri="{FF2B5EF4-FFF2-40B4-BE49-F238E27FC236}">
                <a16:creationId xmlns:a16="http://schemas.microsoft.com/office/drawing/2014/main" id="{31E57990-712A-4C00-B8FB-A813050B7927}"/>
              </a:ext>
            </a:extLst>
          </p:cNvPr>
          <p:cNvSpPr>
            <a:spLocks noGrp="1"/>
          </p:cNvSpPr>
          <p:nvPr>
            <p:ph type="body" idx="1"/>
          </p:nvPr>
        </p:nvSpPr>
        <p:spPr>
          <a:xfrm>
            <a:off x="839788" y="1497241"/>
            <a:ext cx="5157787" cy="557982"/>
          </a:xfrm>
        </p:spPr>
        <p:txBody>
          <a:bodyPr>
            <a:normAutofit/>
          </a:bodyPr>
          <a:lstStyle/>
          <a:p>
            <a:pPr algn="ctr"/>
            <a:r>
              <a:rPr lang="pt-BR" u="sng" dirty="0">
                <a:solidFill>
                  <a:srgbClr val="002060"/>
                </a:solidFill>
                <a:effectLst>
                  <a:outerShdw blurRad="38100" dist="38100" dir="2700000" algn="tl">
                    <a:srgbClr val="000000">
                      <a:alpha val="43137"/>
                    </a:srgbClr>
                  </a:outerShdw>
                </a:effectLst>
              </a:rPr>
              <a:t>PROCESSO COM SEGURADORA</a:t>
            </a:r>
          </a:p>
        </p:txBody>
      </p:sp>
      <p:sp>
        <p:nvSpPr>
          <p:cNvPr id="4" name="Espaço Reservado para Conteúdo 3">
            <a:extLst>
              <a:ext uri="{FF2B5EF4-FFF2-40B4-BE49-F238E27FC236}">
                <a16:creationId xmlns:a16="http://schemas.microsoft.com/office/drawing/2014/main" id="{AC635EFE-A958-44C1-AE4B-B05BB0DD7451}"/>
              </a:ext>
            </a:extLst>
          </p:cNvPr>
          <p:cNvSpPr>
            <a:spLocks noGrp="1"/>
          </p:cNvSpPr>
          <p:nvPr>
            <p:ph sz="half" idx="2"/>
          </p:nvPr>
        </p:nvSpPr>
        <p:spPr>
          <a:xfrm>
            <a:off x="139337" y="2106840"/>
            <a:ext cx="6032861" cy="4651011"/>
          </a:xfrm>
        </p:spPr>
        <p:txBody>
          <a:bodyPr>
            <a:normAutofit fontScale="25000" lnSpcReduction="20000"/>
          </a:bodyPr>
          <a:lstStyle/>
          <a:p>
            <a:pPr marL="0" indent="0" algn="just">
              <a:lnSpc>
                <a:spcPct val="120000"/>
              </a:lnSpc>
              <a:spcBef>
                <a:spcPts val="0"/>
              </a:spcBef>
              <a:buNone/>
            </a:pPr>
            <a:r>
              <a:rPr lang="pt-BR" sz="5200" dirty="0">
                <a:solidFill>
                  <a:srgbClr val="002060"/>
                </a:solidFill>
              </a:rPr>
              <a:t>“Ação de indenização por danos morais. </a:t>
            </a:r>
            <a:r>
              <a:rPr lang="pt-BR" sz="5200" dirty="0">
                <a:solidFill>
                  <a:srgbClr val="FF0000"/>
                </a:solidFill>
              </a:rPr>
              <a:t>Demora no diagnóstico de meningite. Óbito da paciente de 13 anos de idade. </a:t>
            </a:r>
            <a:r>
              <a:rPr lang="pt-BR" sz="5200" dirty="0">
                <a:solidFill>
                  <a:srgbClr val="002060"/>
                </a:solidFill>
              </a:rPr>
              <a:t>Responsabilidade subjetiva do médico e objetiva do Município. Art. 37, § 6º, CF. Culpa do profissional verificada. Atuação negligente e imperita demonstrada pelos prontuários e por provas testemunhais. Sintomas iniciais que já permitiam considerar a hipótese de meningite. Dever indenizatório verificado. Sentença reformada. Sucumbência </a:t>
            </a:r>
            <a:r>
              <a:rPr lang="pt-BR" sz="5200" dirty="0" err="1">
                <a:solidFill>
                  <a:srgbClr val="002060"/>
                </a:solidFill>
              </a:rPr>
              <a:t>invertida.Recurso</a:t>
            </a:r>
            <a:r>
              <a:rPr lang="pt-BR" sz="5200" dirty="0">
                <a:solidFill>
                  <a:srgbClr val="002060"/>
                </a:solidFill>
              </a:rPr>
              <a:t> provido.</a:t>
            </a:r>
          </a:p>
          <a:p>
            <a:pPr marL="0" indent="0" algn="just">
              <a:lnSpc>
                <a:spcPct val="120000"/>
              </a:lnSpc>
              <a:spcBef>
                <a:spcPts val="0"/>
              </a:spcBef>
              <a:buNone/>
            </a:pPr>
            <a:r>
              <a:rPr lang="pt-BR" sz="5200" dirty="0">
                <a:solidFill>
                  <a:srgbClr val="002060"/>
                </a:solidFill>
              </a:rPr>
              <a:t>(...)</a:t>
            </a:r>
          </a:p>
          <a:p>
            <a:pPr marL="0" indent="0" algn="just">
              <a:lnSpc>
                <a:spcPct val="120000"/>
              </a:lnSpc>
              <a:spcBef>
                <a:spcPts val="0"/>
              </a:spcBef>
              <a:buNone/>
            </a:pPr>
            <a:r>
              <a:rPr lang="pt-BR" sz="5200" dirty="0">
                <a:solidFill>
                  <a:srgbClr val="002060"/>
                </a:solidFill>
              </a:rPr>
              <a:t>Dessa forma, partindo da linha doutrinária e a média de valores adotados por este Tribunal, a situação econômica das partes, o grau de extensão do dano demonstrado nos autos, a finalidade admonitória da sanção, bem assim a incidência de juros de mora desde o evento danoso (Súmula 54, STJ), fixa-se a indenização por danos morais, a ser paga por José Jorge Bosco em R$ 30.000,00 (trinta mil reais), valor este que alcança o montante médio de </a:t>
            </a:r>
            <a:r>
              <a:rPr lang="pt-BR" sz="5200" dirty="0">
                <a:solidFill>
                  <a:srgbClr val="FF0000"/>
                </a:solidFill>
              </a:rPr>
              <a:t>R$ 60.000,00 após a incidência das correções legais e juros de mora desde o evento danoso</a:t>
            </a:r>
            <a:r>
              <a:rPr lang="pt-BR" sz="5200" dirty="0">
                <a:solidFill>
                  <a:srgbClr val="002060"/>
                </a:solidFill>
              </a:rPr>
              <a:t>, o qual deve ser arcado pelo Município de Guaratuba e pelo Espólio de José Jorge Bosco, em solidariedade (art. 275, CC/02), considerando que a ação foi proposta contra ambos.</a:t>
            </a:r>
          </a:p>
          <a:p>
            <a:pPr marL="0" indent="0" algn="just">
              <a:lnSpc>
                <a:spcPct val="120000"/>
              </a:lnSpc>
              <a:spcBef>
                <a:spcPts val="0"/>
              </a:spcBef>
              <a:buNone/>
            </a:pPr>
            <a:r>
              <a:rPr lang="pt-BR" sz="5200" dirty="0">
                <a:solidFill>
                  <a:srgbClr val="002060"/>
                </a:solidFill>
              </a:rPr>
              <a:t>(...)</a:t>
            </a:r>
          </a:p>
          <a:p>
            <a:pPr marL="0" indent="0" algn="just">
              <a:lnSpc>
                <a:spcPct val="120000"/>
              </a:lnSpc>
              <a:spcBef>
                <a:spcPts val="0"/>
              </a:spcBef>
              <a:buNone/>
            </a:pPr>
            <a:r>
              <a:rPr lang="pt-BR" sz="5200" dirty="0">
                <a:solidFill>
                  <a:srgbClr val="FF0000"/>
                </a:solidFill>
              </a:rPr>
              <a:t>Julga-se procedente a lide secundária</a:t>
            </a:r>
            <a:r>
              <a:rPr lang="pt-BR" sz="5200" dirty="0">
                <a:solidFill>
                  <a:srgbClr val="002060"/>
                </a:solidFill>
              </a:rPr>
              <a:t>, condenando-se a seguradora a ressarcir o segurado no valor a que ele foi condenado (inclusive honorários) até o limite da apólice.</a:t>
            </a:r>
          </a:p>
          <a:p>
            <a:pPr marL="0" indent="0" algn="just">
              <a:lnSpc>
                <a:spcPct val="120000"/>
              </a:lnSpc>
              <a:spcBef>
                <a:spcPts val="0"/>
              </a:spcBef>
              <a:buNone/>
            </a:pPr>
            <a:r>
              <a:rPr lang="pt-BR" sz="5200" dirty="0">
                <a:solidFill>
                  <a:srgbClr val="002060"/>
                </a:solidFill>
              </a:rPr>
              <a:t>(TJ-PR - APL: 15895777 PR 1589577-7 (Acórdão), Relator: Ruy Cunha Sobrinho, Data de Julgamento: 14/02/2017, 1ª Câmara Cível, Data de Publicação: DJ: 1981 03/03/2017)</a:t>
            </a:r>
          </a:p>
          <a:p>
            <a:pPr marL="0" indent="0" algn="ctr">
              <a:lnSpc>
                <a:spcPct val="120000"/>
              </a:lnSpc>
              <a:buNone/>
            </a:pPr>
            <a:endParaRPr lang="pt-BR" sz="5200" dirty="0">
              <a:solidFill>
                <a:srgbClr val="002060"/>
              </a:solidFill>
            </a:endParaRPr>
          </a:p>
          <a:p>
            <a:pPr marL="0" indent="0" algn="ctr">
              <a:lnSpc>
                <a:spcPct val="120000"/>
              </a:lnSpc>
              <a:buNone/>
            </a:pPr>
            <a:endParaRPr lang="pt-BR" sz="5200" dirty="0">
              <a:solidFill>
                <a:srgbClr val="002060"/>
              </a:solidFill>
            </a:endParaRPr>
          </a:p>
        </p:txBody>
      </p:sp>
      <p:sp>
        <p:nvSpPr>
          <p:cNvPr id="5" name="Espaço Reservado para Texto 4">
            <a:extLst>
              <a:ext uri="{FF2B5EF4-FFF2-40B4-BE49-F238E27FC236}">
                <a16:creationId xmlns:a16="http://schemas.microsoft.com/office/drawing/2014/main" id="{F8ED5641-9C0B-40C7-B5D1-5414654046F2}"/>
              </a:ext>
            </a:extLst>
          </p:cNvPr>
          <p:cNvSpPr>
            <a:spLocks noGrp="1"/>
          </p:cNvSpPr>
          <p:nvPr>
            <p:ph type="body" sz="quarter" idx="3"/>
          </p:nvPr>
        </p:nvSpPr>
        <p:spPr>
          <a:xfrm>
            <a:off x="6172200" y="1550760"/>
            <a:ext cx="5183188" cy="504463"/>
          </a:xfrm>
        </p:spPr>
        <p:txBody>
          <a:bodyPr>
            <a:normAutofit/>
          </a:bodyPr>
          <a:lstStyle/>
          <a:p>
            <a:pPr algn="ctr"/>
            <a:r>
              <a:rPr lang="pt-BR" u="sng" dirty="0">
                <a:solidFill>
                  <a:srgbClr val="002060"/>
                </a:solidFill>
                <a:effectLst>
                  <a:outerShdw blurRad="38100" dist="38100" dir="2700000" algn="tl">
                    <a:srgbClr val="000000">
                      <a:alpha val="43137"/>
                    </a:srgbClr>
                  </a:outerShdw>
                </a:effectLst>
              </a:rPr>
              <a:t> PROCESSO SEM SEGURADORA</a:t>
            </a:r>
          </a:p>
        </p:txBody>
      </p:sp>
      <p:sp>
        <p:nvSpPr>
          <p:cNvPr id="6" name="Espaço Reservado para Conteúdo 5">
            <a:extLst>
              <a:ext uri="{FF2B5EF4-FFF2-40B4-BE49-F238E27FC236}">
                <a16:creationId xmlns:a16="http://schemas.microsoft.com/office/drawing/2014/main" id="{E28FDBDD-A4A1-4A69-8503-B18665698E39}"/>
              </a:ext>
            </a:extLst>
          </p:cNvPr>
          <p:cNvSpPr>
            <a:spLocks noGrp="1"/>
          </p:cNvSpPr>
          <p:nvPr>
            <p:ph sz="quarter" idx="4"/>
          </p:nvPr>
        </p:nvSpPr>
        <p:spPr>
          <a:xfrm>
            <a:off x="6172199" y="2057400"/>
            <a:ext cx="5907506" cy="4800600"/>
          </a:xfrm>
        </p:spPr>
        <p:txBody>
          <a:bodyPr>
            <a:noAutofit/>
          </a:bodyPr>
          <a:lstStyle/>
          <a:p>
            <a:pPr marL="0" indent="0" algn="just">
              <a:lnSpc>
                <a:spcPct val="100000"/>
              </a:lnSpc>
              <a:spcBef>
                <a:spcPts val="0"/>
              </a:spcBef>
              <a:buNone/>
            </a:pPr>
            <a:r>
              <a:rPr lang="pt-BR" sz="1300" dirty="0">
                <a:solidFill>
                  <a:srgbClr val="002060"/>
                </a:solidFill>
              </a:rPr>
              <a:t>“ERRO MÉDICO QUE VITIMOU RECÉM-NASCIDO. "MERITUM RECURSAE". PRESCRIÇÃO. INOCORRÊNCIA.FATO DO SERVIÇO. PRAZO PRESCRICIONAL DE CINCO ANOS. INTELIGÊNCIA DO ARTIGO 27 DO CÓDIGO DE DEFESA DO CONSUMIDOR.FEITO MADURO PARA JULGAMENTO. CPC, ARTIGO 513, § 3º. ANÁLISE "MERITUM CAUSAE". </a:t>
            </a:r>
            <a:r>
              <a:rPr lang="pt-BR" sz="1300" dirty="0">
                <a:solidFill>
                  <a:srgbClr val="FF0000"/>
                </a:solidFill>
              </a:rPr>
              <a:t>ÓBITO DE RECÉM-NASCIDO </a:t>
            </a:r>
            <a:r>
              <a:rPr lang="pt-BR" sz="1300" dirty="0">
                <a:solidFill>
                  <a:srgbClr val="002060"/>
                </a:solidFill>
              </a:rPr>
              <a:t>LOGO APÓS O PARTO. SOFRIMENTO FETAL AGUDO.AUSÊNCIA DE MONITORAMENTO E EXAMES DURANTE A REALIZAÇÃO DO PARTO.REALIZAÇÃO DE CESÁREA SORODIAMENTE.NEGLIGÊNCIA CARACTERIZADA. RÉU QUE NÃO SE DESICUMBIU DO SEU ÔNUS PROBATÓRIO.CULPA DO PROFISSIONAL MÉDICO EVIDENCIADA. RESPONSABILIDADE DO HOSPITAL DECORRENTE DA CONDUTA CULPOSA DO CORPO CLÍNICO. DEVER DE INDENIZAR CONFIGURADO. DANOS MORAIS EVIDENCIADOS. </a:t>
            </a:r>
            <a:r>
              <a:rPr lang="pt-BR" sz="1300" dirty="0">
                <a:solidFill>
                  <a:srgbClr val="FF0000"/>
                </a:solidFill>
              </a:rPr>
              <a:t>"QUANTUM" INDENIZATÓRIO FIXADO EM R$60.000,00 (SESSENTA MIL REAIS). </a:t>
            </a:r>
            <a:r>
              <a:rPr lang="pt-BR" sz="1300" dirty="0">
                <a:solidFill>
                  <a:srgbClr val="002060"/>
                </a:solidFill>
              </a:rPr>
              <a:t>TERMO INICIAL DOS JUROS DE MORA E CORREÇÃO MONETÁRIA. DATA DO ACÓRDÃO.PENSÃO MENSAL. CONDENAÇÃO DEVIDA EM CASOS DE FAMÍLIA DE BAIXA RENDA.PRESUNÇÃO DE AUXÍLIO AOS PAIS.ENTENDIMENTO PACÍFICO DO SUPERIOR TRIBUNAL DE JUSTIÇA. VALOR 2/3 DE SALÁRIO MÍNIMO VIGENTE À ÉPOCA DO ÓBITO, A PARTIR DA DATA QUE A VÍTIMA COMPLETARIA 14 ANOS ATÉ A DATA EM QUE COMPLETARIA 25 ANOS, APÓS, REDUZIDOS PARA 1/3 DE SALÁRIO MÍNIMO ATÉ QUANDO O "DE CUJUS" VIESSE A COMPLETAR 65 ANOS DE IDADE NOS TERMOS DO PEDIDO.CONSTITUIÇÃO DE CAPITAL. DEVIDA. ARTIGO 475-Q, CPC. SÚMULA 313 DO STJ. INVERSÃO DA VERBA SUCUMBENCIAL.RECURSO CONHECIDO E PROVIDO. </a:t>
            </a:r>
          </a:p>
          <a:p>
            <a:pPr marL="0" indent="0" algn="just">
              <a:lnSpc>
                <a:spcPct val="100000"/>
              </a:lnSpc>
              <a:spcBef>
                <a:spcPts val="0"/>
              </a:spcBef>
              <a:buNone/>
            </a:pPr>
            <a:r>
              <a:rPr lang="pt-BR" sz="1300" dirty="0">
                <a:solidFill>
                  <a:srgbClr val="002060"/>
                </a:solidFill>
              </a:rPr>
              <a:t>(TJ-PR - APL: 11687731 PR 1168773-1 (Acórdão), Relator: </a:t>
            </a:r>
            <a:r>
              <a:rPr lang="pt-BR" sz="1300" dirty="0" err="1">
                <a:solidFill>
                  <a:srgbClr val="002060"/>
                </a:solidFill>
              </a:rPr>
              <a:t>Arquelau</a:t>
            </a:r>
            <a:r>
              <a:rPr lang="pt-BR" sz="1300" dirty="0">
                <a:solidFill>
                  <a:srgbClr val="002060"/>
                </a:solidFill>
              </a:rPr>
              <a:t> </a:t>
            </a:r>
            <a:r>
              <a:rPr lang="pt-BR" sz="1300" dirty="0" err="1">
                <a:solidFill>
                  <a:srgbClr val="002060"/>
                </a:solidFill>
              </a:rPr>
              <a:t>Araujo</a:t>
            </a:r>
            <a:r>
              <a:rPr lang="pt-BR" sz="1300" dirty="0">
                <a:solidFill>
                  <a:srgbClr val="002060"/>
                </a:solidFill>
              </a:rPr>
              <a:t> Ribas, Data de Julgamento: 13/11/2015, 10ª Câmara Cível, Data de Publicação: DJ: 1492 23/01/2016)</a:t>
            </a:r>
          </a:p>
          <a:p>
            <a:pPr marL="0" indent="0" algn="ctr">
              <a:lnSpc>
                <a:spcPct val="120000"/>
              </a:lnSpc>
              <a:buNone/>
            </a:pPr>
            <a:endParaRPr lang="pt-BR" sz="1300" dirty="0">
              <a:solidFill>
                <a:srgbClr val="002060"/>
              </a:solidFill>
            </a:endParaRPr>
          </a:p>
          <a:p>
            <a:pPr marL="0" indent="0" algn="ctr">
              <a:lnSpc>
                <a:spcPct val="120000"/>
              </a:lnSpc>
              <a:buNone/>
            </a:pPr>
            <a:endParaRPr lang="pt-BR" sz="1000" dirty="0">
              <a:solidFill>
                <a:srgbClr val="002060"/>
              </a:solidFill>
            </a:endParaRPr>
          </a:p>
        </p:txBody>
      </p:sp>
      <p:sp>
        <p:nvSpPr>
          <p:cNvPr id="7" name="Retângulo: Cantos Arredondados 6">
            <a:extLst>
              <a:ext uri="{FF2B5EF4-FFF2-40B4-BE49-F238E27FC236}">
                <a16:creationId xmlns:a16="http://schemas.microsoft.com/office/drawing/2014/main" id="{42C4109F-AA84-43C4-9A8B-D75A8609F6FE}"/>
              </a:ext>
            </a:extLst>
          </p:cNvPr>
          <p:cNvSpPr/>
          <p:nvPr/>
        </p:nvSpPr>
        <p:spPr>
          <a:xfrm>
            <a:off x="839788" y="313509"/>
            <a:ext cx="10515600" cy="11234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b="1" u="sng" dirty="0">
                <a:effectLst>
                  <a:outerShdw blurRad="38100" dist="38100" dir="2700000" algn="tl">
                    <a:srgbClr val="000000">
                      <a:alpha val="43137"/>
                    </a:srgbClr>
                  </a:outerShdw>
                </a:effectLst>
              </a:rPr>
              <a:t>PROCESSOS JUDICIAIS COM E SEM SEGURO</a:t>
            </a:r>
            <a:r>
              <a:rPr lang="pt-BR" sz="3000" b="1" dirty="0">
                <a:effectLst>
                  <a:outerShdw blurRad="38100" dist="38100" dir="2700000" algn="tl">
                    <a:srgbClr val="000000">
                      <a:alpha val="43137"/>
                    </a:srgbClr>
                  </a:outerShdw>
                </a:effectLst>
              </a:rPr>
              <a:t>: </a:t>
            </a:r>
          </a:p>
          <a:p>
            <a:pPr algn="ctr"/>
            <a:r>
              <a:rPr lang="pt-BR" sz="3000" b="1" i="1" dirty="0">
                <a:solidFill>
                  <a:srgbClr val="002060"/>
                </a:solidFill>
                <a:effectLst>
                  <a:outerShdw blurRad="38100" dist="38100" dir="2700000" algn="tl">
                    <a:srgbClr val="000000">
                      <a:alpha val="43137"/>
                    </a:srgbClr>
                  </a:outerShdw>
                </a:effectLst>
              </a:rPr>
              <a:t>HÁ DIFERENÇA NOS VALORES INDENIZATÓRIOS?</a:t>
            </a:r>
          </a:p>
        </p:txBody>
      </p:sp>
    </p:spTree>
    <p:extLst>
      <p:ext uri="{BB962C8B-B14F-4D97-AF65-F5344CB8AC3E}">
        <p14:creationId xmlns:p14="http://schemas.microsoft.com/office/powerpoint/2010/main" val="1330312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112930-5E70-4B4C-8695-71478A989F47}"/>
              </a:ext>
            </a:extLst>
          </p:cNvPr>
          <p:cNvSpPr>
            <a:spLocks noGrp="1"/>
          </p:cNvSpPr>
          <p:nvPr>
            <p:ph type="title"/>
          </p:nvPr>
        </p:nvSpPr>
        <p:spPr>
          <a:xfrm>
            <a:off x="1924050" y="197619"/>
            <a:ext cx="8343900" cy="590945"/>
          </a:xfrm>
        </p:spPr>
        <p:txBody>
          <a:bodyPr>
            <a:normAutofit fontScale="90000"/>
          </a:bodyPr>
          <a:lstStyle/>
          <a:p>
            <a:pPr algn="ctr"/>
            <a:br>
              <a:rPr lang="pt-BR" u="sng" dirty="0">
                <a:effectLst>
                  <a:outerShdw blurRad="38100" dist="38100" dir="2700000" algn="tl">
                    <a:srgbClr val="000000">
                      <a:alpha val="43137"/>
                    </a:srgbClr>
                  </a:outerShdw>
                </a:effectLst>
              </a:rPr>
            </a:br>
            <a:endParaRPr lang="pt-BR" dirty="0"/>
          </a:p>
        </p:txBody>
      </p:sp>
      <p:graphicFrame>
        <p:nvGraphicFramePr>
          <p:cNvPr id="11" name="Espaço Reservado para Conteúdo 10"/>
          <p:cNvGraphicFramePr>
            <a:graphicFrameLocks noGrp="1"/>
          </p:cNvGraphicFramePr>
          <p:nvPr>
            <p:ph idx="1"/>
            <p:extLst>
              <p:ext uri="{D42A27DB-BD31-4B8C-83A1-F6EECF244321}">
                <p14:modId xmlns:p14="http://schemas.microsoft.com/office/powerpoint/2010/main" val="110882880"/>
              </p:ext>
            </p:extLst>
          </p:nvPr>
        </p:nvGraphicFramePr>
        <p:xfrm>
          <a:off x="1227221" y="2322092"/>
          <a:ext cx="9480884" cy="3392910"/>
        </p:xfrm>
        <a:graphic>
          <a:graphicData uri="http://schemas.openxmlformats.org/drawingml/2006/table">
            <a:tbl>
              <a:tblPr>
                <a:tableStyleId>{5C22544A-7EE6-4342-B048-85BDC9FD1C3A}</a:tableStyleId>
              </a:tblPr>
              <a:tblGrid>
                <a:gridCol w="3873321">
                  <a:extLst>
                    <a:ext uri="{9D8B030D-6E8A-4147-A177-3AD203B41FA5}">
                      <a16:colId xmlns:a16="http://schemas.microsoft.com/office/drawing/2014/main" val="20000"/>
                    </a:ext>
                  </a:extLst>
                </a:gridCol>
                <a:gridCol w="2932345">
                  <a:extLst>
                    <a:ext uri="{9D8B030D-6E8A-4147-A177-3AD203B41FA5}">
                      <a16:colId xmlns:a16="http://schemas.microsoft.com/office/drawing/2014/main" val="20001"/>
                    </a:ext>
                  </a:extLst>
                </a:gridCol>
                <a:gridCol w="2675218">
                  <a:extLst>
                    <a:ext uri="{9D8B030D-6E8A-4147-A177-3AD203B41FA5}">
                      <a16:colId xmlns:a16="http://schemas.microsoft.com/office/drawing/2014/main" val="20002"/>
                    </a:ext>
                  </a:extLst>
                </a:gridCol>
              </a:tblGrid>
              <a:tr h="565485">
                <a:tc>
                  <a:txBody>
                    <a:bodyPr/>
                    <a:lstStyle/>
                    <a:p>
                      <a:pPr algn="ctr" fontAlgn="ctr"/>
                      <a:endParaRPr lang="pt-BR"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b="1" u="none" strike="noStrike" dirty="0">
                          <a:effectLst/>
                        </a:rPr>
                        <a:t>Com Seguradora - TJ/SP</a:t>
                      </a:r>
                      <a:endParaRPr lang="pt-BR"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b="1" u="none" strike="noStrike" dirty="0">
                          <a:effectLst/>
                        </a:rPr>
                        <a:t>Sem Seguradora - TJ/SP</a:t>
                      </a:r>
                      <a:endParaRPr lang="pt-BR" sz="16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0"/>
                  </a:ext>
                </a:extLst>
              </a:tr>
              <a:tr h="565485">
                <a:tc>
                  <a:txBody>
                    <a:bodyPr/>
                    <a:lstStyle/>
                    <a:p>
                      <a:pPr algn="ctr" fontAlgn="ctr"/>
                      <a:r>
                        <a:rPr lang="pt-BR" sz="1600" u="none" strike="noStrike" dirty="0">
                          <a:effectLst/>
                        </a:rPr>
                        <a:t>Cirurgia Plástica Mamária</a:t>
                      </a:r>
                      <a:endParaRPr lang="pt-BR"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u="none" strike="noStrike">
                          <a:effectLst/>
                        </a:rPr>
                        <a:t>20 mil</a:t>
                      </a:r>
                      <a:endParaRPr lang="pt-BR" sz="16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u="none" strike="noStrike" dirty="0">
                          <a:effectLst/>
                        </a:rPr>
                        <a:t>20</a:t>
                      </a:r>
                      <a:r>
                        <a:rPr lang="pt-BR" sz="1600" u="none" strike="noStrike" baseline="0" dirty="0">
                          <a:effectLst/>
                        </a:rPr>
                        <a:t> mil</a:t>
                      </a:r>
                      <a:endParaRPr lang="pt-BR"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1"/>
                  </a:ext>
                </a:extLst>
              </a:tr>
              <a:tr h="565485">
                <a:tc>
                  <a:txBody>
                    <a:bodyPr/>
                    <a:lstStyle/>
                    <a:p>
                      <a:pPr algn="ctr" fontAlgn="ctr"/>
                      <a:r>
                        <a:rPr lang="pt-BR" sz="1600" u="none" strike="noStrike" dirty="0">
                          <a:effectLst/>
                        </a:rPr>
                        <a:t>Óbito</a:t>
                      </a:r>
                      <a:endParaRPr lang="pt-BR"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u="none" strike="noStrike" dirty="0">
                          <a:effectLst/>
                        </a:rPr>
                        <a:t>100 mil para cada autor</a:t>
                      </a:r>
                      <a:endParaRPr lang="pt-BR"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u="none" strike="noStrike" dirty="0">
                          <a:effectLst/>
                        </a:rPr>
                        <a:t>100 mil para cada autor</a:t>
                      </a:r>
                      <a:endParaRPr lang="pt-BR"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2"/>
                  </a:ext>
                </a:extLst>
              </a:tr>
              <a:tr h="565485">
                <a:tc>
                  <a:txBody>
                    <a:bodyPr/>
                    <a:lstStyle/>
                    <a:p>
                      <a:pPr algn="ctr" fontAlgn="ctr"/>
                      <a:r>
                        <a:rPr lang="pt-BR" sz="1600" u="none" strike="noStrike" dirty="0">
                          <a:effectLst/>
                        </a:rPr>
                        <a:t>Esquecimento de Gaze</a:t>
                      </a:r>
                      <a:endParaRPr lang="pt-BR"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u="none" strike="noStrike" dirty="0">
                          <a:effectLst/>
                        </a:rPr>
                        <a:t>50 mil</a:t>
                      </a:r>
                      <a:endParaRPr lang="pt-BR"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u="none" strike="noStrike">
                          <a:effectLst/>
                        </a:rPr>
                        <a:t>50 mil</a:t>
                      </a:r>
                      <a:endParaRPr lang="pt-BR"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3"/>
                  </a:ext>
                </a:extLst>
              </a:tr>
              <a:tr h="565485">
                <a:tc>
                  <a:txBody>
                    <a:bodyPr/>
                    <a:lstStyle/>
                    <a:p>
                      <a:pPr algn="ctr" fontAlgn="ctr"/>
                      <a:r>
                        <a:rPr lang="pt-BR" sz="1600" u="none" strike="noStrike" dirty="0">
                          <a:effectLst/>
                        </a:rPr>
                        <a:t>Bisturi Elétrico</a:t>
                      </a:r>
                      <a:endParaRPr lang="pt-BR"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u="none" strike="noStrike">
                          <a:effectLst/>
                        </a:rPr>
                        <a:t>30 mil</a:t>
                      </a:r>
                      <a:endParaRPr lang="pt-BR" sz="16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u="none" strike="noStrike" dirty="0">
                          <a:effectLst/>
                        </a:rPr>
                        <a:t>30 mil</a:t>
                      </a:r>
                      <a:endParaRPr lang="pt-BR"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4"/>
                  </a:ext>
                </a:extLst>
              </a:tr>
              <a:tr h="565485">
                <a:tc>
                  <a:txBody>
                    <a:bodyPr/>
                    <a:lstStyle/>
                    <a:p>
                      <a:pPr algn="ctr" fontAlgn="ctr"/>
                      <a:r>
                        <a:rPr lang="pt-BR" sz="1600" u="none" strike="noStrike" dirty="0">
                          <a:effectLst/>
                        </a:rPr>
                        <a:t>Ausência de Informação</a:t>
                      </a:r>
                      <a:endParaRPr lang="pt-BR"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u="none" strike="noStrike" dirty="0">
                          <a:effectLst/>
                        </a:rPr>
                        <a:t>20 mil</a:t>
                      </a:r>
                      <a:endParaRPr lang="pt-BR"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pt-BR" sz="1600" u="none" strike="noStrike" dirty="0">
                          <a:effectLst/>
                        </a:rPr>
                        <a:t>20 mil</a:t>
                      </a:r>
                      <a:endParaRPr lang="pt-BR"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5"/>
                  </a:ext>
                </a:extLst>
              </a:tr>
            </a:tbl>
          </a:graphicData>
        </a:graphic>
      </p:graphicFrame>
      <p:sp>
        <p:nvSpPr>
          <p:cNvPr id="12" name="CaixaDeTexto 11"/>
          <p:cNvSpPr txBox="1"/>
          <p:nvPr/>
        </p:nvSpPr>
        <p:spPr>
          <a:xfrm>
            <a:off x="2767263" y="1046748"/>
            <a:ext cx="6882063" cy="461665"/>
          </a:xfrm>
          <a:prstGeom prst="rect">
            <a:avLst/>
          </a:prstGeom>
          <a:noFill/>
        </p:spPr>
        <p:txBody>
          <a:bodyPr wrap="square" rtlCol="0">
            <a:spAutoFit/>
          </a:bodyPr>
          <a:lstStyle/>
          <a:p>
            <a:pPr algn="ctr"/>
            <a:r>
              <a:rPr lang="pt-BR" sz="2400" b="1" dirty="0"/>
              <a:t>TABELA COMPARATIVA DO ESTUDO ANTERIOR - TJSP</a:t>
            </a:r>
          </a:p>
        </p:txBody>
      </p:sp>
      <p:sp>
        <p:nvSpPr>
          <p:cNvPr id="13" name="Retângulo: Cantos Arredondados 6">
            <a:extLst>
              <a:ext uri="{FF2B5EF4-FFF2-40B4-BE49-F238E27FC236}">
                <a16:creationId xmlns:a16="http://schemas.microsoft.com/office/drawing/2014/main" id="{42C4109F-AA84-43C4-9A8B-D75A8609F6FE}"/>
              </a:ext>
            </a:extLst>
          </p:cNvPr>
          <p:cNvSpPr/>
          <p:nvPr/>
        </p:nvSpPr>
        <p:spPr>
          <a:xfrm>
            <a:off x="839788" y="233069"/>
            <a:ext cx="10515600" cy="12038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b="1" u="sng" dirty="0">
                <a:effectLst>
                  <a:outerShdw blurRad="38100" dist="38100" dir="2700000" algn="tl">
                    <a:srgbClr val="000000">
                      <a:alpha val="43137"/>
                    </a:srgbClr>
                  </a:outerShdw>
                </a:effectLst>
              </a:rPr>
              <a:t>TABELA COMPARATIVA DO ESTUDO ANTERIOR – TJ/SP</a:t>
            </a:r>
            <a:endParaRPr lang="pt-BR" sz="3000" b="1" i="1"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58398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112930-5E70-4B4C-8695-71478A989F47}"/>
              </a:ext>
            </a:extLst>
          </p:cNvPr>
          <p:cNvSpPr>
            <a:spLocks noGrp="1"/>
          </p:cNvSpPr>
          <p:nvPr>
            <p:ph type="title"/>
          </p:nvPr>
        </p:nvSpPr>
        <p:spPr>
          <a:xfrm>
            <a:off x="1924050" y="197619"/>
            <a:ext cx="8343900" cy="590945"/>
          </a:xfrm>
        </p:spPr>
        <p:txBody>
          <a:bodyPr>
            <a:normAutofit fontScale="90000"/>
          </a:bodyPr>
          <a:lstStyle/>
          <a:p>
            <a:pPr algn="ctr"/>
            <a:br>
              <a:rPr lang="pt-BR" u="sng" dirty="0">
                <a:effectLst>
                  <a:outerShdw blurRad="38100" dist="38100" dir="2700000" algn="tl">
                    <a:srgbClr val="000000">
                      <a:alpha val="43137"/>
                    </a:srgbClr>
                  </a:outerShdw>
                </a:effectLst>
              </a:rPr>
            </a:br>
            <a:endParaRPr lang="pt-BR" dirty="0"/>
          </a:p>
        </p:txBody>
      </p:sp>
      <p:sp>
        <p:nvSpPr>
          <p:cNvPr id="3" name="Espaço Reservado para Conteúdo 2">
            <a:extLst>
              <a:ext uri="{FF2B5EF4-FFF2-40B4-BE49-F238E27FC236}">
                <a16:creationId xmlns:a16="http://schemas.microsoft.com/office/drawing/2014/main" id="{6824E663-325F-4EEE-AF28-EEED90E6BFF5}"/>
              </a:ext>
            </a:extLst>
          </p:cNvPr>
          <p:cNvSpPr>
            <a:spLocks noGrp="1"/>
          </p:cNvSpPr>
          <p:nvPr>
            <p:ph idx="1"/>
          </p:nvPr>
        </p:nvSpPr>
        <p:spPr>
          <a:xfrm>
            <a:off x="151002" y="67112"/>
            <a:ext cx="11954311" cy="6333690"/>
          </a:xfrm>
          <a:noFill/>
        </p:spPr>
        <p:txBody>
          <a:bodyPr/>
          <a:lstStyle/>
          <a:p>
            <a:pPr marL="0" indent="0" algn="ctr">
              <a:lnSpc>
                <a:spcPct val="100000"/>
              </a:lnSpc>
              <a:spcBef>
                <a:spcPts val="0"/>
              </a:spcBef>
              <a:buNone/>
            </a:pPr>
            <a:endParaRPr lang="pt-BR" sz="4000" b="1" dirty="0">
              <a:solidFill>
                <a:schemeClr val="accent1"/>
              </a:solidFill>
              <a:effectLst>
                <a:outerShdw blurRad="38100" dist="38100" dir="2700000" algn="tl">
                  <a:srgbClr val="000000">
                    <a:alpha val="43137"/>
                  </a:srgbClr>
                </a:outerShdw>
              </a:effectLst>
            </a:endParaRPr>
          </a:p>
        </p:txBody>
      </p:sp>
      <p:sp>
        <p:nvSpPr>
          <p:cNvPr id="4" name="Retângulo: Cantos Arredondados 3">
            <a:extLst>
              <a:ext uri="{FF2B5EF4-FFF2-40B4-BE49-F238E27FC236}">
                <a16:creationId xmlns:a16="http://schemas.microsoft.com/office/drawing/2014/main" id="{F12B8647-0FE6-42ED-9CBB-BD56554684C8}"/>
              </a:ext>
            </a:extLst>
          </p:cNvPr>
          <p:cNvSpPr/>
          <p:nvPr/>
        </p:nvSpPr>
        <p:spPr bwMode="auto">
          <a:xfrm>
            <a:off x="243281" y="2873829"/>
            <a:ext cx="11593585" cy="3384358"/>
          </a:xfrm>
          <a:prstGeom prst="roundRect">
            <a:avLst/>
          </a:prstGeom>
          <a:solidFill>
            <a:schemeClr val="accent1"/>
          </a:solidFill>
          <a:ln w="38100" cap="flat" cmpd="sng" algn="ctr">
            <a:solidFill>
              <a:srgbClr val="002060"/>
            </a:solid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kumimoji="0" lang="pt-BR" sz="2400" b="1" i="0" u="none" strike="noStrike" cap="none" normalizeH="0" baseline="0" dirty="0">
                <a:ln>
                  <a:noFill/>
                </a:ln>
                <a:solidFill>
                  <a:srgbClr val="002060"/>
                </a:solidFill>
                <a:effectLst/>
                <a:latin typeface="Calibri" pitchFamily="34" charset="0"/>
              </a:rPr>
              <a:t>A existência de seguro de responsabilidade civil, nos processos judiciais, </a:t>
            </a:r>
          </a:p>
          <a:p>
            <a:pPr algn="ctr" eaLnBrk="0" fontAlgn="base" hangingPunct="0">
              <a:spcBef>
                <a:spcPct val="0"/>
              </a:spcBef>
              <a:spcAft>
                <a:spcPct val="0"/>
              </a:spcAft>
            </a:pPr>
            <a:r>
              <a:rPr kumimoji="0" lang="pt-BR" sz="2400" b="1" i="0" u="none" strike="noStrike" cap="none" normalizeH="0" baseline="0" dirty="0">
                <a:ln>
                  <a:noFill/>
                </a:ln>
                <a:solidFill>
                  <a:srgbClr val="002060"/>
                </a:solidFill>
                <a:effectLst/>
                <a:latin typeface="Calibri" pitchFamily="34" charset="0"/>
              </a:rPr>
              <a:t>não é fator para a concessão da indenização e nem mesmo da </a:t>
            </a:r>
          </a:p>
          <a:p>
            <a:pPr algn="ctr" eaLnBrk="0" fontAlgn="base" hangingPunct="0">
              <a:spcBef>
                <a:spcPct val="0"/>
              </a:spcBef>
              <a:spcAft>
                <a:spcPct val="0"/>
              </a:spcAft>
            </a:pPr>
            <a:r>
              <a:rPr kumimoji="0" lang="pt-BR" sz="2400" b="1" i="0" u="none" strike="noStrike" cap="none" normalizeH="0" baseline="0" dirty="0">
                <a:ln>
                  <a:noFill/>
                </a:ln>
                <a:solidFill>
                  <a:srgbClr val="002060"/>
                </a:solidFill>
                <a:effectLst/>
                <a:latin typeface="Calibri" pitchFamily="34" charset="0"/>
              </a:rPr>
              <a:t>condenação em valores superiores.</a:t>
            </a:r>
          </a:p>
          <a:p>
            <a:pPr algn="ctr" eaLnBrk="0" fontAlgn="base" hangingPunct="0">
              <a:spcBef>
                <a:spcPct val="0"/>
              </a:spcBef>
              <a:spcAft>
                <a:spcPct val="0"/>
              </a:spcAft>
            </a:pPr>
            <a:endParaRPr lang="pt-BR" sz="2400" b="1" dirty="0">
              <a:solidFill>
                <a:srgbClr val="002060"/>
              </a:solidFill>
              <a:latin typeface="Calibri" pitchFamily="34" charset="0"/>
            </a:endParaRPr>
          </a:p>
          <a:p>
            <a:pPr algn="ctr" eaLnBrk="0" fontAlgn="base" hangingPunct="0">
              <a:spcBef>
                <a:spcPct val="0"/>
              </a:spcBef>
              <a:spcAft>
                <a:spcPct val="0"/>
              </a:spcAft>
            </a:pPr>
            <a:r>
              <a:rPr lang="pt-BR" sz="2400" b="1" u="sng" dirty="0">
                <a:solidFill>
                  <a:schemeClr val="bg1"/>
                </a:solidFill>
                <a:latin typeface="Calibri" pitchFamily="34" charset="0"/>
              </a:rPr>
              <a:t>Os valores das indenizações, em processos com ou sem seguro de RC profissional, </a:t>
            </a:r>
          </a:p>
          <a:p>
            <a:pPr algn="ctr" eaLnBrk="0" fontAlgn="base" hangingPunct="0">
              <a:spcBef>
                <a:spcPct val="0"/>
              </a:spcBef>
              <a:spcAft>
                <a:spcPct val="0"/>
              </a:spcAft>
            </a:pPr>
            <a:r>
              <a:rPr lang="pt-BR" sz="2400" b="1" u="sng" dirty="0">
                <a:solidFill>
                  <a:schemeClr val="bg1"/>
                </a:solidFill>
                <a:latin typeface="Calibri" pitchFamily="34" charset="0"/>
              </a:rPr>
              <a:t>obedecem aos mesmos parâmetros da jurisprudência</a:t>
            </a:r>
            <a:r>
              <a:rPr lang="pt-BR" sz="2400" b="1" dirty="0">
                <a:solidFill>
                  <a:srgbClr val="002060"/>
                </a:solidFill>
                <a:latin typeface="Calibri" pitchFamily="34" charset="0"/>
              </a:rPr>
              <a:t>.</a:t>
            </a:r>
            <a:endParaRPr kumimoji="0" lang="pt-BR" sz="2400" b="1" i="0" u="none" strike="noStrike" cap="none" normalizeH="0" baseline="0" dirty="0">
              <a:ln>
                <a:noFill/>
              </a:ln>
              <a:solidFill>
                <a:srgbClr val="002060"/>
              </a:solidFill>
              <a:effectLst/>
              <a:latin typeface="Calibri" pitchFamily="34" charset="0"/>
            </a:endParaRPr>
          </a:p>
        </p:txBody>
      </p:sp>
      <p:sp>
        <p:nvSpPr>
          <p:cNvPr id="5" name="Seta: para Baixo 4">
            <a:extLst>
              <a:ext uri="{FF2B5EF4-FFF2-40B4-BE49-F238E27FC236}">
                <a16:creationId xmlns:a16="http://schemas.microsoft.com/office/drawing/2014/main" id="{14D09DE8-66F8-481E-9425-9145178FB043}"/>
              </a:ext>
            </a:extLst>
          </p:cNvPr>
          <p:cNvSpPr/>
          <p:nvPr/>
        </p:nvSpPr>
        <p:spPr bwMode="auto">
          <a:xfrm>
            <a:off x="5489680" y="1875188"/>
            <a:ext cx="545360" cy="711258"/>
          </a:xfrm>
          <a:prstGeom prst="downArrow">
            <a:avLst/>
          </a:prstGeom>
          <a:solidFill>
            <a:srgbClr val="002060"/>
          </a:solidFill>
          <a:ln w="9525" cap="flat" cmpd="sng" algn="ctr">
            <a:solidFill>
              <a:schemeClr val="bg2"/>
            </a:solid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a:ln>
                <a:noFill/>
              </a:ln>
              <a:solidFill>
                <a:srgbClr val="002060"/>
              </a:solidFill>
              <a:effectLst/>
              <a:latin typeface="Calibri" pitchFamily="34" charset="0"/>
            </a:endParaRPr>
          </a:p>
        </p:txBody>
      </p:sp>
      <p:sp>
        <p:nvSpPr>
          <p:cNvPr id="6" name="Retângulo: Cantos Arredondados 5">
            <a:extLst>
              <a:ext uri="{FF2B5EF4-FFF2-40B4-BE49-F238E27FC236}">
                <a16:creationId xmlns:a16="http://schemas.microsoft.com/office/drawing/2014/main" id="{A9B00AC6-B30C-41A1-9EAC-79C8EF33545B}"/>
              </a:ext>
            </a:extLst>
          </p:cNvPr>
          <p:cNvSpPr/>
          <p:nvPr/>
        </p:nvSpPr>
        <p:spPr>
          <a:xfrm>
            <a:off x="671119" y="197619"/>
            <a:ext cx="10469461" cy="1325816"/>
          </a:xfrm>
          <a:prstGeom prst="roundRect">
            <a:avLst/>
          </a:prstGeom>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u="sng" dirty="0">
                <a:solidFill>
                  <a:schemeClr val="bg1"/>
                </a:solidFill>
                <a:effectLst>
                  <a:outerShdw blurRad="38100" dist="38100" dir="2700000" algn="tl">
                    <a:srgbClr val="000000">
                      <a:alpha val="43137"/>
                    </a:srgbClr>
                  </a:outerShdw>
                </a:effectLst>
              </a:rPr>
              <a:t>CONCLUSÃO</a:t>
            </a:r>
          </a:p>
        </p:txBody>
      </p:sp>
    </p:spTree>
    <p:extLst>
      <p:ext uri="{BB962C8B-B14F-4D97-AF65-F5344CB8AC3E}">
        <p14:creationId xmlns:p14="http://schemas.microsoft.com/office/powerpoint/2010/main" val="4091072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EA20A7-A7FC-4D0B-A9AE-836C896C9F57}"/>
              </a:ext>
            </a:extLst>
          </p:cNvPr>
          <p:cNvSpPr>
            <a:spLocks noGrp="1"/>
          </p:cNvSpPr>
          <p:nvPr>
            <p:ph type="title"/>
          </p:nvPr>
        </p:nvSpPr>
        <p:spPr/>
        <p:txBody>
          <a:bodyPr/>
          <a:lstStyle/>
          <a:p>
            <a:pPr algn="ctr"/>
            <a:endParaRPr lang="pt-BR" b="1" i="1" dirty="0"/>
          </a:p>
        </p:txBody>
      </p:sp>
      <p:sp>
        <p:nvSpPr>
          <p:cNvPr id="3" name="Espaço Reservado para Texto 2">
            <a:extLst>
              <a:ext uri="{FF2B5EF4-FFF2-40B4-BE49-F238E27FC236}">
                <a16:creationId xmlns:a16="http://schemas.microsoft.com/office/drawing/2014/main" id="{D90A3294-BEE5-4D04-8968-48C824EB5FE1}"/>
              </a:ext>
            </a:extLst>
          </p:cNvPr>
          <p:cNvSpPr>
            <a:spLocks noGrp="1"/>
          </p:cNvSpPr>
          <p:nvPr>
            <p:ph type="body" idx="1"/>
          </p:nvPr>
        </p:nvSpPr>
        <p:spPr>
          <a:xfrm>
            <a:off x="839788" y="1889760"/>
            <a:ext cx="5157787" cy="888274"/>
          </a:xfrm>
        </p:spPr>
        <p:txBody>
          <a:bodyPr>
            <a:normAutofit/>
          </a:bodyPr>
          <a:lstStyle/>
          <a:p>
            <a:pPr algn="ctr"/>
            <a:r>
              <a:rPr lang="pt-BR" i="1" dirty="0">
                <a:solidFill>
                  <a:srgbClr val="002060"/>
                </a:solidFill>
                <a:effectLst>
                  <a:outerShdw blurRad="38100" dist="38100" dir="2700000" algn="tl">
                    <a:srgbClr val="000000">
                      <a:alpha val="43137"/>
                    </a:srgbClr>
                  </a:outerShdw>
                </a:effectLst>
                <a:highlight>
                  <a:srgbClr val="C0C0C0"/>
                </a:highlight>
                <a:latin typeface="Blackadder ITC" panose="04020505051007020D02" pitchFamily="82" charset="0"/>
              </a:rPr>
              <a:t>M</a:t>
            </a:r>
            <a:r>
              <a:rPr lang="pt-BR" i="1" dirty="0">
                <a:solidFill>
                  <a:srgbClr val="002060"/>
                </a:solidFill>
                <a:effectLst>
                  <a:outerShdw blurRad="38100" dist="38100" dir="2700000" algn="tl">
                    <a:srgbClr val="000000">
                      <a:alpha val="43137"/>
                    </a:srgbClr>
                  </a:outerShdw>
                </a:effectLst>
                <a:highlight>
                  <a:srgbClr val="C0C0C0"/>
                </a:highlight>
              </a:rPr>
              <a:t>elisa Cunha Pimenta</a:t>
            </a:r>
          </a:p>
          <a:p>
            <a:endParaRPr lang="pt-BR" dirty="0"/>
          </a:p>
        </p:txBody>
      </p:sp>
      <p:sp>
        <p:nvSpPr>
          <p:cNvPr id="4" name="Espaço Reservado para Conteúdo 3">
            <a:extLst>
              <a:ext uri="{FF2B5EF4-FFF2-40B4-BE49-F238E27FC236}">
                <a16:creationId xmlns:a16="http://schemas.microsoft.com/office/drawing/2014/main" id="{84019DAB-C080-4D08-82F3-6ACFB9906AA2}"/>
              </a:ext>
            </a:extLst>
          </p:cNvPr>
          <p:cNvSpPr>
            <a:spLocks noGrp="1"/>
          </p:cNvSpPr>
          <p:nvPr>
            <p:ph sz="half" idx="2"/>
          </p:nvPr>
        </p:nvSpPr>
        <p:spPr>
          <a:xfrm>
            <a:off x="839788" y="2690949"/>
            <a:ext cx="5157787" cy="3498714"/>
          </a:xfrm>
        </p:spPr>
        <p:txBody>
          <a:bodyPr>
            <a:normAutofit fontScale="47500" lnSpcReduction="20000"/>
          </a:bodyPr>
          <a:lstStyle/>
          <a:p>
            <a:pPr algn="just">
              <a:lnSpc>
                <a:spcPct val="120000"/>
              </a:lnSpc>
              <a:buFont typeface="Wingdings" panose="05000000000000000000" pitchFamily="2" charset="2"/>
              <a:buChar char="ü"/>
            </a:pPr>
            <a:r>
              <a:rPr lang="pt-BR" b="1" dirty="0">
                <a:solidFill>
                  <a:srgbClr val="002060"/>
                </a:solidFill>
              </a:rPr>
              <a:t>Especialista em Direito Societário pela FGV-SP (2018) e em Arbitragem pela FGV-SP (2017);</a:t>
            </a:r>
          </a:p>
          <a:p>
            <a:pPr algn="just">
              <a:lnSpc>
                <a:spcPct val="120000"/>
              </a:lnSpc>
              <a:buFont typeface="Wingdings" panose="05000000000000000000" pitchFamily="2" charset="2"/>
              <a:buChar char="ü"/>
            </a:pPr>
            <a:r>
              <a:rPr lang="pt-BR" b="1" dirty="0">
                <a:solidFill>
                  <a:srgbClr val="002060"/>
                </a:solidFill>
              </a:rPr>
              <a:t>Mestre em Direito Civil pela PUC-SP (2009);</a:t>
            </a:r>
          </a:p>
          <a:p>
            <a:pPr algn="just">
              <a:lnSpc>
                <a:spcPct val="120000"/>
              </a:lnSpc>
              <a:buFont typeface="Wingdings" panose="05000000000000000000" pitchFamily="2" charset="2"/>
              <a:buChar char="ü"/>
            </a:pPr>
            <a:r>
              <a:rPr lang="pt-BR" b="1" dirty="0">
                <a:solidFill>
                  <a:srgbClr val="002060"/>
                </a:solidFill>
              </a:rPr>
              <a:t>Especialista em Direito do Consumidor PUC-SP (2003);</a:t>
            </a:r>
          </a:p>
          <a:p>
            <a:pPr algn="just">
              <a:lnSpc>
                <a:spcPct val="120000"/>
              </a:lnSpc>
              <a:buFont typeface="Wingdings" panose="05000000000000000000" pitchFamily="2" charset="2"/>
              <a:buChar char="ü"/>
            </a:pPr>
            <a:r>
              <a:rPr lang="pt-BR" b="1" dirty="0">
                <a:solidFill>
                  <a:srgbClr val="002060"/>
                </a:solidFill>
              </a:rPr>
              <a:t>Graduada pela PUC-SP (2000);</a:t>
            </a:r>
          </a:p>
          <a:p>
            <a:pPr algn="just">
              <a:lnSpc>
                <a:spcPct val="120000"/>
              </a:lnSpc>
              <a:buFont typeface="Wingdings" panose="05000000000000000000" pitchFamily="2" charset="2"/>
              <a:buChar char="ü"/>
            </a:pPr>
            <a:r>
              <a:rPr lang="pt-BR" b="1" dirty="0">
                <a:solidFill>
                  <a:srgbClr val="002060"/>
                </a:solidFill>
              </a:rPr>
              <a:t>Sócia advogada do escritório PMR Advogados Associados, </a:t>
            </a:r>
            <a:r>
              <a:rPr lang="pt-BR" b="1" u="sng" dirty="0">
                <a:solidFill>
                  <a:srgbClr val="002060"/>
                </a:solidFill>
              </a:rPr>
              <a:t>atuante nas áreas de responsabilidade médica e hospitalar, seguros e planos de saúde</a:t>
            </a:r>
            <a:r>
              <a:rPr lang="pt-BR" b="1" dirty="0">
                <a:solidFill>
                  <a:srgbClr val="002060"/>
                </a:solidFill>
              </a:rPr>
              <a:t>;</a:t>
            </a:r>
          </a:p>
          <a:p>
            <a:pPr algn="just">
              <a:lnSpc>
                <a:spcPct val="120000"/>
              </a:lnSpc>
              <a:buFont typeface="Wingdings" panose="05000000000000000000" pitchFamily="2" charset="2"/>
              <a:buChar char="ü"/>
            </a:pPr>
            <a:r>
              <a:rPr lang="pt-BR" b="1" dirty="0">
                <a:solidFill>
                  <a:srgbClr val="002060"/>
                </a:solidFill>
              </a:rPr>
              <a:t>Associada da </a:t>
            </a:r>
            <a:r>
              <a:rPr lang="pt-BR" b="1" i="1" dirty="0">
                <a:solidFill>
                  <a:srgbClr val="002060"/>
                </a:solidFill>
              </a:rPr>
              <a:t>“Associação Internacional de Direito do Seguro” </a:t>
            </a:r>
            <a:r>
              <a:rPr lang="pt-BR" b="1" dirty="0">
                <a:solidFill>
                  <a:srgbClr val="002060"/>
                </a:solidFill>
              </a:rPr>
              <a:t>(AIDA);</a:t>
            </a:r>
            <a:endParaRPr lang="pt-BR" b="1" i="1" dirty="0">
              <a:solidFill>
                <a:srgbClr val="002060"/>
              </a:solidFill>
            </a:endParaRPr>
          </a:p>
          <a:p>
            <a:pPr algn="just">
              <a:lnSpc>
                <a:spcPct val="120000"/>
              </a:lnSpc>
              <a:buFont typeface="Wingdings" panose="05000000000000000000" pitchFamily="2" charset="2"/>
              <a:buChar char="ü"/>
            </a:pPr>
            <a:r>
              <a:rPr lang="pt-BR" b="1" dirty="0">
                <a:solidFill>
                  <a:srgbClr val="002060"/>
                </a:solidFill>
              </a:rPr>
              <a:t>Autora do livro </a:t>
            </a:r>
            <a:r>
              <a:rPr lang="pt-BR" b="1" i="1" dirty="0">
                <a:solidFill>
                  <a:srgbClr val="002060"/>
                </a:solidFill>
              </a:rPr>
              <a:t>“Seguro de Responsabilidade Civil”</a:t>
            </a:r>
            <a:r>
              <a:rPr lang="pt-BR" b="1" dirty="0">
                <a:solidFill>
                  <a:srgbClr val="002060"/>
                </a:solidFill>
              </a:rPr>
              <a:t> (Atlas, 2010) e de diversos artigos jurídicos.</a:t>
            </a:r>
          </a:p>
          <a:p>
            <a:pPr algn="just">
              <a:lnSpc>
                <a:spcPct val="120000"/>
              </a:lnSpc>
              <a:buFont typeface="Wingdings" panose="05000000000000000000" pitchFamily="2" charset="2"/>
              <a:buChar char="ü"/>
            </a:pPr>
            <a:r>
              <a:rPr lang="pt-BR" b="1" u="sng" dirty="0">
                <a:solidFill>
                  <a:srgbClr val="002060"/>
                </a:solidFill>
              </a:rPr>
              <a:t>melisapimenta@advpmr.com.br</a:t>
            </a:r>
            <a:r>
              <a:rPr lang="pt-BR" b="1" dirty="0">
                <a:solidFill>
                  <a:srgbClr val="002060"/>
                </a:solidFill>
              </a:rPr>
              <a:t>.</a:t>
            </a:r>
            <a:endParaRPr lang="pt-BR" dirty="0"/>
          </a:p>
        </p:txBody>
      </p:sp>
      <p:sp>
        <p:nvSpPr>
          <p:cNvPr id="5" name="Espaço Reservado para Texto 4">
            <a:extLst>
              <a:ext uri="{FF2B5EF4-FFF2-40B4-BE49-F238E27FC236}">
                <a16:creationId xmlns:a16="http://schemas.microsoft.com/office/drawing/2014/main" id="{E009D439-CC22-40DF-B23A-2A6014250FBF}"/>
              </a:ext>
            </a:extLst>
          </p:cNvPr>
          <p:cNvSpPr>
            <a:spLocks noGrp="1"/>
          </p:cNvSpPr>
          <p:nvPr>
            <p:ph type="body" sz="quarter" idx="3"/>
          </p:nvPr>
        </p:nvSpPr>
        <p:spPr>
          <a:xfrm>
            <a:off x="6172200" y="1889760"/>
            <a:ext cx="5183188" cy="461554"/>
          </a:xfrm>
        </p:spPr>
        <p:txBody>
          <a:bodyPr>
            <a:normAutofit/>
          </a:bodyPr>
          <a:lstStyle/>
          <a:p>
            <a:pPr algn="ctr"/>
            <a:r>
              <a:rPr lang="pt-BR" i="1" dirty="0">
                <a:solidFill>
                  <a:srgbClr val="002060"/>
                </a:solidFill>
                <a:effectLst>
                  <a:outerShdw blurRad="38100" dist="38100" dir="2700000" algn="tl">
                    <a:srgbClr val="000000">
                      <a:alpha val="43137"/>
                    </a:srgbClr>
                  </a:outerShdw>
                </a:effectLst>
                <a:highlight>
                  <a:srgbClr val="C0C0C0"/>
                </a:highlight>
                <a:latin typeface="Blackadder ITC" panose="04020505051007020D02" pitchFamily="82" charset="0"/>
              </a:rPr>
              <a:t>K</a:t>
            </a:r>
            <a:r>
              <a:rPr lang="pt-BR" i="1" dirty="0">
                <a:solidFill>
                  <a:srgbClr val="002060"/>
                </a:solidFill>
                <a:effectLst>
                  <a:outerShdw blurRad="38100" dist="38100" dir="2700000" algn="tl">
                    <a:srgbClr val="000000">
                      <a:alpha val="43137"/>
                    </a:srgbClr>
                  </a:outerShdw>
                </a:effectLst>
                <a:highlight>
                  <a:srgbClr val="C0C0C0"/>
                </a:highlight>
              </a:rPr>
              <a:t>arina Lanzellotti Saleme Losito</a:t>
            </a:r>
          </a:p>
        </p:txBody>
      </p:sp>
      <p:sp>
        <p:nvSpPr>
          <p:cNvPr id="6" name="Espaço Reservado para Conteúdo 5">
            <a:extLst>
              <a:ext uri="{FF2B5EF4-FFF2-40B4-BE49-F238E27FC236}">
                <a16:creationId xmlns:a16="http://schemas.microsoft.com/office/drawing/2014/main" id="{E7209E8E-76AC-4EDC-A503-EFD8B8794E52}"/>
              </a:ext>
            </a:extLst>
          </p:cNvPr>
          <p:cNvSpPr>
            <a:spLocks noGrp="1"/>
          </p:cNvSpPr>
          <p:nvPr>
            <p:ph sz="quarter" idx="4"/>
          </p:nvPr>
        </p:nvSpPr>
        <p:spPr>
          <a:xfrm>
            <a:off x="6172200" y="2690949"/>
            <a:ext cx="5183188" cy="3498714"/>
          </a:xfrm>
        </p:spPr>
        <p:txBody>
          <a:bodyPr>
            <a:normAutofit fontScale="47500" lnSpcReduction="20000"/>
          </a:bodyPr>
          <a:lstStyle/>
          <a:p>
            <a:pPr algn="just">
              <a:lnSpc>
                <a:spcPct val="120000"/>
              </a:lnSpc>
              <a:buFont typeface="Wingdings" panose="05000000000000000000" pitchFamily="2" charset="2"/>
              <a:buChar char="ü"/>
            </a:pPr>
            <a:r>
              <a:rPr lang="pt-BR" b="1" dirty="0">
                <a:solidFill>
                  <a:srgbClr val="002060"/>
                </a:solidFill>
              </a:rPr>
              <a:t>Especialista e pós graduada em Direito médico, hospitalar, laboratorial e odontológico pela EPD – Escola Paulista de Direito (2013)</a:t>
            </a:r>
          </a:p>
          <a:p>
            <a:pPr algn="just">
              <a:lnSpc>
                <a:spcPct val="120000"/>
              </a:lnSpc>
              <a:buFont typeface="Wingdings" panose="05000000000000000000" pitchFamily="2" charset="2"/>
              <a:buChar char="ü"/>
            </a:pPr>
            <a:r>
              <a:rPr lang="pt-BR" b="1" dirty="0">
                <a:solidFill>
                  <a:srgbClr val="002060"/>
                </a:solidFill>
              </a:rPr>
              <a:t>Educação Continuada junto FGV no curso de responsabilidade civil na área de saúde ( 2011);</a:t>
            </a:r>
          </a:p>
          <a:p>
            <a:pPr algn="just">
              <a:lnSpc>
                <a:spcPct val="120000"/>
              </a:lnSpc>
              <a:buFont typeface="Wingdings" panose="05000000000000000000" pitchFamily="2" charset="2"/>
              <a:buChar char="ü"/>
            </a:pPr>
            <a:r>
              <a:rPr lang="pt-BR" b="1" dirty="0">
                <a:solidFill>
                  <a:srgbClr val="002060"/>
                </a:solidFill>
              </a:rPr>
              <a:t>Graduada pelo FMU  (2006);</a:t>
            </a:r>
          </a:p>
          <a:p>
            <a:pPr algn="just">
              <a:lnSpc>
                <a:spcPct val="120000"/>
              </a:lnSpc>
              <a:buFont typeface="Wingdings" panose="05000000000000000000" pitchFamily="2" charset="2"/>
              <a:buChar char="ü"/>
            </a:pPr>
            <a:r>
              <a:rPr lang="pt-BR" b="1" dirty="0">
                <a:solidFill>
                  <a:srgbClr val="002060"/>
                </a:solidFill>
              </a:rPr>
              <a:t>Gerente jurídica na </a:t>
            </a:r>
            <a:r>
              <a:rPr lang="pt-BR" b="1" u="sng" dirty="0">
                <a:solidFill>
                  <a:srgbClr val="002060"/>
                </a:solidFill>
              </a:rPr>
              <a:t>área de responsabilidade civil profissional médica </a:t>
            </a:r>
            <a:r>
              <a:rPr lang="pt-BR" b="1" dirty="0">
                <a:solidFill>
                  <a:srgbClr val="002060"/>
                </a:solidFill>
              </a:rPr>
              <a:t>do escritório Mendes, Souza, Caldas e Paes </a:t>
            </a:r>
            <a:r>
              <a:rPr lang="pt-BR" b="1" dirty="0" err="1">
                <a:solidFill>
                  <a:srgbClr val="002060"/>
                </a:solidFill>
              </a:rPr>
              <a:t>Barretto</a:t>
            </a:r>
            <a:r>
              <a:rPr lang="pt-BR" b="1" dirty="0">
                <a:solidFill>
                  <a:srgbClr val="002060"/>
                </a:solidFill>
              </a:rPr>
              <a:t> Advogados Associados;</a:t>
            </a:r>
          </a:p>
          <a:p>
            <a:pPr algn="just">
              <a:lnSpc>
                <a:spcPct val="120000"/>
              </a:lnSpc>
              <a:buFont typeface="Wingdings" panose="05000000000000000000" pitchFamily="2" charset="2"/>
              <a:buChar char="ü"/>
            </a:pPr>
            <a:r>
              <a:rPr lang="pt-BR" b="1" dirty="0">
                <a:solidFill>
                  <a:srgbClr val="002060"/>
                </a:solidFill>
              </a:rPr>
              <a:t>Associada da </a:t>
            </a:r>
            <a:r>
              <a:rPr lang="pt-BR" b="1" i="1" dirty="0">
                <a:solidFill>
                  <a:srgbClr val="002060"/>
                </a:solidFill>
              </a:rPr>
              <a:t>“Associação Internacional de Direito do Seguro” </a:t>
            </a:r>
            <a:r>
              <a:rPr lang="pt-BR" b="1" dirty="0">
                <a:solidFill>
                  <a:srgbClr val="002060"/>
                </a:solidFill>
              </a:rPr>
              <a:t>(AIDA);</a:t>
            </a:r>
          </a:p>
          <a:p>
            <a:pPr algn="just">
              <a:lnSpc>
                <a:spcPct val="120000"/>
              </a:lnSpc>
              <a:buFont typeface="Wingdings" panose="05000000000000000000" pitchFamily="2" charset="2"/>
              <a:buChar char="ü"/>
            </a:pPr>
            <a:r>
              <a:rPr lang="pt-BR" b="1" i="1" dirty="0">
                <a:solidFill>
                  <a:srgbClr val="002060"/>
                </a:solidFill>
              </a:rPr>
              <a:t>Autora de diversos artigos jurídicos relacionados a Responsabilidade Civil Profissional da área médica.</a:t>
            </a:r>
          </a:p>
          <a:p>
            <a:pPr algn="just">
              <a:lnSpc>
                <a:spcPct val="120000"/>
              </a:lnSpc>
              <a:buFont typeface="Wingdings" panose="05000000000000000000" pitchFamily="2" charset="2"/>
              <a:buChar char="ü"/>
            </a:pPr>
            <a:r>
              <a:rPr lang="en-US" b="1" u="sng" dirty="0">
                <a:solidFill>
                  <a:srgbClr val="002060"/>
                </a:solidFill>
                <a:hlinkClick r:id="rId2">
                  <a:extLst>
                    <a:ext uri="{A12FA001-AC4F-418D-AE19-62706E023703}">
                      <ahyp:hlinkClr xmlns:ahyp="http://schemas.microsoft.com/office/drawing/2018/hyperlinkcolor" val="tx"/>
                    </a:ext>
                  </a:extLst>
                </a:hlinkClick>
              </a:rPr>
              <a:t>karina@mscb-advogados.com.br</a:t>
            </a:r>
            <a:r>
              <a:rPr lang="en-US" b="1" u="sng" dirty="0">
                <a:solidFill>
                  <a:srgbClr val="002060"/>
                </a:solidFill>
              </a:rPr>
              <a:t>.</a:t>
            </a:r>
            <a:endParaRPr lang="pt-BR" b="1" dirty="0">
              <a:solidFill>
                <a:srgbClr val="002060"/>
              </a:solidFill>
            </a:endParaRPr>
          </a:p>
        </p:txBody>
      </p:sp>
      <p:sp>
        <p:nvSpPr>
          <p:cNvPr id="7" name="Retângulo: Cantos Arredondados 6">
            <a:extLst>
              <a:ext uri="{FF2B5EF4-FFF2-40B4-BE49-F238E27FC236}">
                <a16:creationId xmlns:a16="http://schemas.microsoft.com/office/drawing/2014/main" id="{382CACFD-A3B7-45A4-B56C-0B1FA12A832C}"/>
              </a:ext>
            </a:extLst>
          </p:cNvPr>
          <p:cNvSpPr/>
          <p:nvPr/>
        </p:nvSpPr>
        <p:spPr>
          <a:xfrm>
            <a:off x="836612" y="348343"/>
            <a:ext cx="10518776" cy="12366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i="1" dirty="0">
                <a:effectLst>
                  <a:outerShdw blurRad="38100" dist="38100" dir="2700000" algn="tl">
                    <a:srgbClr val="000000">
                      <a:alpha val="43137"/>
                    </a:srgbClr>
                  </a:outerShdw>
                </a:effectLst>
                <a:latin typeface="Blackadder ITC" panose="04020505051007020D02" pitchFamily="82" charset="0"/>
              </a:rPr>
              <a:t>M</a:t>
            </a:r>
            <a:r>
              <a:rPr lang="pt-BR" sz="3200" b="1" i="1" dirty="0">
                <a:effectLst>
                  <a:outerShdw blurRad="38100" dist="38100" dir="2700000" algn="tl">
                    <a:srgbClr val="000000">
                      <a:alpha val="43137"/>
                    </a:srgbClr>
                  </a:outerShdw>
                </a:effectLst>
              </a:rPr>
              <a:t>uito Obrigada!</a:t>
            </a:r>
            <a:endParaRPr lang="pt-BR" sz="3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50466644"/>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TotalTime>
  <Words>2148</Words>
  <Application>Microsoft Office PowerPoint</Application>
  <PresentationFormat>Widescreen</PresentationFormat>
  <Paragraphs>101</Paragraphs>
  <Slides>9</Slides>
  <Notes>2</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9</vt:i4>
      </vt:variant>
    </vt:vector>
  </HeadingPairs>
  <TitlesOfParts>
    <vt:vector size="15" baseType="lpstr">
      <vt:lpstr>Arial</vt:lpstr>
      <vt:lpstr>Blackadder ITC</vt:lpstr>
      <vt:lpstr>Calibri</vt:lpstr>
      <vt:lpstr>Calibri Light</vt:lpstr>
      <vt:lpstr>Wingdings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 </vt:lpstr>
      <vt:lpstr> </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melisa pimenta</dc:creator>
  <cp:lastModifiedBy>Christina Roncarati</cp:lastModifiedBy>
  <cp:revision>20</cp:revision>
  <dcterms:created xsi:type="dcterms:W3CDTF">2018-10-30T20:44:31Z</dcterms:created>
  <dcterms:modified xsi:type="dcterms:W3CDTF">2019-02-24T05:27:47Z</dcterms:modified>
</cp:coreProperties>
</file>