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79" r:id="rId3"/>
    <p:sldId id="265" r:id="rId4"/>
    <p:sldId id="261" r:id="rId5"/>
    <p:sldId id="266" r:id="rId6"/>
    <p:sldId id="267" r:id="rId7"/>
    <p:sldId id="280" r:id="rId8"/>
    <p:sldId id="259" r:id="rId9"/>
    <p:sldId id="260" r:id="rId10"/>
    <p:sldId id="262" r:id="rId11"/>
    <p:sldId id="264" r:id="rId12"/>
    <p:sldId id="263" r:id="rId13"/>
    <p:sldId id="268" r:id="rId14"/>
    <p:sldId id="270" r:id="rId15"/>
    <p:sldId id="271" r:id="rId16"/>
    <p:sldId id="273" r:id="rId17"/>
    <p:sldId id="274" r:id="rId18"/>
    <p:sldId id="276" r:id="rId19"/>
    <p:sldId id="281" r:id="rId20"/>
    <p:sldId id="282" r:id="rId21"/>
    <p:sldId id="283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6" r:id="rId30"/>
    <p:sldId id="297" r:id="rId31"/>
    <p:sldId id="298" r:id="rId32"/>
    <p:sldId id="278" r:id="rId33"/>
    <p:sldId id="277" r:id="rId34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11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8" d="100"/>
          <a:sy n="78" d="100"/>
        </p:scale>
        <p:origin x="-300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6F005-3E45-C640-9696-426BAC1E3E2A}" type="datetimeFigureOut">
              <a:rPr lang="es-ES" smtClean="0"/>
              <a:t>15/04/16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6A9D1-B54F-4944-95CF-C0F96F11FB43}" type="slidenum">
              <a:rPr lang="es-AR" smtClean="0"/>
              <a:t>‹Nr.›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53606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DCC7D-5650-984D-B39C-27F3F67EF99B}" type="datetimeFigureOut">
              <a:rPr lang="es-ES" smtClean="0"/>
              <a:t>15/04/16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5BC92-AF64-8540-B2C7-A73D7E483B4C}" type="slidenum">
              <a:rPr lang="es-AR" smtClean="0"/>
              <a:t>‹Nr.›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3650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  <a:p>
            <a:r>
              <a:rPr lang="es-AR"/>
              <a:t>----- Notas de la reunión (15/04/16 15:19) -----</a:t>
            </a:r>
          </a:p>
          <a:p>
            <a:r>
              <a:rPr lang="es-AR"/>
              <a:t>Maquina de escrever: Mamãe, ela imprime online?</a:t>
            </a:r>
          </a:p>
          <a:p>
            <a:r>
              <a:rPr lang="es-AR"/>
              <a:t>Geração atual: Ola Netinha, vc quer o seu Ipad? Vovó, não é Ipad, é tablet.</a:t>
            </a:r>
          </a:p>
          <a:p>
            <a:r>
              <a:rPr lang="es-AR"/>
              <a:t>Geração atual: A filha de 3 anos fala ao pai com o celular BlackBerry: isso não funciona papai?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5BC92-AF64-8540-B2C7-A73D7E483B4C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6768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0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pt-BR" smtClean="0"/>
          </a:p>
        </p:txBody>
      </p:sp>
      <p:sp>
        <p:nvSpPr>
          <p:cNvPr id="63491" name="Espaço Reservado para Número de Slide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B9E4200-9B97-498F-B032-01D400CA54AE}" type="slidenum">
              <a:rPr lang="en-US" altLang="pt-BR" smtClean="0">
                <a:cs typeface="Arial Unicode MS" pitchFamily="34" charset="-128"/>
              </a:rPr>
              <a:pPr/>
              <a:t>24</a:t>
            </a:fld>
            <a:endParaRPr lang="en-US" altLang="pt-BR" smtClean="0"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8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pt-BR" smtClean="0"/>
          </a:p>
        </p:txBody>
      </p:sp>
      <p:sp>
        <p:nvSpPr>
          <p:cNvPr id="65539" name="Espaço Reservado para Número de Slide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2B36DD0-F254-45FB-91ED-B3896517715A}" type="slidenum">
              <a:rPr lang="en-US" altLang="pt-BR" smtClean="0">
                <a:cs typeface="Arial Unicode MS" pitchFamily="34" charset="-128"/>
              </a:rPr>
              <a:pPr/>
              <a:t>25</a:t>
            </a:fld>
            <a:endParaRPr lang="en-US" altLang="pt-BR" smtClean="0"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6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pt-BR" smtClean="0"/>
          </a:p>
        </p:txBody>
      </p:sp>
      <p:sp>
        <p:nvSpPr>
          <p:cNvPr id="67587" name="Espaço Reservado para Número de Slide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FD91897-EC1D-456C-A7E2-4FCCFE483B54}" type="slidenum">
              <a:rPr lang="en-US" altLang="pt-BR" smtClean="0">
                <a:cs typeface="Arial Unicode MS" pitchFamily="34" charset="-128"/>
              </a:rPr>
              <a:pPr/>
              <a:t>26</a:t>
            </a:fld>
            <a:endParaRPr lang="en-US" altLang="pt-BR" smtClean="0"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4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pt-BR" smtClean="0"/>
          </a:p>
        </p:txBody>
      </p:sp>
      <p:sp>
        <p:nvSpPr>
          <p:cNvPr id="69635" name="Espaço Reservado para Número de Slide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D816B91-9AAC-431A-ABEF-5FD31CB1187A}" type="slidenum">
              <a:rPr lang="en-US" altLang="pt-BR" smtClean="0">
                <a:cs typeface="Arial Unicode MS" pitchFamily="34" charset="-128"/>
              </a:rPr>
              <a:pPr/>
              <a:t>27</a:t>
            </a:fld>
            <a:endParaRPr lang="en-US" altLang="pt-BR" smtClean="0"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pt-BR" smtClean="0"/>
          </a:p>
        </p:txBody>
      </p:sp>
      <p:sp>
        <p:nvSpPr>
          <p:cNvPr id="92164" name="Espaço Reservado para Número de Slide 3"/>
          <p:cNvSpPr txBox="1">
            <a:spLocks noGrp="1"/>
          </p:cNvSpPr>
          <p:nvPr/>
        </p:nvSpPr>
        <p:spPr bwMode="auto">
          <a:xfrm>
            <a:off x="3886360" y="8688124"/>
            <a:ext cx="2971640" cy="45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71B8EB37-A328-405A-B5F3-144D6F85A122}" type="slidenum">
              <a:rPr lang="en-US" altLang="pt-BR"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Arial Unicode MS" pitchFamily="34" charset="-128"/>
              </a:rPr>
              <a:pPr algn="r"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28</a:t>
            </a:fld>
            <a:endParaRPr lang="en-US" altLang="pt-BR" sz="12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0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pt-BR" smtClean="0"/>
          </a:p>
        </p:txBody>
      </p:sp>
      <p:sp>
        <p:nvSpPr>
          <p:cNvPr id="73731" name="Espaço Reservado para Número de Slide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C0AF04A-541D-4CF4-A105-7E87057876C4}" type="slidenum">
              <a:rPr lang="en-US" altLang="pt-BR" smtClean="0">
                <a:cs typeface="Arial Unicode MS" pitchFamily="34" charset="-128"/>
              </a:rPr>
              <a:pPr/>
              <a:t>29</a:t>
            </a:fld>
            <a:endParaRPr lang="en-US" altLang="pt-BR" smtClean="0"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8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pt-BR" smtClean="0"/>
          </a:p>
        </p:txBody>
      </p:sp>
      <p:sp>
        <p:nvSpPr>
          <p:cNvPr id="75779" name="Espaço Reservado para Número de Slide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99C426C-7AD1-4C7B-BD3D-A0B287F01973}" type="slidenum">
              <a:rPr lang="en-US" altLang="pt-BR" smtClean="0">
                <a:cs typeface="Arial Unicode MS" pitchFamily="34" charset="-128"/>
              </a:rPr>
              <a:pPr/>
              <a:t>30</a:t>
            </a:fld>
            <a:endParaRPr lang="en-US" altLang="pt-BR" smtClean="0"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6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pt-BR" smtClean="0"/>
          </a:p>
        </p:txBody>
      </p:sp>
      <p:sp>
        <p:nvSpPr>
          <p:cNvPr id="77827" name="Espaço Reservado para Número de Slide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FAC6C5A-AACF-43C4-AF76-67722A08DD69}" type="slidenum">
              <a:rPr lang="en-US" altLang="pt-BR" smtClean="0">
                <a:cs typeface="Arial Unicode MS" pitchFamily="34" charset="-128"/>
              </a:rPr>
              <a:pPr/>
              <a:t>31</a:t>
            </a:fld>
            <a:endParaRPr lang="en-US" altLang="pt-BR" smtClean="0"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  <a:p>
            <a:r>
              <a:rPr lang="es-AR"/>
              <a:t>----- Notas de la reunión (15/04/16 15:22) -----</a:t>
            </a:r>
          </a:p>
          <a:p>
            <a:r>
              <a:rPr lang="es-AR"/>
              <a:t>Bate com a cara na parede, tropeça, cai, etc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5BC92-AF64-8540-B2C7-A73D7E483B4C}" type="slidenum">
              <a:rPr lang="es-AR" smtClean="0"/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12380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  <a:p>
            <a:r>
              <a:rPr lang="es-AR"/>
              <a:t>----- Notas de la reunión (15/04/16 15:22) -----</a:t>
            </a:r>
          </a:p>
          <a:p>
            <a:r>
              <a:rPr lang="es-AR"/>
              <a:t>Sala de aula de uma escola publica de ensino fundamental (menores de 10 anos)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5BC92-AF64-8540-B2C7-A73D7E483B4C}" type="slidenum">
              <a:rPr lang="es-AR" smtClean="0"/>
              <a:t>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89287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Desvio de rotas de navios para alteraç</a:t>
            </a:r>
            <a:r>
              <a:rPr lang="es-AR" dirty="0" smtClean="0"/>
              <a:t>ão dos portos de destino.</a:t>
            </a:r>
          </a:p>
          <a:p>
            <a:r>
              <a:rPr lang="es-AR" dirty="0" smtClean="0"/>
              <a:t>Identificação dos containers que tem cargas mais valiosas e rastreamento dos mesmos.</a:t>
            </a:r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5BC92-AF64-8540-B2C7-A73D7E483B4C}" type="slidenum">
              <a:rPr lang="es-AR" smtClean="0"/>
              <a:t>18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35356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8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pt-BR" smtClean="0"/>
          </a:p>
        </p:txBody>
      </p:sp>
      <p:sp>
        <p:nvSpPr>
          <p:cNvPr id="34819" name="Espaço Reservado para Número de Slide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9575A2B-AA99-4310-A15D-CC74BF9A84C7}" type="slidenum">
              <a:rPr lang="pt-BR" altLang="pt-BR" smtClean="0">
                <a:solidFill>
                  <a:schemeClr val="tx1"/>
                </a:solidFill>
                <a:latin typeface="Arial" charset="0"/>
                <a:cs typeface="Arial Unicode MS" pitchFamily="34" charset="-128"/>
              </a:rPr>
              <a:pPr/>
              <a:t>19</a:t>
            </a:fld>
            <a:endParaRPr lang="pt-BR" altLang="pt-BR" smtClean="0">
              <a:solidFill>
                <a:schemeClr val="tx1"/>
              </a:solidFill>
              <a:latin typeface="Arial" charset="0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6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pt-BR" smtClean="0"/>
          </a:p>
        </p:txBody>
      </p:sp>
      <p:sp>
        <p:nvSpPr>
          <p:cNvPr id="36867" name="Espaço Reservado para Número de Slide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214AF70-7027-49B0-93CB-C89DB7AEF540}" type="slidenum">
              <a:rPr lang="pt-BR" altLang="pt-BR" smtClean="0">
                <a:solidFill>
                  <a:schemeClr val="tx1"/>
                </a:solidFill>
                <a:latin typeface="Arial" charset="0"/>
                <a:cs typeface="Arial Unicode MS" pitchFamily="34" charset="-128"/>
              </a:rPr>
              <a:pPr/>
              <a:t>20</a:t>
            </a:fld>
            <a:endParaRPr lang="pt-BR" altLang="pt-BR" smtClean="0">
              <a:solidFill>
                <a:schemeClr val="tx1"/>
              </a:solidFill>
              <a:latin typeface="Arial" charset="0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pt-BR" smtClean="0"/>
          </a:p>
        </p:txBody>
      </p:sp>
      <p:sp>
        <p:nvSpPr>
          <p:cNvPr id="38915" name="Espaço Reservado para Número de Slide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E2159A8-62A7-4863-8682-EB5FF76532A6}" type="slidenum">
              <a:rPr lang="pt-BR" altLang="pt-BR" smtClean="0">
                <a:solidFill>
                  <a:schemeClr val="tx1"/>
                </a:solidFill>
                <a:latin typeface="Arial" charset="0"/>
                <a:cs typeface="Arial Unicode MS" pitchFamily="34" charset="-128"/>
              </a:rPr>
              <a:pPr/>
              <a:t>21</a:t>
            </a:fld>
            <a:endParaRPr lang="pt-BR" altLang="pt-BR" smtClean="0">
              <a:solidFill>
                <a:schemeClr val="tx1"/>
              </a:solidFill>
              <a:latin typeface="Arial" charset="0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4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pt-BR" smtClean="0"/>
          </a:p>
        </p:txBody>
      </p:sp>
      <p:sp>
        <p:nvSpPr>
          <p:cNvPr id="59395" name="Espaço Reservado para Número de Slide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7AEA788-87E9-40F6-B6F8-829BB18A8EEA}" type="slidenum">
              <a:rPr lang="en-US" altLang="pt-BR" smtClean="0">
                <a:cs typeface="Arial Unicode MS" pitchFamily="34" charset="-128"/>
              </a:rPr>
              <a:pPr/>
              <a:t>22</a:t>
            </a:fld>
            <a:endParaRPr lang="en-US" altLang="pt-BR" smtClean="0"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2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pt-BR" smtClean="0"/>
          </a:p>
        </p:txBody>
      </p:sp>
      <p:sp>
        <p:nvSpPr>
          <p:cNvPr id="61443" name="Espaço Reservado para Número de Slide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5233D56-8D9E-4B03-9124-B7545B1E254C}" type="slidenum">
              <a:rPr lang="en-US" altLang="pt-BR" smtClean="0">
                <a:cs typeface="Arial Unicode MS" pitchFamily="34" charset="-128"/>
              </a:rPr>
              <a:pPr/>
              <a:t>23</a:t>
            </a:fld>
            <a:endParaRPr lang="en-US" altLang="pt-BR" smtClean="0"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3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40DE-1588-604D-B51D-502B40DC50E9}" type="datetimeFigureOut">
              <a:rPr lang="es-ES" smtClean="0"/>
              <a:t>11/04/16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728C-C3AD-6543-A674-9F109F0DF29F}" type="slidenum">
              <a:rPr lang="es-AR" smtClean="0"/>
              <a:t>‹Nr.›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2125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" y="78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40DE-1588-604D-B51D-502B40DC50E9}" type="datetimeFigureOut">
              <a:rPr lang="es-ES" smtClean="0"/>
              <a:t>11/04/16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728C-C3AD-6543-A674-9F109F0DF29F}" type="slidenum">
              <a:rPr lang="es-AR" smtClean="0"/>
              <a:t>‹Nr.›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38902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40DE-1588-604D-B51D-502B40DC50E9}" type="datetimeFigureOut">
              <a:rPr lang="es-ES" smtClean="0"/>
              <a:t>11/04/16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728C-C3AD-6543-A674-9F109F0DF29F}" type="slidenum">
              <a:rPr lang="es-AR" smtClean="0"/>
              <a:t>‹Nr.›</a:t>
            </a:fld>
            <a:endParaRPr lang="es-AR"/>
          </a:p>
        </p:txBody>
      </p:sp>
      <p:pic>
        <p:nvPicPr>
          <p:cNvPr id="5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" y="78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505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" y="78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40DE-1588-604D-B51D-502B40DC50E9}" type="datetimeFigureOut">
              <a:rPr lang="es-ES" smtClean="0"/>
              <a:t>11/04/16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728C-C3AD-6543-A674-9F109F0DF29F}" type="slidenum">
              <a:rPr lang="es-AR" smtClean="0"/>
              <a:t>‹Nr.›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17634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32642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40DE-1588-604D-B51D-502B40DC50E9}" type="datetimeFigureOut">
              <a:rPr lang="es-ES" smtClean="0"/>
              <a:t>11/04/16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728C-C3AD-6543-A674-9F109F0DF29F}" type="slidenum">
              <a:rPr lang="es-AR" smtClean="0"/>
              <a:t>‹Nr.›</a:t>
            </a:fld>
            <a:endParaRPr lang="es-AR"/>
          </a:p>
        </p:txBody>
      </p:sp>
      <p:pic>
        <p:nvPicPr>
          <p:cNvPr id="5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" y="78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246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340DE-1588-604D-B51D-502B40DC50E9}" type="datetimeFigureOut">
              <a:rPr lang="es-ES" smtClean="0"/>
              <a:t>15/04/16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4728C-C3AD-6543-A674-9F109F0DF29F}" type="slidenum">
              <a:rPr lang="es-AR" smtClean="0"/>
              <a:t>‹Nr.›</a:t>
            </a:fld>
            <a:endParaRPr lang="es-AR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" y="78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25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8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sergionobre@anspnet.org.br" TargetMode="External"/><Relationship Id="rId3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369482"/>
            <a:ext cx="7772400" cy="1470025"/>
          </a:xfrm>
        </p:spPr>
        <p:txBody>
          <a:bodyPr>
            <a:normAutofit/>
          </a:bodyPr>
          <a:lstStyle/>
          <a:p>
            <a:r>
              <a:rPr lang="es-AR" sz="3600" dirty="0" smtClean="0"/>
              <a:t>Painel: Riscos Cibernéticos, Climáticos, Catastróficos e Ambientais</a:t>
            </a:r>
            <a:endParaRPr lang="es-AR" sz="3600" dirty="0"/>
          </a:p>
        </p:txBody>
      </p:sp>
    </p:spTree>
    <p:extLst>
      <p:ext uri="{BB962C8B-B14F-4D97-AF65-F5344CB8AC3E}">
        <p14:creationId xmlns:p14="http://schemas.microsoft.com/office/powerpoint/2010/main" val="1863978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892" y="172041"/>
            <a:ext cx="6827481" cy="649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88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33" y="0"/>
            <a:ext cx="8479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28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/>
          <p:cNvGrpSpPr/>
          <p:nvPr/>
        </p:nvGrpSpPr>
        <p:grpSpPr>
          <a:xfrm>
            <a:off x="1080459" y="67048"/>
            <a:ext cx="7105144" cy="6763643"/>
            <a:chOff x="1080459" y="67048"/>
            <a:chExt cx="7105144" cy="6763642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0459" y="67048"/>
              <a:ext cx="7105144" cy="6763642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3242758" y="575731"/>
              <a:ext cx="494284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AR" sz="1200" dirty="0"/>
                <a:t>Implementar uma estrutura de governança </a:t>
              </a:r>
              <a:r>
                <a:rPr lang="es-AR" sz="1200" dirty="0" smtClean="0"/>
                <a:t>eficaz, </a:t>
              </a:r>
              <a:r>
                <a:rPr lang="es-AR" sz="1200" dirty="0"/>
                <a:t>manter o </a:t>
              </a:r>
              <a:r>
                <a:rPr lang="es-AR" sz="1200" dirty="0" smtClean="0"/>
                <a:t>envolvimento da alta direç</a:t>
              </a:r>
              <a:r>
                <a:rPr lang="es-AR" sz="1200" dirty="0" smtClean="0"/>
                <a:t>ão </a:t>
              </a:r>
              <a:r>
                <a:rPr lang="es-AR" sz="1200" dirty="0" smtClean="0"/>
                <a:t>e </a:t>
              </a:r>
              <a:r>
                <a:rPr lang="es-AR" sz="1200" dirty="0"/>
                <a:t>produzir políticas de segurança da informação </a:t>
              </a:r>
              <a:r>
                <a:rPr lang="es-AR" sz="1200" dirty="0" smtClean="0"/>
                <a:t>adequadas, as quais devem </a:t>
              </a:r>
              <a:r>
                <a:rPr lang="es-AR" sz="1200" dirty="0"/>
                <a:t>incluir :</a:t>
              </a:r>
              <a:endParaRPr lang="es-AR" sz="1200" dirty="0"/>
            </a:p>
          </p:txBody>
        </p:sp>
        <p:sp>
          <p:nvSpPr>
            <p:cNvPr id="5" name="CuadroTexto 4"/>
            <p:cNvSpPr txBox="1"/>
            <p:nvPr/>
          </p:nvSpPr>
          <p:spPr>
            <a:xfrm flipH="1">
              <a:off x="3242732" y="1397005"/>
              <a:ext cx="4597400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s-AR" sz="1200" dirty="0"/>
                <a:t>E</a:t>
              </a:r>
              <a:r>
                <a:rPr lang="es-AR" sz="1200" dirty="0" smtClean="0"/>
                <a:t>ducação </a:t>
              </a:r>
              <a:r>
                <a:rPr lang="es-AR" sz="1200" dirty="0"/>
                <a:t>do usuário e treinamento de conscientização</a:t>
              </a:r>
              <a:endParaRPr lang="es-AR" sz="1200" dirty="0"/>
            </a:p>
          </p:txBody>
        </p:sp>
        <p:sp>
          <p:nvSpPr>
            <p:cNvPr id="6" name="CuadroTexto 5"/>
            <p:cNvSpPr txBox="1"/>
            <p:nvPr/>
          </p:nvSpPr>
          <p:spPr>
            <a:xfrm flipH="1">
              <a:off x="3251193" y="2040490"/>
              <a:ext cx="4597400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s-AR" sz="1200" dirty="0" smtClean="0"/>
                <a:t>Monitorar as pol</a:t>
              </a:r>
              <a:r>
                <a:rPr lang="es-AR" sz="1200" dirty="0" smtClean="0"/>
                <a:t>íticas e procedimentos para todas as redes e sistemas</a:t>
              </a:r>
              <a:endParaRPr lang="es-AR" sz="1200" dirty="0"/>
            </a:p>
          </p:txBody>
        </p:sp>
        <p:sp>
          <p:nvSpPr>
            <p:cNvPr id="7" name="CuadroTexto 6"/>
            <p:cNvSpPr txBox="1"/>
            <p:nvPr/>
          </p:nvSpPr>
          <p:spPr>
            <a:xfrm flipH="1">
              <a:off x="3234253" y="2573906"/>
              <a:ext cx="45974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s-AR" sz="1200" dirty="0" smtClean="0"/>
                <a:t>Procedimentos de gest</a:t>
              </a:r>
              <a:r>
                <a:rPr lang="es-AR" sz="1200" dirty="0" smtClean="0"/>
                <a:t>ão de incidentes, incluindo a resposta e recuperação de desastres</a:t>
              </a:r>
              <a:endParaRPr lang="es-AR" sz="1200" dirty="0"/>
            </a:p>
          </p:txBody>
        </p:sp>
        <p:sp>
          <p:nvSpPr>
            <p:cNvPr id="8" name="CuadroTexto 7"/>
            <p:cNvSpPr txBox="1"/>
            <p:nvPr/>
          </p:nvSpPr>
          <p:spPr>
            <a:xfrm flipH="1">
              <a:off x="3234247" y="3293594"/>
              <a:ext cx="4597400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s-AR" sz="1200" dirty="0" smtClean="0"/>
                <a:t>Pol</a:t>
              </a:r>
              <a:r>
                <a:rPr lang="es-AR" sz="1200" dirty="0" smtClean="0"/>
                <a:t>íticas e p</a:t>
              </a:r>
              <a:r>
                <a:rPr lang="es-AR" sz="1200" dirty="0" smtClean="0"/>
                <a:t>rocedimentos de segurança de rede</a:t>
              </a:r>
              <a:endParaRPr lang="es-AR" sz="1200" dirty="0"/>
            </a:p>
          </p:txBody>
        </p:sp>
        <p:sp>
          <p:nvSpPr>
            <p:cNvPr id="9" name="CuadroTexto 8"/>
            <p:cNvSpPr txBox="1"/>
            <p:nvPr/>
          </p:nvSpPr>
          <p:spPr>
            <a:xfrm flipH="1">
              <a:off x="3234241" y="3920148"/>
              <a:ext cx="4597400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s-AR" sz="1200" dirty="0" smtClean="0"/>
                <a:t>Gest</a:t>
              </a:r>
              <a:r>
                <a:rPr lang="es-AR" sz="1200" dirty="0" smtClean="0"/>
                <a:t>ão e controle de privilégios de usuário</a:t>
              </a:r>
              <a:endParaRPr lang="es-AR" sz="1200" dirty="0"/>
            </a:p>
          </p:txBody>
        </p:sp>
        <p:sp>
          <p:nvSpPr>
            <p:cNvPr id="10" name="CuadroTexto 9"/>
            <p:cNvSpPr txBox="1"/>
            <p:nvPr/>
          </p:nvSpPr>
          <p:spPr>
            <a:xfrm flipH="1">
              <a:off x="3234235" y="4529765"/>
              <a:ext cx="4597400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s-AR" sz="1200" dirty="0" smtClean="0"/>
                <a:t>Orientaç</a:t>
              </a:r>
              <a:r>
                <a:rPr lang="es-AR" sz="1200" dirty="0" smtClean="0"/>
                <a:t>ão de configuração segura</a:t>
              </a:r>
              <a:endParaRPr lang="es-AR" sz="1200" dirty="0"/>
            </a:p>
          </p:txBody>
        </p:sp>
        <p:sp>
          <p:nvSpPr>
            <p:cNvPr id="11" name="CuadroTexto 10"/>
            <p:cNvSpPr txBox="1"/>
            <p:nvPr/>
          </p:nvSpPr>
          <p:spPr>
            <a:xfrm flipH="1">
              <a:off x="3234229" y="5156317"/>
              <a:ext cx="4597400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s-AR" sz="1200" dirty="0" smtClean="0"/>
                <a:t>Procedimentos de proteç</a:t>
              </a:r>
              <a:r>
                <a:rPr lang="es-AR" sz="1200" dirty="0" smtClean="0"/>
                <a:t>ão contra malware</a:t>
              </a:r>
              <a:endParaRPr lang="es-AR" sz="1200" dirty="0"/>
            </a:p>
          </p:txBody>
        </p:sp>
        <p:sp>
          <p:nvSpPr>
            <p:cNvPr id="12" name="CuadroTexto 11"/>
            <p:cNvSpPr txBox="1"/>
            <p:nvPr/>
          </p:nvSpPr>
          <p:spPr>
            <a:xfrm flipH="1">
              <a:off x="3242690" y="5782869"/>
              <a:ext cx="4597400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s-AR" sz="1200" dirty="0" smtClean="0"/>
                <a:t>Controle de uso de m</a:t>
              </a:r>
              <a:r>
                <a:rPr lang="es-AR" sz="1200" dirty="0" smtClean="0"/>
                <a:t>ídia removível</a:t>
              </a:r>
              <a:endParaRPr lang="es-AR" sz="1200" dirty="0"/>
            </a:p>
          </p:txBody>
        </p:sp>
        <p:sp>
          <p:nvSpPr>
            <p:cNvPr id="13" name="CuadroTexto 12"/>
            <p:cNvSpPr txBox="1"/>
            <p:nvPr/>
          </p:nvSpPr>
          <p:spPr>
            <a:xfrm flipH="1">
              <a:off x="3242684" y="6400954"/>
              <a:ext cx="4597400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s-AR" sz="1200" dirty="0" smtClean="0"/>
                <a:t>Monitorar dispositivos m</a:t>
              </a:r>
              <a:r>
                <a:rPr lang="es-AR" sz="1200" dirty="0" smtClean="0"/>
                <a:t>óveis e processos de trabalhos em casa</a:t>
              </a:r>
              <a:endParaRPr lang="es-AR" sz="1200" dirty="0"/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2531489" y="118531"/>
              <a:ext cx="316653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s-AR" b="1" dirty="0" smtClean="0">
                  <a:solidFill>
                    <a:schemeClr val="accent1">
                      <a:lumMod val="75000"/>
                    </a:schemeClr>
                  </a:solidFill>
                </a:rPr>
                <a:t>10 passos para cibersecurity </a:t>
              </a:r>
              <a:endParaRPr lang="es-AR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8" name="CuadroTexto 17"/>
          <p:cNvSpPr txBox="1"/>
          <p:nvPr/>
        </p:nvSpPr>
        <p:spPr>
          <a:xfrm rot="19134852">
            <a:off x="2730502" y="2793829"/>
            <a:ext cx="5836103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Estima- se que aproximadamente 80 % </a:t>
            </a:r>
            <a:r>
              <a:rPr lang="es-AR" b="1" dirty="0" smtClean="0">
                <a:solidFill>
                  <a:srgbClr val="FF0000"/>
                </a:solidFill>
              </a:rPr>
              <a:t>de ciberataques </a:t>
            </a:r>
            <a:r>
              <a:rPr lang="es-AR" b="1" dirty="0">
                <a:solidFill>
                  <a:srgbClr val="FF0000"/>
                </a:solidFill>
              </a:rPr>
              <a:t>podem ser evitados ou </a:t>
            </a:r>
            <a:r>
              <a:rPr lang="es-AR" b="1" dirty="0" smtClean="0">
                <a:solidFill>
                  <a:srgbClr val="FF0000"/>
                </a:solidFill>
              </a:rPr>
              <a:t>mitigados pela </a:t>
            </a:r>
            <a:r>
              <a:rPr lang="es-AR" b="1" dirty="0">
                <a:solidFill>
                  <a:srgbClr val="FF0000"/>
                </a:solidFill>
              </a:rPr>
              <a:t>administração de risco </a:t>
            </a:r>
            <a:r>
              <a:rPr lang="es-AR" b="1" dirty="0" smtClean="0">
                <a:solidFill>
                  <a:srgbClr val="FF0000"/>
                </a:solidFill>
              </a:rPr>
              <a:t>de informações básicas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38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8630"/>
            <a:ext cx="9144000" cy="5401755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395288" y="836613"/>
            <a:ext cx="69850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sz="3200" b="1" dirty="0" smtClean="0">
                <a:solidFill>
                  <a:srgbClr val="376092"/>
                </a:solidFill>
                <a:ea typeface="ＭＳ Ｐゴシック" pitchFamily="34" charset="-128"/>
              </a:rPr>
              <a:t>O </a:t>
            </a:r>
            <a:r>
              <a:rPr lang="en-GB" altLang="pt-BR" sz="3200" b="1" dirty="0" err="1">
                <a:solidFill>
                  <a:srgbClr val="376092"/>
                </a:solidFill>
                <a:ea typeface="ＭＳ Ｐゴシック" pitchFamily="34" charset="-128"/>
              </a:rPr>
              <a:t>q</a:t>
            </a:r>
            <a:r>
              <a:rPr lang="en-GB" altLang="pt-BR" sz="3200" b="1" dirty="0" err="1" smtClean="0">
                <a:solidFill>
                  <a:srgbClr val="376092"/>
                </a:solidFill>
                <a:ea typeface="ＭＳ Ｐゴシック" pitchFamily="34" charset="-128"/>
              </a:rPr>
              <a:t>ue</a:t>
            </a:r>
            <a:r>
              <a:rPr lang="en-GB" altLang="pt-BR" sz="3200" b="1" dirty="0" smtClean="0">
                <a:solidFill>
                  <a:srgbClr val="376092"/>
                </a:solidFill>
                <a:ea typeface="ＭＳ Ｐゴシック" pitchFamily="34" charset="-128"/>
              </a:rPr>
              <a:t> </a:t>
            </a:r>
            <a:r>
              <a:rPr lang="en-GB" altLang="pt-BR" sz="3200" b="1" dirty="0" err="1" smtClean="0">
                <a:solidFill>
                  <a:srgbClr val="376092"/>
                </a:solidFill>
                <a:ea typeface="ＭＳ Ｐゴシック" pitchFamily="34" charset="-128"/>
              </a:rPr>
              <a:t>acontece</a:t>
            </a:r>
            <a:r>
              <a:rPr lang="en-GB" altLang="pt-BR" sz="3200" b="1" dirty="0" smtClean="0">
                <a:solidFill>
                  <a:srgbClr val="376092"/>
                </a:solidFill>
                <a:ea typeface="ＭＳ Ｐゴシック" pitchFamily="34" charset="-128"/>
              </a:rPr>
              <a:t> </a:t>
            </a:r>
            <a:r>
              <a:rPr lang="en-GB" altLang="pt-BR" sz="3200" b="1" dirty="0" err="1" smtClean="0">
                <a:solidFill>
                  <a:srgbClr val="376092"/>
                </a:solidFill>
                <a:ea typeface="ＭＳ Ｐゴシック" pitchFamily="34" charset="-128"/>
              </a:rPr>
              <a:t>quanto</a:t>
            </a:r>
            <a:r>
              <a:rPr lang="en-GB" altLang="pt-BR" sz="3200" b="1" dirty="0" smtClean="0">
                <a:solidFill>
                  <a:srgbClr val="376092"/>
                </a:solidFill>
                <a:ea typeface="ＭＳ Ｐゴシック" pitchFamily="34" charset="-128"/>
              </a:rPr>
              <a:t> </a:t>
            </a:r>
            <a:r>
              <a:rPr lang="en-GB" altLang="pt-BR" sz="3200" b="1" dirty="0" err="1" smtClean="0">
                <a:solidFill>
                  <a:srgbClr val="376092"/>
                </a:solidFill>
                <a:ea typeface="ＭＳ Ｐゴシック" pitchFamily="34" charset="-128"/>
              </a:rPr>
              <a:t>clico</a:t>
            </a:r>
            <a:r>
              <a:rPr lang="en-GB" altLang="pt-BR" sz="3200" b="1" dirty="0" smtClean="0">
                <a:solidFill>
                  <a:srgbClr val="376092"/>
                </a:solidFill>
                <a:ea typeface="ＭＳ Ｐゴシック" pitchFamily="34" charset="-128"/>
              </a:rPr>
              <a:t> OK?</a:t>
            </a:r>
            <a:endParaRPr lang="en-GB" altLang="pt-BR" sz="3200" b="1" dirty="0">
              <a:solidFill>
                <a:srgbClr val="376092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640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842"/>
            <a:ext cx="9144000" cy="5472887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395288" y="836613"/>
            <a:ext cx="69850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sz="3200" b="1" dirty="0" smtClean="0">
                <a:solidFill>
                  <a:srgbClr val="376092"/>
                </a:solidFill>
                <a:ea typeface="ＭＳ Ｐゴシック" pitchFamily="34" charset="-128"/>
              </a:rPr>
              <a:t>O </a:t>
            </a:r>
            <a:r>
              <a:rPr lang="en-GB" altLang="pt-BR" sz="3200" b="1" dirty="0" err="1">
                <a:solidFill>
                  <a:srgbClr val="376092"/>
                </a:solidFill>
                <a:ea typeface="ＭＳ Ｐゴシック" pitchFamily="34" charset="-128"/>
              </a:rPr>
              <a:t>q</a:t>
            </a:r>
            <a:r>
              <a:rPr lang="en-GB" altLang="pt-BR" sz="3200" b="1" dirty="0" err="1" smtClean="0">
                <a:solidFill>
                  <a:srgbClr val="376092"/>
                </a:solidFill>
                <a:ea typeface="ＭＳ Ｐゴシック" pitchFamily="34" charset="-128"/>
              </a:rPr>
              <a:t>ue</a:t>
            </a:r>
            <a:r>
              <a:rPr lang="en-GB" altLang="pt-BR" sz="3200" b="1" dirty="0" smtClean="0">
                <a:solidFill>
                  <a:srgbClr val="376092"/>
                </a:solidFill>
                <a:ea typeface="ＭＳ Ｐゴシック" pitchFamily="34" charset="-128"/>
              </a:rPr>
              <a:t> </a:t>
            </a:r>
            <a:r>
              <a:rPr lang="en-GB" altLang="pt-BR" sz="3200" b="1" dirty="0" err="1" smtClean="0">
                <a:solidFill>
                  <a:srgbClr val="376092"/>
                </a:solidFill>
                <a:ea typeface="ＭＳ Ｐゴシック" pitchFamily="34" charset="-128"/>
              </a:rPr>
              <a:t>acontece</a:t>
            </a:r>
            <a:r>
              <a:rPr lang="en-GB" altLang="pt-BR" sz="3200" b="1" dirty="0" smtClean="0">
                <a:solidFill>
                  <a:srgbClr val="376092"/>
                </a:solidFill>
                <a:ea typeface="ＭＳ Ｐゴシック" pitchFamily="34" charset="-128"/>
              </a:rPr>
              <a:t> </a:t>
            </a:r>
            <a:r>
              <a:rPr lang="en-GB" altLang="pt-BR" sz="3200" b="1" dirty="0" err="1" smtClean="0">
                <a:solidFill>
                  <a:srgbClr val="376092"/>
                </a:solidFill>
                <a:ea typeface="ＭＳ Ｐゴシック" pitchFamily="34" charset="-128"/>
              </a:rPr>
              <a:t>quanto</a:t>
            </a:r>
            <a:r>
              <a:rPr lang="en-GB" altLang="pt-BR" sz="3200" b="1" dirty="0" smtClean="0">
                <a:solidFill>
                  <a:srgbClr val="376092"/>
                </a:solidFill>
                <a:ea typeface="ＭＳ Ｐゴシック" pitchFamily="34" charset="-128"/>
              </a:rPr>
              <a:t> </a:t>
            </a:r>
            <a:r>
              <a:rPr lang="en-GB" altLang="pt-BR" sz="3200" b="1" dirty="0" err="1" smtClean="0">
                <a:solidFill>
                  <a:srgbClr val="376092"/>
                </a:solidFill>
                <a:ea typeface="ＭＳ Ｐゴシック" pitchFamily="34" charset="-128"/>
              </a:rPr>
              <a:t>clico</a:t>
            </a:r>
            <a:r>
              <a:rPr lang="en-GB" altLang="pt-BR" sz="3200" b="1" dirty="0" smtClean="0">
                <a:solidFill>
                  <a:srgbClr val="376092"/>
                </a:solidFill>
                <a:ea typeface="ＭＳ Ｐゴシック" pitchFamily="34" charset="-128"/>
              </a:rPr>
              <a:t> OK?</a:t>
            </a:r>
            <a:endParaRPr lang="en-GB" altLang="pt-BR" sz="3200" b="1" dirty="0">
              <a:solidFill>
                <a:srgbClr val="376092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4138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8630"/>
            <a:ext cx="9144000" cy="5387424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395288" y="836613"/>
            <a:ext cx="69850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sz="3200" b="1" dirty="0" smtClean="0">
                <a:solidFill>
                  <a:srgbClr val="376092"/>
                </a:solidFill>
                <a:ea typeface="ＭＳ Ｐゴシック" pitchFamily="34" charset="-128"/>
              </a:rPr>
              <a:t>O </a:t>
            </a:r>
            <a:r>
              <a:rPr lang="en-GB" altLang="pt-BR" sz="3200" b="1" dirty="0" err="1">
                <a:solidFill>
                  <a:srgbClr val="376092"/>
                </a:solidFill>
                <a:ea typeface="ＭＳ Ｐゴシック" pitchFamily="34" charset="-128"/>
              </a:rPr>
              <a:t>q</a:t>
            </a:r>
            <a:r>
              <a:rPr lang="en-GB" altLang="pt-BR" sz="3200" b="1" dirty="0" err="1" smtClean="0">
                <a:solidFill>
                  <a:srgbClr val="376092"/>
                </a:solidFill>
                <a:ea typeface="ＭＳ Ｐゴシック" pitchFamily="34" charset="-128"/>
              </a:rPr>
              <a:t>ue</a:t>
            </a:r>
            <a:r>
              <a:rPr lang="en-GB" altLang="pt-BR" sz="3200" b="1" dirty="0" smtClean="0">
                <a:solidFill>
                  <a:srgbClr val="376092"/>
                </a:solidFill>
                <a:ea typeface="ＭＳ Ｐゴシック" pitchFamily="34" charset="-128"/>
              </a:rPr>
              <a:t> </a:t>
            </a:r>
            <a:r>
              <a:rPr lang="en-GB" altLang="pt-BR" sz="3200" b="1" dirty="0" err="1" smtClean="0">
                <a:solidFill>
                  <a:srgbClr val="376092"/>
                </a:solidFill>
                <a:ea typeface="ＭＳ Ｐゴシック" pitchFamily="34" charset="-128"/>
              </a:rPr>
              <a:t>acontece</a:t>
            </a:r>
            <a:r>
              <a:rPr lang="en-GB" altLang="pt-BR" sz="3200" b="1" dirty="0" smtClean="0">
                <a:solidFill>
                  <a:srgbClr val="376092"/>
                </a:solidFill>
                <a:ea typeface="ＭＳ Ｐゴシック" pitchFamily="34" charset="-128"/>
              </a:rPr>
              <a:t> </a:t>
            </a:r>
            <a:r>
              <a:rPr lang="en-GB" altLang="pt-BR" sz="3200" b="1" dirty="0" err="1" smtClean="0">
                <a:solidFill>
                  <a:srgbClr val="376092"/>
                </a:solidFill>
                <a:ea typeface="ＭＳ Ｐゴシック" pitchFamily="34" charset="-128"/>
              </a:rPr>
              <a:t>quanto</a:t>
            </a:r>
            <a:r>
              <a:rPr lang="en-GB" altLang="pt-BR" sz="3200" b="1" dirty="0" smtClean="0">
                <a:solidFill>
                  <a:srgbClr val="376092"/>
                </a:solidFill>
                <a:ea typeface="ＭＳ Ｐゴシック" pitchFamily="34" charset="-128"/>
              </a:rPr>
              <a:t> </a:t>
            </a:r>
            <a:r>
              <a:rPr lang="en-GB" altLang="pt-BR" sz="3200" b="1" dirty="0" err="1" smtClean="0">
                <a:solidFill>
                  <a:srgbClr val="376092"/>
                </a:solidFill>
                <a:ea typeface="ＭＳ Ｐゴシック" pitchFamily="34" charset="-128"/>
              </a:rPr>
              <a:t>clico</a:t>
            </a:r>
            <a:r>
              <a:rPr lang="en-GB" altLang="pt-BR" sz="3200" b="1" dirty="0" smtClean="0">
                <a:solidFill>
                  <a:srgbClr val="376092"/>
                </a:solidFill>
                <a:ea typeface="ＭＳ Ｐゴシック" pitchFamily="34" charset="-128"/>
              </a:rPr>
              <a:t> OK?</a:t>
            </a:r>
            <a:endParaRPr lang="en-GB" altLang="pt-BR" sz="3200" b="1" dirty="0">
              <a:solidFill>
                <a:srgbClr val="376092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7523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070"/>
            <a:ext cx="9144000" cy="5486400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395288" y="836613"/>
            <a:ext cx="69850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sz="3200" b="1" dirty="0" err="1" smtClean="0">
                <a:solidFill>
                  <a:srgbClr val="376092"/>
                </a:solidFill>
                <a:ea typeface="ＭＳ Ｐゴシック" pitchFamily="34" charset="-128"/>
              </a:rPr>
              <a:t>Riscos</a:t>
            </a:r>
            <a:r>
              <a:rPr lang="en-GB" altLang="pt-BR" sz="3200" b="1" dirty="0" smtClean="0">
                <a:solidFill>
                  <a:srgbClr val="376092"/>
                </a:solidFill>
                <a:ea typeface="ＭＳ Ｐゴシック" pitchFamily="34" charset="-128"/>
              </a:rPr>
              <a:t> </a:t>
            </a:r>
            <a:r>
              <a:rPr lang="en-GB" altLang="pt-BR" sz="3200" b="1" dirty="0" err="1" smtClean="0">
                <a:solidFill>
                  <a:srgbClr val="376092"/>
                </a:solidFill>
                <a:ea typeface="ＭＳ Ｐゴシック" pitchFamily="34" charset="-128"/>
              </a:rPr>
              <a:t>trabalhistas</a:t>
            </a:r>
            <a:r>
              <a:rPr lang="en-GB" altLang="pt-BR" sz="3200" b="1" dirty="0" smtClean="0">
                <a:solidFill>
                  <a:srgbClr val="376092"/>
                </a:solidFill>
                <a:ea typeface="ＭＳ Ｐゴシック" pitchFamily="34" charset="-128"/>
              </a:rPr>
              <a:t> </a:t>
            </a:r>
            <a:r>
              <a:rPr lang="en-GB" altLang="pt-BR" sz="3200" b="1" dirty="0" err="1" smtClean="0">
                <a:solidFill>
                  <a:srgbClr val="376092"/>
                </a:solidFill>
                <a:ea typeface="ＭＳ Ｐゴシック" pitchFamily="34" charset="-128"/>
              </a:rPr>
              <a:t>aumentam</a:t>
            </a:r>
            <a:endParaRPr lang="en-GB" altLang="pt-BR" sz="3200" b="1" dirty="0">
              <a:solidFill>
                <a:srgbClr val="376092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1849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0672"/>
            <a:ext cx="9144000" cy="5252695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395288" y="836613"/>
            <a:ext cx="69850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sz="3200" b="1" dirty="0" err="1" smtClean="0">
                <a:solidFill>
                  <a:srgbClr val="376092"/>
                </a:solidFill>
                <a:ea typeface="ＭＳ Ｐゴシック" pitchFamily="34" charset="-128"/>
              </a:rPr>
              <a:t>Riscos</a:t>
            </a:r>
            <a:r>
              <a:rPr lang="en-GB" altLang="pt-BR" sz="3200" b="1" dirty="0" smtClean="0">
                <a:solidFill>
                  <a:srgbClr val="376092"/>
                </a:solidFill>
                <a:ea typeface="ＭＳ Ｐゴシック" pitchFamily="34" charset="-128"/>
              </a:rPr>
              <a:t> </a:t>
            </a:r>
            <a:r>
              <a:rPr lang="en-GB" altLang="pt-BR" sz="3200" b="1" dirty="0" err="1" smtClean="0">
                <a:solidFill>
                  <a:srgbClr val="376092"/>
                </a:solidFill>
                <a:ea typeface="ＭＳ Ｐゴシック" pitchFamily="34" charset="-128"/>
              </a:rPr>
              <a:t>trabalhistas</a:t>
            </a:r>
            <a:r>
              <a:rPr lang="en-GB" altLang="pt-BR" sz="3200" b="1" dirty="0" smtClean="0">
                <a:solidFill>
                  <a:srgbClr val="376092"/>
                </a:solidFill>
                <a:ea typeface="ＭＳ Ｐゴシック" pitchFamily="34" charset="-128"/>
              </a:rPr>
              <a:t> </a:t>
            </a:r>
            <a:r>
              <a:rPr lang="en-GB" altLang="pt-BR" sz="3200" b="1" dirty="0" err="1" smtClean="0">
                <a:solidFill>
                  <a:srgbClr val="376092"/>
                </a:solidFill>
                <a:ea typeface="ＭＳ Ｐゴシック" pitchFamily="34" charset="-128"/>
              </a:rPr>
              <a:t>aumentam</a:t>
            </a:r>
            <a:endParaRPr lang="en-GB" altLang="pt-BR" sz="3200" b="1" dirty="0">
              <a:solidFill>
                <a:srgbClr val="376092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1386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308101"/>
            <a:ext cx="7543800" cy="42291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5638801"/>
            <a:ext cx="6896100" cy="190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609600" y="2492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 smtClean="0">
                <a:solidFill>
                  <a:schemeClr val="accent1">
                    <a:lumMod val="75000"/>
                  </a:schemeClr>
                </a:solidFill>
              </a:rPr>
              <a:t>Riscos Cibern</a:t>
            </a:r>
            <a:r>
              <a:rPr lang="es-AR" sz="3200" b="1" dirty="0" smtClean="0">
                <a:solidFill>
                  <a:schemeClr val="accent1">
                    <a:lumMod val="75000"/>
                  </a:schemeClr>
                </a:solidFill>
              </a:rPr>
              <a:t>éticos em Transportes Marítimos:</a:t>
            </a:r>
            <a:endParaRPr lang="es-AR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4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395288" y="836613"/>
            <a:ext cx="69850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sz="3200" b="1" dirty="0">
                <a:solidFill>
                  <a:srgbClr val="376092"/>
                </a:solidFill>
                <a:ea typeface="ＭＳ Ｐゴシック" pitchFamily="34" charset="-128"/>
              </a:rPr>
              <a:t>O Marco Civil da Internet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36550" y="1844675"/>
            <a:ext cx="8339138" cy="47529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lnSpc>
                <a:spcPts val="2588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pt-BR" sz="2000" b="1" kern="0" dirty="0" smtClean="0"/>
              <a:t>Lei 12.965 de 23/04/2014</a:t>
            </a:r>
          </a:p>
          <a:p>
            <a:pPr algn="just">
              <a:lnSpc>
                <a:spcPts val="2588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endParaRPr lang="pt-BR" sz="2000" kern="0" dirty="0" smtClean="0"/>
          </a:p>
          <a:p>
            <a:pPr marL="0" indent="0" algn="just">
              <a:lnSpc>
                <a:spcPts val="2588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pt-BR" sz="2000" kern="0" dirty="0" smtClean="0"/>
              <a:t>Estabelece </a:t>
            </a:r>
            <a:r>
              <a:rPr lang="pt-BR" sz="2000" b="1" kern="0" dirty="0" smtClean="0"/>
              <a:t>princípios</a:t>
            </a:r>
            <a:r>
              <a:rPr lang="pt-BR" sz="2000" kern="0" dirty="0" smtClean="0"/>
              <a:t>, </a:t>
            </a:r>
            <a:r>
              <a:rPr lang="pt-BR" sz="2000" b="1" kern="0" dirty="0" smtClean="0"/>
              <a:t>garantias</a:t>
            </a:r>
            <a:r>
              <a:rPr lang="pt-BR" sz="2000" kern="0" dirty="0" smtClean="0"/>
              <a:t>, </a:t>
            </a:r>
            <a:r>
              <a:rPr lang="pt-BR" sz="2000" b="1" kern="0" dirty="0" smtClean="0"/>
              <a:t>direitos</a:t>
            </a:r>
            <a:r>
              <a:rPr lang="pt-BR" sz="2000" kern="0" dirty="0" smtClean="0"/>
              <a:t> e </a:t>
            </a:r>
            <a:r>
              <a:rPr lang="pt-BR" sz="2000" b="1" kern="0" dirty="0" smtClean="0"/>
              <a:t>deveres</a:t>
            </a:r>
            <a:r>
              <a:rPr lang="pt-BR" sz="2000" kern="0" dirty="0" smtClean="0"/>
              <a:t> para o uso da internet no Brasil e fixa diretrizes para a regulamentação da matéria. </a:t>
            </a:r>
          </a:p>
          <a:p>
            <a:pPr marL="0" indent="0" algn="just">
              <a:lnSpc>
                <a:spcPts val="2588"/>
              </a:lnSpc>
              <a:spcBef>
                <a:spcPts val="0"/>
              </a:spcBef>
              <a:buFont typeface="Wingdings" pitchFamily="2" charset="2"/>
              <a:buNone/>
              <a:defRPr/>
            </a:pPr>
            <a:endParaRPr lang="pt-BR" sz="2000" kern="0" dirty="0"/>
          </a:p>
          <a:p>
            <a:pPr algn="just">
              <a:lnSpc>
                <a:spcPts val="2588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pt-BR" sz="2000" kern="0" dirty="0" smtClean="0"/>
              <a:t>Proteção da Privacidade e de  Dados Pessoais</a:t>
            </a:r>
          </a:p>
          <a:p>
            <a:pPr algn="just">
              <a:lnSpc>
                <a:spcPts val="2588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endParaRPr lang="pt-BR" sz="2000" kern="0" dirty="0" smtClean="0"/>
          </a:p>
          <a:p>
            <a:pPr algn="just">
              <a:lnSpc>
                <a:spcPts val="2588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pt-BR" sz="2000" kern="0" dirty="0" smtClean="0"/>
              <a:t>Responsabilidade dos Agentes</a:t>
            </a:r>
          </a:p>
          <a:p>
            <a:pPr algn="just">
              <a:lnSpc>
                <a:spcPts val="2588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endParaRPr lang="pt-BR" sz="2000" kern="0" dirty="0" smtClean="0"/>
          </a:p>
          <a:p>
            <a:pPr algn="just">
              <a:lnSpc>
                <a:spcPts val="2588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pt-BR" sz="2000" kern="0" dirty="0" smtClean="0"/>
              <a:t>Preservação da estabilidade, segurança e funcionalidade da rede</a:t>
            </a:r>
          </a:p>
          <a:p>
            <a:pPr algn="just">
              <a:lnSpc>
                <a:spcPts val="2588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endParaRPr lang="pt-BR" sz="2000" kern="0" dirty="0" smtClean="0"/>
          </a:p>
          <a:p>
            <a:pPr algn="just">
              <a:lnSpc>
                <a:spcPts val="2588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pt-BR" sz="2000" kern="0" dirty="0" smtClean="0"/>
              <a:t>Preservação e garantia da Neutralidade da Rede</a:t>
            </a:r>
          </a:p>
          <a:p>
            <a:pPr algn="just">
              <a:lnSpc>
                <a:spcPts val="2588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endParaRPr lang="pt-BR" sz="2000" kern="0" dirty="0"/>
          </a:p>
          <a:p>
            <a:pPr algn="just">
              <a:lnSpc>
                <a:spcPts val="2588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pt-BR" sz="2000" kern="0" dirty="0" smtClean="0"/>
              <a:t>Liberdade de Expressão</a:t>
            </a:r>
          </a:p>
          <a:p>
            <a:pPr algn="just">
              <a:lnSpc>
                <a:spcPts val="2588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endParaRPr lang="pt-BR" kern="0" dirty="0" smtClean="0"/>
          </a:p>
          <a:p>
            <a:pPr algn="just">
              <a:lnSpc>
                <a:spcPts val="2588"/>
              </a:lnSpc>
              <a:spcBef>
                <a:spcPts val="0"/>
              </a:spcBef>
              <a:defRPr/>
            </a:pPr>
            <a:endParaRPr lang="pt-BR" kern="0" dirty="0"/>
          </a:p>
          <a:p>
            <a:pPr algn="just">
              <a:lnSpc>
                <a:spcPts val="2588"/>
              </a:lnSpc>
              <a:spcBef>
                <a:spcPts val="0"/>
              </a:spcBef>
              <a:defRPr/>
            </a:pPr>
            <a:endParaRPr lang="pt-BR" kern="0" dirty="0" smtClean="0"/>
          </a:p>
          <a:p>
            <a:pPr marL="0" indent="0">
              <a:lnSpc>
                <a:spcPts val="2588"/>
              </a:lnSpc>
              <a:spcBef>
                <a:spcPts val="0"/>
              </a:spcBef>
              <a:buFont typeface="Wingdings" pitchFamily="2" charset="2"/>
              <a:buNone/>
              <a:defRPr/>
            </a:pPr>
            <a:endParaRPr lang="pt-BR" kern="0" dirty="0" smtClean="0"/>
          </a:p>
          <a:p>
            <a:pPr marL="0" indent="0">
              <a:lnSpc>
                <a:spcPts val="2588"/>
              </a:lnSpc>
              <a:spcBef>
                <a:spcPts val="0"/>
              </a:spcBef>
              <a:buFont typeface="Wingdings" pitchFamily="2" charset="2"/>
              <a:buNone/>
              <a:defRPr/>
            </a:pPr>
            <a:endParaRPr lang="pt-BR" kern="0" dirty="0" smtClean="0"/>
          </a:p>
          <a:p>
            <a:pPr>
              <a:lnSpc>
                <a:spcPts val="2588"/>
              </a:lnSpc>
              <a:spcBef>
                <a:spcPts val="0"/>
              </a:spcBef>
              <a:defRPr/>
            </a:pPr>
            <a:endParaRPr lang="pt-BR" kern="0" dirty="0"/>
          </a:p>
          <a:p>
            <a:pPr marL="0" indent="0">
              <a:lnSpc>
                <a:spcPts val="2588"/>
              </a:lnSpc>
              <a:spcBef>
                <a:spcPts val="0"/>
              </a:spcBef>
              <a:buFont typeface="Wingdings" pitchFamily="2" charset="2"/>
              <a:buNone/>
              <a:defRPr/>
            </a:pPr>
            <a:endParaRPr lang="pt-BR" kern="0" dirty="0" smtClean="0"/>
          </a:p>
          <a:p>
            <a:pPr>
              <a:lnSpc>
                <a:spcPts val="2588"/>
              </a:lnSpc>
              <a:spcBef>
                <a:spcPts val="0"/>
              </a:spcBef>
              <a:defRPr/>
            </a:pPr>
            <a:endParaRPr lang="pt-BR" kern="0" dirty="0"/>
          </a:p>
          <a:p>
            <a:pPr marL="0" indent="0">
              <a:lnSpc>
                <a:spcPts val="2588"/>
              </a:lnSpc>
              <a:spcBef>
                <a:spcPts val="0"/>
              </a:spcBef>
              <a:buFont typeface="Wingdings" pitchFamily="2" charset="2"/>
              <a:buNone/>
              <a:defRPr/>
            </a:pPr>
            <a:endParaRPr lang="pt-BR" kern="0" dirty="0" smtClean="0"/>
          </a:p>
          <a:p>
            <a:pPr marL="0" indent="0">
              <a:lnSpc>
                <a:spcPts val="2588"/>
              </a:lnSpc>
              <a:spcBef>
                <a:spcPts val="0"/>
              </a:spcBef>
              <a:buFont typeface="Wingdings" pitchFamily="2" charset="2"/>
              <a:buNone/>
              <a:defRPr/>
            </a:pPr>
            <a:endParaRPr lang="pt-BR" kern="0" dirty="0"/>
          </a:p>
        </p:txBody>
      </p:sp>
    </p:spTree>
    <p:extLst>
      <p:ext uri="{BB962C8B-B14F-4D97-AF65-F5344CB8AC3E}">
        <p14:creationId xmlns:p14="http://schemas.microsoft.com/office/powerpoint/2010/main" val="11719517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s-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215900"/>
            <a:ext cx="5080001" cy="3115262"/>
          </a:xfrm>
          <a:prstGeom prst="rect">
            <a:avLst/>
          </a:prstGeom>
        </p:spPr>
      </p:pic>
      <p:pic>
        <p:nvPicPr>
          <p:cNvPr id="5" name="Imagen 4" descr="images-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0" y="3334657"/>
            <a:ext cx="4737100" cy="338364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08000" y="4495800"/>
            <a:ext cx="3238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000" dirty="0" smtClean="0"/>
              <a:t>Riscos Cibern</a:t>
            </a:r>
            <a:r>
              <a:rPr lang="es-AR" sz="4000" dirty="0" smtClean="0"/>
              <a:t>éticos</a:t>
            </a:r>
            <a:endParaRPr lang="es-AR" sz="4000" dirty="0"/>
          </a:p>
        </p:txBody>
      </p:sp>
      <p:sp>
        <p:nvSpPr>
          <p:cNvPr id="9" name="CuadroTexto 8"/>
          <p:cNvSpPr txBox="1"/>
          <p:nvPr/>
        </p:nvSpPr>
        <p:spPr>
          <a:xfrm>
            <a:off x="5207000" y="2464923"/>
            <a:ext cx="393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000" dirty="0" smtClean="0"/>
              <a:t>Coprapose 2016</a:t>
            </a:r>
            <a:endParaRPr lang="es-AR" sz="4000" dirty="0"/>
          </a:p>
        </p:txBody>
      </p:sp>
    </p:spTree>
    <p:extLst>
      <p:ext uri="{BB962C8B-B14F-4D97-AF65-F5344CB8AC3E}">
        <p14:creationId xmlns:p14="http://schemas.microsoft.com/office/powerpoint/2010/main" val="253846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395288" y="836613"/>
            <a:ext cx="69850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sz="3200" b="1" dirty="0">
                <a:solidFill>
                  <a:srgbClr val="376092"/>
                </a:solidFill>
                <a:ea typeface="ＭＳ Ｐゴシック" pitchFamily="34" charset="-128"/>
              </a:rPr>
              <a:t>O Marco Civil da Internet</a:t>
            </a:r>
          </a:p>
        </p:txBody>
      </p:sp>
      <p:sp>
        <p:nvSpPr>
          <p:cNvPr id="2" name="Retângulo 1"/>
          <p:cNvSpPr/>
          <p:nvPr/>
        </p:nvSpPr>
        <p:spPr>
          <a:xfrm>
            <a:off x="322263" y="1844675"/>
            <a:ext cx="8424862" cy="4760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588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2000" b="1" kern="0" dirty="0">
                <a:cs typeface="+mn-cs"/>
              </a:rPr>
              <a:t>Direito de Proteção de Dados Pessoais:</a:t>
            </a:r>
          </a:p>
          <a:p>
            <a:pPr algn="just">
              <a:lnSpc>
                <a:spcPts val="2588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2000" b="1" kern="0" dirty="0">
              <a:cs typeface="+mn-cs"/>
            </a:endParaRPr>
          </a:p>
          <a:p>
            <a:pPr algn="just">
              <a:lnSpc>
                <a:spcPts val="2588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2000" kern="0" dirty="0">
                <a:cs typeface="+mn-cs"/>
              </a:rPr>
              <a:t>Art. 7º.  É assegurado o direito:</a:t>
            </a:r>
          </a:p>
          <a:p>
            <a:pPr algn="just">
              <a:lnSpc>
                <a:spcPts val="2588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2000" kern="0" dirty="0">
              <a:cs typeface="+mn-cs"/>
            </a:endParaRPr>
          </a:p>
          <a:p>
            <a:pPr algn="just">
              <a:lnSpc>
                <a:spcPts val="2588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2000" kern="0" dirty="0">
                <a:cs typeface="+mn-cs"/>
              </a:rPr>
              <a:t>I – inviolabilidade da intimidade e da vida privada, sua </a:t>
            </a:r>
            <a:r>
              <a:rPr lang="pt-BR" sz="2000" b="1" kern="0" dirty="0">
                <a:cs typeface="+mn-cs"/>
              </a:rPr>
              <a:t>proteção</a:t>
            </a:r>
            <a:r>
              <a:rPr lang="pt-BR" sz="2000" kern="0" dirty="0">
                <a:cs typeface="+mn-cs"/>
              </a:rPr>
              <a:t> e </a:t>
            </a:r>
            <a:r>
              <a:rPr lang="pt-BR" sz="2000" b="1" kern="0" dirty="0">
                <a:cs typeface="+mn-cs"/>
              </a:rPr>
              <a:t>indenização</a:t>
            </a:r>
            <a:r>
              <a:rPr lang="pt-BR" sz="2000" kern="0" dirty="0">
                <a:cs typeface="+mn-cs"/>
              </a:rPr>
              <a:t> por </a:t>
            </a:r>
            <a:r>
              <a:rPr lang="pt-BR" sz="2000" b="1" kern="0" dirty="0">
                <a:cs typeface="+mn-cs"/>
              </a:rPr>
              <a:t>dano material </a:t>
            </a:r>
            <a:r>
              <a:rPr lang="pt-BR" sz="2000" kern="0" dirty="0">
                <a:cs typeface="+mn-cs"/>
              </a:rPr>
              <a:t>ou </a:t>
            </a:r>
            <a:r>
              <a:rPr lang="pt-BR" sz="2000" b="1" kern="0" dirty="0">
                <a:cs typeface="+mn-cs"/>
              </a:rPr>
              <a:t>moral</a:t>
            </a:r>
            <a:r>
              <a:rPr lang="pt-BR" sz="2000" kern="0" dirty="0">
                <a:cs typeface="+mn-cs"/>
              </a:rPr>
              <a:t> decorrente de sua violação.</a:t>
            </a:r>
          </a:p>
          <a:p>
            <a:pPr algn="just">
              <a:lnSpc>
                <a:spcPts val="2588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2000" kern="0" dirty="0">
              <a:cs typeface="+mn-cs"/>
            </a:endParaRPr>
          </a:p>
          <a:p>
            <a:pPr algn="just">
              <a:lnSpc>
                <a:spcPts val="2588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2000" kern="0" dirty="0">
                <a:cs typeface="+mn-cs"/>
              </a:rPr>
              <a:t>VI – não fornecimento a terceiros de seus dados pessoais, salvo mediante consentimento livre e expresso.</a:t>
            </a:r>
          </a:p>
          <a:p>
            <a:pPr algn="just">
              <a:lnSpc>
                <a:spcPts val="2588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2000" kern="0" dirty="0">
              <a:cs typeface="+mn-cs"/>
            </a:endParaRPr>
          </a:p>
          <a:p>
            <a:pPr algn="just">
              <a:lnSpc>
                <a:spcPts val="2588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2000" kern="0" dirty="0">
                <a:cs typeface="+mn-cs"/>
              </a:rPr>
              <a:t>VII – informações sobre uso, coleta, armazenamento, tratamento e </a:t>
            </a:r>
            <a:r>
              <a:rPr lang="pt-BR" sz="2000" b="1" kern="0" dirty="0">
                <a:cs typeface="+mn-cs"/>
              </a:rPr>
              <a:t>proteção de dados pessoais.</a:t>
            </a:r>
          </a:p>
          <a:p>
            <a:pPr algn="just">
              <a:lnSpc>
                <a:spcPts val="2588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2000" b="1" kern="0" dirty="0">
              <a:cs typeface="+mn-cs"/>
            </a:endParaRPr>
          </a:p>
          <a:p>
            <a:pPr algn="just">
              <a:lnSpc>
                <a:spcPts val="2588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2000" b="1" kern="0" dirty="0">
                <a:cs typeface="+mn-cs"/>
              </a:rPr>
              <a:t>XII – aplicação do CDC.</a:t>
            </a:r>
            <a:endParaRPr lang="pt-BR" kern="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391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395288" y="836613"/>
            <a:ext cx="69850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sz="3200" b="1" dirty="0">
                <a:solidFill>
                  <a:srgbClr val="376092"/>
                </a:solidFill>
                <a:ea typeface="ＭＳ Ｐゴシック" pitchFamily="34" charset="-128"/>
              </a:rPr>
              <a:t>O Marco Civil da Internet</a:t>
            </a:r>
          </a:p>
        </p:txBody>
      </p:sp>
      <p:sp>
        <p:nvSpPr>
          <p:cNvPr id="2" name="Retângulo 1"/>
          <p:cNvSpPr/>
          <p:nvPr/>
        </p:nvSpPr>
        <p:spPr>
          <a:xfrm>
            <a:off x="300038" y="1879600"/>
            <a:ext cx="8424862" cy="4710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2000" b="1" kern="0" dirty="0">
                <a:cs typeface="+mn-cs"/>
              </a:rPr>
              <a:t>Art. 12. Sanções previstas </a:t>
            </a:r>
            <a:r>
              <a:rPr lang="pt-BR" sz="2000" kern="0" dirty="0">
                <a:cs typeface="+mn-cs"/>
              </a:rPr>
              <a:t>(sem prejuízo das demais sanções cíveis, criminais ou administrativas):</a:t>
            </a:r>
            <a:endParaRPr lang="pt-BR" sz="2000" b="1" kern="0" dirty="0">
              <a:cs typeface="+mn-cs"/>
            </a:endParaRPr>
          </a:p>
          <a:p>
            <a:pPr algn="just">
              <a:spcBef>
                <a:spcPts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2000" kern="0" dirty="0">
              <a:cs typeface="+mn-cs"/>
            </a:endParaRPr>
          </a:p>
          <a:p>
            <a:pPr marL="342900" indent="-342900" algn="just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2000" kern="0" dirty="0">
                <a:cs typeface="+mn-cs"/>
              </a:rPr>
              <a:t>Advertência, com indicação de prazo para a adoção de medidas corretivas;</a:t>
            </a:r>
          </a:p>
          <a:p>
            <a:pPr marL="342900" indent="-342900" algn="just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pt-BR" sz="2000" kern="0" dirty="0">
              <a:cs typeface="+mn-cs"/>
            </a:endParaRPr>
          </a:p>
          <a:p>
            <a:pPr marL="342900" indent="-342900" algn="just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2000" kern="0" dirty="0">
                <a:cs typeface="+mn-cs"/>
              </a:rPr>
              <a:t>Multa de até 10% (dez por cento) do faturamento o grupo econômico no Brasil no seu último exercício, excluídos os tributos;</a:t>
            </a:r>
          </a:p>
          <a:p>
            <a:pPr marL="342900" indent="-342900" algn="just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pt-BR" sz="2000" kern="0" dirty="0">
              <a:cs typeface="+mn-cs"/>
            </a:endParaRPr>
          </a:p>
          <a:p>
            <a:pPr marL="342900" indent="-342900" algn="just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2000" kern="0" dirty="0">
                <a:cs typeface="+mn-cs"/>
              </a:rPr>
              <a:t>Suspensão temporária das atividades</a:t>
            </a:r>
          </a:p>
          <a:p>
            <a:pPr marL="342900" indent="-342900" algn="just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pt-BR" sz="2000" kern="0" dirty="0">
              <a:cs typeface="+mn-cs"/>
            </a:endParaRPr>
          </a:p>
          <a:p>
            <a:pPr marL="342900" indent="-342900" algn="just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2000" kern="0" dirty="0">
                <a:cs typeface="+mn-cs"/>
              </a:rPr>
              <a:t>Proibição das atividades</a:t>
            </a:r>
          </a:p>
          <a:p>
            <a:pPr marL="342900" indent="-342900" algn="just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pt-BR" sz="2000" kern="0" dirty="0">
              <a:cs typeface="+mn-cs"/>
            </a:endParaRPr>
          </a:p>
          <a:p>
            <a:pPr marL="342900" indent="-342900" algn="just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2000" kern="0" dirty="0">
                <a:cs typeface="+mn-cs"/>
              </a:rPr>
              <a:t>Filais escritórios e sucursais de empresas estrangeiras respondem solidariamente.</a:t>
            </a:r>
          </a:p>
        </p:txBody>
      </p:sp>
    </p:spTree>
    <p:extLst>
      <p:ext uri="{BB962C8B-B14F-4D97-AF65-F5344CB8AC3E}">
        <p14:creationId xmlns:p14="http://schemas.microsoft.com/office/powerpoint/2010/main" val="20788935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7"/>
          <p:cNvSpPr txBox="1">
            <a:spLocks noChangeArrowheads="1"/>
          </p:cNvSpPr>
          <p:nvPr/>
        </p:nvSpPr>
        <p:spPr bwMode="auto">
          <a:xfrm>
            <a:off x="684213" y="5300663"/>
            <a:ext cx="78486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>
              <a:lnSpc>
                <a:spcPts val="2588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altLang="pt-BR">
              <a:solidFill>
                <a:schemeClr val="bg1"/>
              </a:solidFill>
            </a:endParaRPr>
          </a:p>
        </p:txBody>
      </p:sp>
      <p:sp>
        <p:nvSpPr>
          <p:cNvPr id="58370" name="Text Box 1"/>
          <p:cNvSpPr txBox="1">
            <a:spLocks noChangeArrowheads="1"/>
          </p:cNvSpPr>
          <p:nvPr/>
        </p:nvSpPr>
        <p:spPr bwMode="auto">
          <a:xfrm>
            <a:off x="395288" y="836613"/>
            <a:ext cx="69850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sz="3200" b="1">
                <a:solidFill>
                  <a:srgbClr val="376092"/>
                </a:solidFill>
                <a:ea typeface="ＭＳ Ｐゴシック" pitchFamily="34" charset="-128"/>
              </a:rPr>
              <a:t>A Experiência Internacional</a:t>
            </a:r>
          </a:p>
        </p:txBody>
      </p:sp>
      <p:sp>
        <p:nvSpPr>
          <p:cNvPr id="58371" name="CaixaDeTexto 3"/>
          <p:cNvSpPr txBox="1">
            <a:spLocks noChangeArrowheads="1"/>
          </p:cNvSpPr>
          <p:nvPr/>
        </p:nvSpPr>
        <p:spPr bwMode="auto">
          <a:xfrm>
            <a:off x="114300" y="1700213"/>
            <a:ext cx="8640763" cy="442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2588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000" b="1" i="1"/>
              <a:t>Cyber Risks Insurance</a:t>
            </a:r>
            <a:r>
              <a:rPr lang="pt-BR" sz="2000" b="1"/>
              <a:t>: Criado no final da década de 90 – EUA.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000"/>
              <a:t>1995 – 2000:  Seguro extremamente caro e de pouco uso pela difícil  caracterização de sinistros oriundos de riscos cibernéticos e proteção insuficiente de dados pelas empresas seguradas, além de requerer extensas auditorias como forma de gerenciamento de riscos.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000"/>
              <a:t>2003: Passa a viger na Califórnia o </a:t>
            </a:r>
            <a:r>
              <a:rPr lang="en-US" sz="2000"/>
              <a:t> </a:t>
            </a:r>
            <a:r>
              <a:rPr lang="en-US" sz="2000" i="1"/>
              <a:t>Notice of Security Breach Act, </a:t>
            </a:r>
            <a:r>
              <a:rPr lang="en-US" sz="2000"/>
              <a:t>que obrigou as empresas que armazenavam dados a </a:t>
            </a:r>
            <a:r>
              <a:rPr lang="en-US" sz="2000" b="1" u="sng"/>
              <a:t>notificarem seus consumidores de qualquer quebra de confidencialidade e divulgação não autorizada de dados</a:t>
            </a:r>
            <a:r>
              <a:rPr lang="en-US" sz="200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944298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7"/>
          <p:cNvSpPr txBox="1">
            <a:spLocks noChangeArrowheads="1"/>
          </p:cNvSpPr>
          <p:nvPr/>
        </p:nvSpPr>
        <p:spPr bwMode="auto">
          <a:xfrm>
            <a:off x="684213" y="5300663"/>
            <a:ext cx="78486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>
              <a:lnSpc>
                <a:spcPts val="2588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altLang="pt-BR">
              <a:solidFill>
                <a:schemeClr val="bg1"/>
              </a:solidFill>
            </a:endParaRPr>
          </a:p>
        </p:txBody>
      </p:sp>
      <p:sp>
        <p:nvSpPr>
          <p:cNvPr id="60418" name="Text Box 1"/>
          <p:cNvSpPr txBox="1">
            <a:spLocks noChangeArrowheads="1"/>
          </p:cNvSpPr>
          <p:nvPr/>
        </p:nvSpPr>
        <p:spPr bwMode="auto">
          <a:xfrm>
            <a:off x="395288" y="836613"/>
            <a:ext cx="69850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sz="3200" b="1" dirty="0">
                <a:solidFill>
                  <a:srgbClr val="376092"/>
                </a:solidFill>
                <a:ea typeface="ＭＳ Ｐゴシック" pitchFamily="34" charset="-128"/>
              </a:rPr>
              <a:t>A </a:t>
            </a:r>
            <a:r>
              <a:rPr lang="en-GB" altLang="pt-BR" sz="3200" b="1" dirty="0" err="1">
                <a:solidFill>
                  <a:srgbClr val="376092"/>
                </a:solidFill>
                <a:ea typeface="ＭＳ Ｐゴシック" pitchFamily="34" charset="-128"/>
              </a:rPr>
              <a:t>Experiência</a:t>
            </a:r>
            <a:r>
              <a:rPr lang="en-GB" altLang="pt-BR" sz="3200" b="1" dirty="0">
                <a:solidFill>
                  <a:srgbClr val="376092"/>
                </a:solidFill>
                <a:ea typeface="ＭＳ Ｐゴシック" pitchFamily="34" charset="-128"/>
              </a:rPr>
              <a:t> </a:t>
            </a:r>
            <a:r>
              <a:rPr lang="en-GB" altLang="pt-BR" sz="3200" b="1" dirty="0" err="1">
                <a:solidFill>
                  <a:srgbClr val="376092"/>
                </a:solidFill>
                <a:ea typeface="ＭＳ Ｐゴシック" pitchFamily="34" charset="-128"/>
              </a:rPr>
              <a:t>Internacional</a:t>
            </a:r>
            <a:endParaRPr lang="en-GB" altLang="pt-BR" sz="3200" b="1" dirty="0">
              <a:solidFill>
                <a:srgbClr val="376092"/>
              </a:solidFill>
              <a:ea typeface="ＭＳ Ｐゴシック" pitchFamily="34" charset="-128"/>
            </a:endParaRPr>
          </a:p>
        </p:txBody>
      </p:sp>
      <p:sp>
        <p:nvSpPr>
          <p:cNvPr id="60419" name="CaixaDeTexto 3"/>
          <p:cNvSpPr txBox="1">
            <a:spLocks noChangeArrowheads="1"/>
          </p:cNvSpPr>
          <p:nvPr/>
        </p:nvSpPr>
        <p:spPr bwMode="auto">
          <a:xfrm>
            <a:off x="114300" y="1773238"/>
            <a:ext cx="8640763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000"/>
              <a:t>2004 – </a:t>
            </a:r>
            <a:r>
              <a:rPr lang="pt-BR" sz="2000" i="1"/>
              <a:t>ChoicePoint </a:t>
            </a:r>
            <a:r>
              <a:rPr lang="pt-BR" sz="2000"/>
              <a:t>– empresa de armazenamento de dados baseada na Califórnia, teve seus dados violados por uma invasão externa e, </a:t>
            </a:r>
            <a:r>
              <a:rPr lang="pt-BR" sz="2000" b="1"/>
              <a:t>em razão da lei</a:t>
            </a:r>
            <a:r>
              <a:rPr lang="pt-BR" sz="2000"/>
              <a:t>, teve que notificar as autoridades reguladores e seus consumidores: Foi multada em </a:t>
            </a:r>
            <a:r>
              <a:rPr lang="pt-BR" sz="2000" b="1" u="sng"/>
              <a:t>USD 10mi</a:t>
            </a:r>
            <a:r>
              <a:rPr lang="pt-BR" sz="2000"/>
              <a:t> pela Federal Trade Comission (</a:t>
            </a:r>
            <a:r>
              <a:rPr lang="pt-BR" sz="2000" i="1"/>
              <a:t>Comissão Federal de Comércio dos EUA) </a:t>
            </a:r>
            <a:r>
              <a:rPr lang="pt-BR" sz="2000"/>
              <a:t>e processada por seus clientes</a:t>
            </a:r>
            <a:r>
              <a:rPr lang="pt-BR" sz="2000" i="1"/>
              <a:t>.</a:t>
            </a:r>
          </a:p>
          <a:p>
            <a:pPr algn="just">
              <a:lnSpc>
                <a:spcPct val="150000"/>
              </a:lnSpc>
              <a:spcBef>
                <a:spcPts val="1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000"/>
              <a:t>2004 em diante – Apólices passam a ter a configuração moderna: RC + Riscos de </a:t>
            </a:r>
            <a:r>
              <a:rPr lang="pt-BR" sz="2000" i="1"/>
              <a:t>Property – </a:t>
            </a:r>
            <a:r>
              <a:rPr lang="pt-BR" sz="2000"/>
              <a:t>com a violação de dados como </a:t>
            </a:r>
            <a:r>
              <a:rPr lang="pt-BR" sz="2000" i="1"/>
              <a:t>foco</a:t>
            </a:r>
            <a:r>
              <a:rPr lang="pt-BR" sz="2000"/>
              <a:t>. Maior especialização de Produtos e desenvolvimento de coberturas adicionais para sanções e processos administrativos.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1307256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7"/>
          <p:cNvSpPr txBox="1">
            <a:spLocks noChangeArrowheads="1"/>
          </p:cNvSpPr>
          <p:nvPr/>
        </p:nvSpPr>
        <p:spPr bwMode="auto">
          <a:xfrm>
            <a:off x="684213" y="5300663"/>
            <a:ext cx="78486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>
              <a:lnSpc>
                <a:spcPts val="2588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altLang="pt-BR">
              <a:solidFill>
                <a:schemeClr val="bg1"/>
              </a:solidFill>
            </a:endParaRPr>
          </a:p>
        </p:txBody>
      </p:sp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395288" y="836613"/>
            <a:ext cx="69850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sz="3200" b="1">
                <a:solidFill>
                  <a:srgbClr val="376092"/>
                </a:solidFill>
                <a:ea typeface="ＭＳ Ｐゴシック" pitchFamily="34" charset="-128"/>
              </a:rPr>
              <a:t>A Experiência Internacional</a:t>
            </a:r>
          </a:p>
        </p:txBody>
      </p:sp>
      <p:sp>
        <p:nvSpPr>
          <p:cNvPr id="62467" name="CaixaDeTexto 3"/>
          <p:cNvSpPr txBox="1">
            <a:spLocks noChangeArrowheads="1"/>
          </p:cNvSpPr>
          <p:nvPr/>
        </p:nvSpPr>
        <p:spPr bwMode="auto">
          <a:xfrm>
            <a:off x="104775" y="2636838"/>
            <a:ext cx="8640763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i="1"/>
              <a:t>“</a:t>
            </a:r>
            <a:r>
              <a:rPr lang="en-US" sz="2000" b="1" i="1"/>
              <a:t>A obrigatoriedade de notificação de quebra de confidencialidade foi um fator-chave no crescimento do mercado de riscos cibernéticos nos Estados Unidos </a:t>
            </a:r>
            <a:r>
              <a:rPr lang="en-US" sz="2000" i="1"/>
              <a:t>[…]. As coberturas de quebra de confidencialidade oferecem imediato acesso a especialistas e indenizam custos imediatamente após a violação. A cobertura de Responsabilidade Civil também indeniza potenciais ações judiciais trazidas sob este tipo de normatização</a:t>
            </a:r>
            <a:r>
              <a:rPr lang="en-US" sz="2000"/>
              <a:t>” – Patrick Hill e Hans Alnutt – Advogados da firma DAC-Beachcroft.</a:t>
            </a:r>
          </a:p>
        </p:txBody>
      </p:sp>
      <p:sp>
        <p:nvSpPr>
          <p:cNvPr id="62468" name="CaixaDeTexto 1"/>
          <p:cNvSpPr txBox="1">
            <a:spLocks noChangeArrowheads="1"/>
          </p:cNvSpPr>
          <p:nvPr/>
        </p:nvSpPr>
        <p:spPr bwMode="auto">
          <a:xfrm>
            <a:off x="68263" y="1752600"/>
            <a:ext cx="8640762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2588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b="1"/>
              <a:t>A importância da Notificação de Quebra de Confidencialidade</a:t>
            </a:r>
          </a:p>
        </p:txBody>
      </p:sp>
    </p:spTree>
    <p:extLst>
      <p:ext uri="{BB962C8B-B14F-4D97-AF65-F5344CB8AC3E}">
        <p14:creationId xmlns:p14="http://schemas.microsoft.com/office/powerpoint/2010/main" val="27809140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7"/>
          <p:cNvSpPr txBox="1">
            <a:spLocks noChangeArrowheads="1"/>
          </p:cNvSpPr>
          <p:nvPr/>
        </p:nvSpPr>
        <p:spPr bwMode="auto">
          <a:xfrm>
            <a:off x="684213" y="5300663"/>
            <a:ext cx="78486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>
              <a:lnSpc>
                <a:spcPts val="2588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altLang="pt-BR">
              <a:solidFill>
                <a:schemeClr val="bg1"/>
              </a:solidFill>
            </a:endParaRPr>
          </a:p>
        </p:txBody>
      </p:sp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395288" y="836613"/>
            <a:ext cx="69850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sz="3200" b="1" dirty="0">
                <a:solidFill>
                  <a:srgbClr val="376092"/>
                </a:solidFill>
                <a:ea typeface="ＭＳ Ｐゴシック" pitchFamily="34" charset="-128"/>
              </a:rPr>
              <a:t>A </a:t>
            </a:r>
            <a:r>
              <a:rPr lang="en-GB" altLang="pt-BR" sz="3200" b="1" dirty="0" err="1">
                <a:solidFill>
                  <a:srgbClr val="376092"/>
                </a:solidFill>
                <a:ea typeface="ＭＳ Ｐゴシック" pitchFamily="34" charset="-128"/>
              </a:rPr>
              <a:t>Experiência</a:t>
            </a:r>
            <a:r>
              <a:rPr lang="en-GB" altLang="pt-BR" sz="3200" b="1" dirty="0">
                <a:solidFill>
                  <a:srgbClr val="376092"/>
                </a:solidFill>
                <a:ea typeface="ＭＳ Ｐゴシック" pitchFamily="34" charset="-128"/>
              </a:rPr>
              <a:t> </a:t>
            </a:r>
            <a:r>
              <a:rPr lang="en-GB" altLang="pt-BR" sz="3200" b="1" dirty="0" err="1">
                <a:solidFill>
                  <a:srgbClr val="376092"/>
                </a:solidFill>
                <a:ea typeface="ＭＳ Ｐゴシック" pitchFamily="34" charset="-128"/>
              </a:rPr>
              <a:t>Internacional</a:t>
            </a:r>
            <a:endParaRPr lang="en-GB" altLang="pt-BR" sz="3200" b="1" dirty="0">
              <a:solidFill>
                <a:srgbClr val="376092"/>
              </a:solidFill>
              <a:ea typeface="ＭＳ Ｐゴシック" pitchFamily="34" charset="-128"/>
            </a:endParaRPr>
          </a:p>
        </p:txBody>
      </p:sp>
      <p:sp>
        <p:nvSpPr>
          <p:cNvPr id="64515" name="CaixaDeTexto 3"/>
          <p:cNvSpPr txBox="1">
            <a:spLocks noChangeArrowheads="1"/>
          </p:cNvSpPr>
          <p:nvPr/>
        </p:nvSpPr>
        <p:spPr bwMode="auto">
          <a:xfrm>
            <a:off x="114300" y="1916113"/>
            <a:ext cx="864076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2588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000" b="1"/>
              <a:t>Notificação de Quebra de Confidencialidade: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000" b="1"/>
              <a:t>Reino Unido</a:t>
            </a:r>
            <a:r>
              <a:rPr lang="pt-BR" sz="2000"/>
              <a:t>: 2011 - Privacy and Electronic Communications Regulation - estabelece obrigatoriedade de notificação de consumidores e autoridades em caso de quebra, sob multas de até GBP 500.000,00.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000"/>
          </a:p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000" b="1"/>
              <a:t>Alemanha</a:t>
            </a:r>
            <a:r>
              <a:rPr lang="pt-BR" sz="2000"/>
              <a:t>: 2009 – Federal Data Protection Act – obrigatoriedade de notificação de consumidores e autoridades.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730448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7"/>
          <p:cNvSpPr txBox="1">
            <a:spLocks noChangeArrowheads="1"/>
          </p:cNvSpPr>
          <p:nvPr/>
        </p:nvSpPr>
        <p:spPr bwMode="auto">
          <a:xfrm>
            <a:off x="684213" y="5300663"/>
            <a:ext cx="78486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>
              <a:lnSpc>
                <a:spcPts val="2588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altLang="pt-BR">
              <a:solidFill>
                <a:schemeClr val="bg1"/>
              </a:solidFill>
            </a:endParaRPr>
          </a:p>
        </p:txBody>
      </p:sp>
      <p:sp>
        <p:nvSpPr>
          <p:cNvPr id="66562" name="Text Box 1"/>
          <p:cNvSpPr txBox="1">
            <a:spLocks noChangeArrowheads="1"/>
          </p:cNvSpPr>
          <p:nvPr/>
        </p:nvSpPr>
        <p:spPr bwMode="auto">
          <a:xfrm>
            <a:off x="395288" y="836613"/>
            <a:ext cx="69850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sz="3200" b="1" dirty="0">
                <a:solidFill>
                  <a:srgbClr val="376092"/>
                </a:solidFill>
                <a:ea typeface="ＭＳ Ｐゴシック" pitchFamily="34" charset="-128"/>
              </a:rPr>
              <a:t>A </a:t>
            </a:r>
            <a:r>
              <a:rPr lang="en-GB" altLang="pt-BR" sz="3200" b="1" dirty="0" err="1">
                <a:solidFill>
                  <a:srgbClr val="376092"/>
                </a:solidFill>
                <a:ea typeface="ＭＳ Ｐゴシック" pitchFamily="34" charset="-128"/>
              </a:rPr>
              <a:t>Experiência</a:t>
            </a:r>
            <a:r>
              <a:rPr lang="en-GB" altLang="pt-BR" sz="3200" b="1" dirty="0">
                <a:solidFill>
                  <a:srgbClr val="376092"/>
                </a:solidFill>
                <a:ea typeface="ＭＳ Ｐゴシック" pitchFamily="34" charset="-128"/>
              </a:rPr>
              <a:t> </a:t>
            </a:r>
            <a:r>
              <a:rPr lang="en-GB" altLang="pt-BR" sz="3200" b="1" dirty="0" err="1">
                <a:solidFill>
                  <a:srgbClr val="376092"/>
                </a:solidFill>
                <a:ea typeface="ＭＳ Ｐゴシック" pitchFamily="34" charset="-128"/>
              </a:rPr>
              <a:t>Internacional</a:t>
            </a:r>
            <a:endParaRPr lang="en-GB" altLang="pt-BR" sz="3200" b="1" dirty="0">
              <a:solidFill>
                <a:srgbClr val="376092"/>
              </a:solidFill>
              <a:ea typeface="ＭＳ Ｐゴシック" pitchFamily="34" charset="-128"/>
            </a:endParaRPr>
          </a:p>
        </p:txBody>
      </p:sp>
      <p:sp>
        <p:nvSpPr>
          <p:cNvPr id="66563" name="CaixaDeTexto 3"/>
          <p:cNvSpPr txBox="1">
            <a:spLocks noChangeArrowheads="1"/>
          </p:cNvSpPr>
          <p:nvPr/>
        </p:nvSpPr>
        <p:spPr bwMode="auto">
          <a:xfrm>
            <a:off x="114300" y="1916113"/>
            <a:ext cx="8640763" cy="381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2588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000" b="1"/>
              <a:t>Notificação de Quebra de Confidencialidade: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000" b="1"/>
              <a:t>México: </a:t>
            </a:r>
            <a:r>
              <a:rPr lang="pt-BR" sz="2000"/>
              <a:t> 2010 - Lei Federal de Proteção de Dados Pessoais : Obrigatoriedade de notificação de quebra de confidencialidade;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000"/>
          </a:p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000" b="1"/>
              <a:t>Espanha, Itália e Portug</a:t>
            </a:r>
            <a:r>
              <a:rPr lang="pt-BR" sz="2000"/>
              <a:t>al: Em geral, não há dever de notificação de quebra de confidencialidade.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000"/>
          </a:p>
        </p:txBody>
      </p:sp>
    </p:spTree>
    <p:extLst>
      <p:ext uri="{BB962C8B-B14F-4D97-AF65-F5344CB8AC3E}">
        <p14:creationId xmlns:p14="http://schemas.microsoft.com/office/powerpoint/2010/main" val="18421349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7"/>
          <p:cNvSpPr txBox="1">
            <a:spLocks noChangeArrowheads="1"/>
          </p:cNvSpPr>
          <p:nvPr/>
        </p:nvSpPr>
        <p:spPr bwMode="auto">
          <a:xfrm>
            <a:off x="684213" y="5300663"/>
            <a:ext cx="78486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>
              <a:lnSpc>
                <a:spcPts val="2588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altLang="pt-BR">
              <a:solidFill>
                <a:schemeClr val="bg1"/>
              </a:solidFill>
            </a:endParaRPr>
          </a:p>
        </p:txBody>
      </p:sp>
      <p:sp>
        <p:nvSpPr>
          <p:cNvPr id="68610" name="Text Box 1"/>
          <p:cNvSpPr txBox="1">
            <a:spLocks noChangeArrowheads="1"/>
          </p:cNvSpPr>
          <p:nvPr/>
        </p:nvSpPr>
        <p:spPr bwMode="auto">
          <a:xfrm>
            <a:off x="395288" y="836613"/>
            <a:ext cx="69850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sz="3200" b="1">
                <a:solidFill>
                  <a:srgbClr val="376092"/>
                </a:solidFill>
                <a:ea typeface="ＭＳ Ｐゴシック" pitchFamily="34" charset="-128"/>
              </a:rPr>
              <a:t>No Brasil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87338" y="1908175"/>
            <a:ext cx="6300787" cy="447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2000" dirty="0">
                <a:cs typeface="+mn-cs"/>
              </a:rPr>
              <a:t>O Marco Civil da Internet </a:t>
            </a:r>
            <a:r>
              <a:rPr lang="pt-BR" sz="2000" b="1" u="sng" dirty="0">
                <a:cs typeface="+mn-cs"/>
              </a:rPr>
              <a:t>não previu o dever de notificação</a:t>
            </a:r>
            <a:r>
              <a:rPr lang="pt-BR" sz="2000" b="1" dirty="0">
                <a:cs typeface="+mn-cs"/>
              </a:rPr>
              <a:t> </a:t>
            </a:r>
            <a:r>
              <a:rPr lang="pt-BR" sz="2000" dirty="0">
                <a:cs typeface="+mn-cs"/>
              </a:rPr>
              <a:t>nos casos de quebra de confidencialidade. O Projeto de Lei 4060/2012 sobre Proteção de Dados também não tem previsões neste sentido. </a:t>
            </a:r>
          </a:p>
          <a:p>
            <a:pPr algn="just">
              <a:lnSpc>
                <a:spcPct val="150000"/>
              </a:lnSpc>
              <a:spcBef>
                <a:spcPts val="1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2000" dirty="0">
                <a:cs typeface="+mn-cs"/>
              </a:rPr>
              <a:t>A Proposta de Atualização do Código de Defesa do Consumidor para o Comércio Eletrônico (</a:t>
            </a:r>
            <a:r>
              <a:rPr lang="pt-BR" sz="2000" kern="0" dirty="0">
                <a:cs typeface="+mn-cs"/>
              </a:rPr>
              <a:t>Projeto de Lei nº 281/2012) </a:t>
            </a:r>
            <a:r>
              <a:rPr lang="pt-BR" sz="2000" dirty="0">
                <a:cs typeface="+mn-cs"/>
              </a:rPr>
              <a:t>também não abrange este importante aspecto da proteção de dados.</a:t>
            </a:r>
          </a:p>
        </p:txBody>
      </p:sp>
      <p:pic>
        <p:nvPicPr>
          <p:cNvPr id="68612" name="Picture 2" descr="http://thumbs.dreamstime.com/z/car%C3%A1ter-com-ponto-de-interroga%C3%A7%C3%A3o-15392261.jpg"/>
          <p:cNvPicPr>
            <a:picLocks noChangeAspect="1" noChangeArrowheads="1"/>
          </p:cNvPicPr>
          <p:nvPr/>
        </p:nvPicPr>
        <p:blipFill>
          <a:blip r:embed="rId3"/>
          <a:srcRect r="13789"/>
          <a:stretch>
            <a:fillRect/>
          </a:stretch>
        </p:blipFill>
        <p:spPr bwMode="auto">
          <a:xfrm>
            <a:off x="6875463" y="2566988"/>
            <a:ext cx="2049462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58813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7"/>
          <p:cNvSpPr txBox="1">
            <a:spLocks noChangeArrowheads="1"/>
          </p:cNvSpPr>
          <p:nvPr/>
        </p:nvSpPr>
        <p:spPr bwMode="auto">
          <a:xfrm>
            <a:off x="684213" y="5300663"/>
            <a:ext cx="78486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>
              <a:lnSpc>
                <a:spcPts val="2588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altLang="pt-BR">
              <a:solidFill>
                <a:schemeClr val="bg1"/>
              </a:solidFill>
            </a:endParaRPr>
          </a:p>
        </p:txBody>
      </p:sp>
      <p:sp>
        <p:nvSpPr>
          <p:cNvPr id="91139" name="Text Box 1"/>
          <p:cNvSpPr txBox="1">
            <a:spLocks noChangeArrowheads="1"/>
          </p:cNvSpPr>
          <p:nvPr/>
        </p:nvSpPr>
        <p:spPr bwMode="auto">
          <a:xfrm>
            <a:off x="395288" y="836613"/>
            <a:ext cx="6985000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altLang="pt-BR" sz="3200" b="1" dirty="0">
                <a:solidFill>
                  <a:srgbClr val="376092"/>
                </a:solidFill>
                <a:ea typeface="ＭＳ Ｐゴシック" pitchFamily="34" charset="-128"/>
              </a:rPr>
              <a:t>Princípio da Transparência - CDC</a:t>
            </a:r>
            <a:endParaRPr lang="en-GB" altLang="pt-BR" sz="3200" b="1" dirty="0">
              <a:solidFill>
                <a:srgbClr val="376092"/>
              </a:solidFill>
              <a:ea typeface="ＭＳ Ｐゴシック" pitchFamily="34" charset="-128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87338" y="1908175"/>
            <a:ext cx="8532812" cy="3448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200" b="1"/>
              <a:t>O Dever de Informação no Código de Defesa do Consumidor.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200"/>
              <a:t>Art. 6º São direitos básicos do consumidor: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200"/>
              <a:t>III - a informação adequada e clara sobre os diferentes produtos e serviços, com especificação correta de quantidade, características, composição, qualidade, tributos incidentes e preço, </a:t>
            </a:r>
            <a:r>
              <a:rPr lang="pt-BR" sz="2200" b="1"/>
              <a:t>bem como sobre os riscos que apresentem</a:t>
            </a:r>
            <a:r>
              <a:rPr lang="pt-BR" sz="2200"/>
              <a:t>; [...] </a:t>
            </a:r>
          </a:p>
        </p:txBody>
      </p:sp>
    </p:spTree>
    <p:extLst>
      <p:ext uri="{BB962C8B-B14F-4D97-AF65-F5344CB8AC3E}">
        <p14:creationId xmlns:p14="http://schemas.microsoft.com/office/powerpoint/2010/main" val="24736275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7"/>
          <p:cNvSpPr txBox="1">
            <a:spLocks noChangeArrowheads="1"/>
          </p:cNvSpPr>
          <p:nvPr/>
        </p:nvSpPr>
        <p:spPr bwMode="auto">
          <a:xfrm>
            <a:off x="684213" y="5300663"/>
            <a:ext cx="78486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>
              <a:lnSpc>
                <a:spcPts val="2588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altLang="pt-BR">
              <a:solidFill>
                <a:schemeClr val="bg1"/>
              </a:solidFill>
            </a:endParaRPr>
          </a:p>
        </p:txBody>
      </p:sp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395288" y="836613"/>
            <a:ext cx="69850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sz="3200" b="1" dirty="0">
                <a:solidFill>
                  <a:srgbClr val="376092"/>
                </a:solidFill>
                <a:ea typeface="ＭＳ Ｐゴシック" pitchFamily="34" charset="-128"/>
              </a:rPr>
              <a:t>“</a:t>
            </a:r>
            <a:r>
              <a:rPr lang="en-GB" altLang="pt-BR" sz="3200" b="1" dirty="0" err="1">
                <a:solidFill>
                  <a:srgbClr val="376092"/>
                </a:solidFill>
                <a:ea typeface="ＭＳ Ｐゴシック" pitchFamily="34" charset="-128"/>
              </a:rPr>
              <a:t>Sinistros</a:t>
            </a:r>
            <a:r>
              <a:rPr lang="en-GB" altLang="pt-BR" sz="3200" b="1" dirty="0">
                <a:solidFill>
                  <a:srgbClr val="376092"/>
                </a:solidFill>
                <a:ea typeface="ＭＳ Ｐゴシック" pitchFamily="34" charset="-128"/>
              </a:rPr>
              <a:t>”</a:t>
            </a:r>
          </a:p>
        </p:txBody>
      </p:sp>
      <p:sp>
        <p:nvSpPr>
          <p:cNvPr id="72707" name="CaixaDeTexto 3"/>
          <p:cNvSpPr txBox="1">
            <a:spLocks noChangeArrowheads="1"/>
          </p:cNvSpPr>
          <p:nvPr/>
        </p:nvSpPr>
        <p:spPr bwMode="auto">
          <a:xfrm>
            <a:off x="114300" y="1916113"/>
            <a:ext cx="8640763" cy="140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2588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000" b="1"/>
              <a:t>Casos de Quebra de Confidencialidade pelo Mundo:</a:t>
            </a:r>
          </a:p>
          <a:p>
            <a:pPr algn="just">
              <a:lnSpc>
                <a:spcPts val="2588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000" b="1"/>
          </a:p>
          <a:p>
            <a:pPr algn="just">
              <a:lnSpc>
                <a:spcPts val="2588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000" b="1"/>
              <a:t>Adobe – EUA/2013 – 152 milhões de contas de usuário violadas</a:t>
            </a: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0" y="3316288"/>
            <a:ext cx="835977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23445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02"/>
            <a:ext cx="9144000" cy="680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62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7"/>
          <p:cNvSpPr txBox="1">
            <a:spLocks noChangeArrowheads="1"/>
          </p:cNvSpPr>
          <p:nvPr/>
        </p:nvSpPr>
        <p:spPr bwMode="auto">
          <a:xfrm>
            <a:off x="684213" y="5300663"/>
            <a:ext cx="78486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>
              <a:lnSpc>
                <a:spcPts val="2588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altLang="pt-BR">
              <a:solidFill>
                <a:schemeClr val="bg1"/>
              </a:solidFill>
            </a:endParaRPr>
          </a:p>
        </p:txBody>
      </p:sp>
      <p:sp>
        <p:nvSpPr>
          <p:cNvPr id="74754" name="Text Box 1"/>
          <p:cNvSpPr txBox="1">
            <a:spLocks noChangeArrowheads="1"/>
          </p:cNvSpPr>
          <p:nvPr/>
        </p:nvSpPr>
        <p:spPr bwMode="auto">
          <a:xfrm>
            <a:off x="395288" y="836613"/>
            <a:ext cx="69850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sz="3200" b="1" dirty="0">
                <a:solidFill>
                  <a:srgbClr val="376092"/>
                </a:solidFill>
                <a:ea typeface="ＭＳ Ｐゴシック" pitchFamily="34" charset="-128"/>
              </a:rPr>
              <a:t>“</a:t>
            </a:r>
            <a:r>
              <a:rPr lang="en-GB" altLang="pt-BR" sz="3200" b="1" dirty="0" err="1">
                <a:solidFill>
                  <a:srgbClr val="376092"/>
                </a:solidFill>
                <a:ea typeface="ＭＳ Ｐゴシック" pitchFamily="34" charset="-128"/>
              </a:rPr>
              <a:t>Sinistros</a:t>
            </a:r>
            <a:r>
              <a:rPr lang="en-GB" altLang="pt-BR" sz="3200" b="1" dirty="0">
                <a:solidFill>
                  <a:srgbClr val="376092"/>
                </a:solidFill>
                <a:ea typeface="ＭＳ Ｐゴシック" pitchFamily="34" charset="-128"/>
              </a:rPr>
              <a:t>”</a:t>
            </a: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427288"/>
            <a:ext cx="7850188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Retângulo 1"/>
          <p:cNvSpPr>
            <a:spLocks noChangeArrowheads="1"/>
          </p:cNvSpPr>
          <p:nvPr/>
        </p:nvSpPr>
        <p:spPr bwMode="auto">
          <a:xfrm>
            <a:off x="80963" y="1978025"/>
            <a:ext cx="8707437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2588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200" b="1"/>
              <a:t>Target – EUA/2013 – 40 milhões de contas de usuário violadas</a:t>
            </a:r>
          </a:p>
        </p:txBody>
      </p:sp>
    </p:spTree>
    <p:extLst>
      <p:ext uri="{BB962C8B-B14F-4D97-AF65-F5344CB8AC3E}">
        <p14:creationId xmlns:p14="http://schemas.microsoft.com/office/powerpoint/2010/main" val="21220323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7"/>
          <p:cNvSpPr txBox="1">
            <a:spLocks noChangeArrowheads="1"/>
          </p:cNvSpPr>
          <p:nvPr/>
        </p:nvSpPr>
        <p:spPr bwMode="auto">
          <a:xfrm>
            <a:off x="684213" y="5300663"/>
            <a:ext cx="78486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>
              <a:lnSpc>
                <a:spcPts val="2588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altLang="pt-BR">
              <a:solidFill>
                <a:schemeClr val="bg1"/>
              </a:solidFill>
            </a:endParaRPr>
          </a:p>
        </p:txBody>
      </p:sp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395288" y="836613"/>
            <a:ext cx="69850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sz="3200" b="1" dirty="0">
                <a:solidFill>
                  <a:srgbClr val="376092"/>
                </a:solidFill>
                <a:ea typeface="ＭＳ Ｐゴシック" pitchFamily="34" charset="-128"/>
              </a:rPr>
              <a:t>“</a:t>
            </a:r>
            <a:r>
              <a:rPr lang="en-GB" altLang="pt-BR" sz="3200" b="1" dirty="0" err="1">
                <a:solidFill>
                  <a:srgbClr val="376092"/>
                </a:solidFill>
                <a:ea typeface="ＭＳ Ｐゴシック" pitchFamily="34" charset="-128"/>
              </a:rPr>
              <a:t>Sinistros</a:t>
            </a:r>
            <a:r>
              <a:rPr lang="en-GB" altLang="pt-BR" sz="3200" b="1" dirty="0">
                <a:solidFill>
                  <a:srgbClr val="376092"/>
                </a:solidFill>
                <a:ea typeface="ＭＳ Ｐゴシック" pitchFamily="34" charset="-128"/>
              </a:rPr>
              <a:t>”</a:t>
            </a:r>
          </a:p>
        </p:txBody>
      </p:sp>
      <p:sp>
        <p:nvSpPr>
          <p:cNvPr id="76803" name="Retângulo 1"/>
          <p:cNvSpPr>
            <a:spLocks noChangeArrowheads="1"/>
          </p:cNvSpPr>
          <p:nvPr/>
        </p:nvSpPr>
        <p:spPr bwMode="auto">
          <a:xfrm>
            <a:off x="80963" y="1978025"/>
            <a:ext cx="8707437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2588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200" b="1"/>
              <a:t>Bolwares – 492 mil boletos modificados </a:t>
            </a:r>
          </a:p>
        </p:txBody>
      </p:sp>
      <p:pic>
        <p:nvPicPr>
          <p:cNvPr id="76804" name="Picture 2"/>
          <p:cNvPicPr>
            <a:picLocks noChangeAspect="1" noChangeArrowheads="1"/>
          </p:cNvPicPr>
          <p:nvPr/>
        </p:nvPicPr>
        <p:blipFill>
          <a:blip r:embed="rId3"/>
          <a:srcRect l="17178" t="12199" r="12276" b="31018"/>
          <a:stretch>
            <a:fillRect/>
          </a:stretch>
        </p:blipFill>
        <p:spPr bwMode="auto">
          <a:xfrm>
            <a:off x="190500" y="2852738"/>
            <a:ext cx="8601075" cy="389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2339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AR" b="1" dirty="0" smtClean="0">
                <a:solidFill>
                  <a:srgbClr val="376092"/>
                </a:solidFill>
              </a:rPr>
              <a:t>No mercado brasileiro temos 2 seguradoras que j</a:t>
            </a:r>
            <a:r>
              <a:rPr lang="es-AR" b="1" dirty="0" smtClean="0">
                <a:solidFill>
                  <a:srgbClr val="376092"/>
                </a:solidFill>
              </a:rPr>
              <a:t>á operam nesse tema e outras 3 que estão se preparando.</a:t>
            </a:r>
            <a:endParaRPr lang="es-AR" b="1" dirty="0" smtClean="0">
              <a:solidFill>
                <a:srgbClr val="376092"/>
              </a:solidFill>
            </a:endParaRPr>
          </a:p>
          <a:p>
            <a:r>
              <a:rPr lang="es-AR" b="1" dirty="0" smtClean="0">
                <a:solidFill>
                  <a:srgbClr val="376092"/>
                </a:solidFill>
              </a:rPr>
              <a:t>Principais Coberturas: </a:t>
            </a:r>
          </a:p>
          <a:p>
            <a:pPr lvl="1"/>
            <a:r>
              <a:rPr lang="es-AR" dirty="0" smtClean="0">
                <a:solidFill>
                  <a:srgbClr val="376092"/>
                </a:solidFill>
              </a:rPr>
              <a:t>Responsabilidade por Dados Pessoais e Corporativos,</a:t>
            </a:r>
          </a:p>
          <a:p>
            <a:pPr lvl="1"/>
            <a:r>
              <a:rPr lang="es-AR" dirty="0" smtClean="0">
                <a:solidFill>
                  <a:srgbClr val="376092"/>
                </a:solidFill>
              </a:rPr>
              <a:t>Responsabilidade pela Segurança de Dados, Ato, erro ou omiss</a:t>
            </a:r>
            <a:r>
              <a:rPr lang="es-AR" dirty="0" smtClean="0">
                <a:solidFill>
                  <a:srgbClr val="376092"/>
                </a:solidFill>
              </a:rPr>
              <a:t>ão, </a:t>
            </a:r>
          </a:p>
          <a:p>
            <a:pPr lvl="1"/>
            <a:r>
              <a:rPr lang="es-AR" dirty="0" smtClean="0">
                <a:solidFill>
                  <a:srgbClr val="376092"/>
                </a:solidFill>
              </a:rPr>
              <a:t>Responsabilidade por empresas terceirizadas, </a:t>
            </a:r>
          </a:p>
          <a:p>
            <a:pPr lvl="1"/>
            <a:r>
              <a:rPr lang="es-AR" dirty="0" smtClean="0">
                <a:solidFill>
                  <a:srgbClr val="376092"/>
                </a:solidFill>
              </a:rPr>
              <a:t>Custos de Defesa, </a:t>
            </a:r>
          </a:p>
          <a:p>
            <a:pPr lvl="1"/>
            <a:r>
              <a:rPr lang="es-AR" dirty="0" smtClean="0">
                <a:solidFill>
                  <a:srgbClr val="376092"/>
                </a:solidFill>
              </a:rPr>
              <a:t>Investigação, Sançoes Administrativas, </a:t>
            </a:r>
          </a:p>
          <a:p>
            <a:pPr lvl="1"/>
            <a:r>
              <a:rPr lang="es-AR" dirty="0" smtClean="0">
                <a:solidFill>
                  <a:srgbClr val="376092"/>
                </a:solidFill>
              </a:rPr>
              <a:t>Restituição de Imagem da Sociedade e Pessoal, </a:t>
            </a:r>
          </a:p>
          <a:p>
            <a:pPr lvl="1"/>
            <a:r>
              <a:rPr lang="es-AR" dirty="0" smtClean="0">
                <a:solidFill>
                  <a:srgbClr val="376092"/>
                </a:solidFill>
              </a:rPr>
              <a:t>Notificação e Monitoramento, </a:t>
            </a:r>
          </a:p>
          <a:p>
            <a:pPr lvl="1"/>
            <a:r>
              <a:rPr lang="es-AR" dirty="0" smtClean="0">
                <a:solidFill>
                  <a:srgbClr val="376092"/>
                </a:solidFill>
              </a:rPr>
              <a:t>Dados Eletrônicos, </a:t>
            </a:r>
          </a:p>
          <a:p>
            <a:pPr lvl="1"/>
            <a:r>
              <a:rPr lang="es-AR" dirty="0" smtClean="0">
                <a:solidFill>
                  <a:srgbClr val="376092"/>
                </a:solidFill>
              </a:rPr>
              <a:t>Extorsão na Internet, Conteúdo de Mídia e Interrupção de Rede; </a:t>
            </a:r>
            <a:endParaRPr lang="es-AR" dirty="0" smtClean="0">
              <a:solidFill>
                <a:srgbClr val="376092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09600" y="4270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 smtClean="0">
                <a:solidFill>
                  <a:schemeClr val="accent1">
                    <a:lumMod val="75000"/>
                  </a:schemeClr>
                </a:solidFill>
              </a:rPr>
              <a:t>Seguradoras do Brasil que oferecem coberturas para riscos cibern</a:t>
            </a:r>
            <a:r>
              <a:rPr lang="es-AR" sz="3200" b="1" dirty="0" smtClean="0">
                <a:solidFill>
                  <a:schemeClr val="accent1">
                    <a:lumMod val="75000"/>
                  </a:schemeClr>
                </a:solidFill>
              </a:rPr>
              <a:t>éticos:</a:t>
            </a:r>
            <a:endParaRPr lang="es-AR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811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17600" y="3665570"/>
            <a:ext cx="742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 smtClean="0">
                <a:hlinkClick r:id="rId2"/>
              </a:rPr>
              <a:t>sergionobre@anspnet.org.br</a:t>
            </a:r>
            <a:r>
              <a:rPr lang="es-AR" sz="3600" dirty="0" smtClean="0"/>
              <a:t> </a:t>
            </a:r>
            <a:endParaRPr lang="es-AR" sz="3600" dirty="0"/>
          </a:p>
        </p:txBody>
      </p:sp>
      <p:pic>
        <p:nvPicPr>
          <p:cNvPr id="3" name="Imagen 2" descr="Logo ANS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117" y="2260599"/>
            <a:ext cx="3426106" cy="13185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65756" y="1321330"/>
            <a:ext cx="742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dirty="0" smtClean="0"/>
              <a:t>Obrigado! </a:t>
            </a:r>
            <a:endParaRPr lang="es-AR" sz="3600" dirty="0"/>
          </a:p>
        </p:txBody>
      </p:sp>
    </p:spTree>
    <p:extLst>
      <p:ext uri="{BB962C8B-B14F-4D97-AF65-F5344CB8AC3E}">
        <p14:creationId xmlns:p14="http://schemas.microsoft.com/office/powerpoint/2010/main" val="1737281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722"/>
            <a:ext cx="9144000" cy="5424407"/>
          </a:xfrm>
          <a:prstGeom prst="rect">
            <a:avLst/>
          </a:prstGeom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95288" y="836613"/>
            <a:ext cx="69850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sz="3200" b="1" i="1" dirty="0" smtClean="0">
                <a:solidFill>
                  <a:srgbClr val="376092"/>
                </a:solidFill>
                <a:ea typeface="ＭＳ Ｐゴシック" pitchFamily="34" charset="-128"/>
              </a:rPr>
              <a:t>Internet of Things (</a:t>
            </a:r>
            <a:r>
              <a:rPr lang="en-GB" altLang="pt-BR" sz="3200" b="1" i="1" dirty="0" err="1" smtClean="0">
                <a:solidFill>
                  <a:srgbClr val="376092"/>
                </a:solidFill>
                <a:ea typeface="ＭＳ Ｐゴシック" pitchFamily="34" charset="-128"/>
              </a:rPr>
              <a:t>IoT</a:t>
            </a:r>
            <a:r>
              <a:rPr lang="en-GB" altLang="pt-BR" sz="3200" b="1" i="1" dirty="0" smtClean="0">
                <a:solidFill>
                  <a:srgbClr val="376092"/>
                </a:solidFill>
                <a:ea typeface="ＭＳ Ｐゴシック" pitchFamily="34" charset="-128"/>
              </a:rPr>
              <a:t>)</a:t>
            </a:r>
            <a:endParaRPr lang="en-GB" altLang="pt-BR" sz="3200" b="1" i="1" dirty="0">
              <a:solidFill>
                <a:srgbClr val="376092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0293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7831"/>
            <a:ext cx="9144000" cy="5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74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7301"/>
            <a:ext cx="9144000" cy="547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64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1"/>
            <a:ext cx="9144000" cy="547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24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" y="197125"/>
            <a:ext cx="9076022" cy="643101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69595" y="5451302"/>
            <a:ext cx="85388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AR" sz="1200" dirty="0"/>
          </a:p>
          <a:p>
            <a:r>
              <a:rPr lang="es-AR" sz="1200" dirty="0"/>
              <a:t>Foto: http://4.bp.blogspot.com/-cWEGTcQaTog/UMYA2FDKb0I/AAAAAAAABwk/7j2ew8CD8rg/s1600/celular+lousa.jpg </a:t>
            </a:r>
          </a:p>
        </p:txBody>
      </p:sp>
    </p:spTree>
    <p:extLst>
      <p:ext uri="{BB962C8B-B14F-4D97-AF65-F5344CB8AC3E}">
        <p14:creationId xmlns:p14="http://schemas.microsoft.com/office/powerpoint/2010/main" val="307575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323" y="157833"/>
            <a:ext cx="7712047" cy="738719"/>
          </a:xfrm>
        </p:spPr>
        <p:txBody>
          <a:bodyPr>
            <a:normAutofit fontScale="90000"/>
          </a:bodyPr>
          <a:lstStyle/>
          <a:p>
            <a:pPr algn="ctr"/>
            <a:r>
              <a:rPr lang="es-AR" sz="4400" dirty="0" smtClean="0"/>
              <a:t>Ataques e virus do nosso dia a dia</a:t>
            </a:r>
            <a:endParaRPr lang="es-AR" sz="4400" dirty="0"/>
          </a:p>
        </p:txBody>
      </p:sp>
      <p:pic>
        <p:nvPicPr>
          <p:cNvPr id="4" name="Funny Internet Security Commercial I Foun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146" y="896553"/>
            <a:ext cx="7155237" cy="53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26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7102</TotalTime>
  <Words>1284</Words>
  <Application>Microsoft Macintosh PowerPoint</Application>
  <PresentationFormat>Presentación en pantalla (4:3)</PresentationFormat>
  <Paragraphs>150</Paragraphs>
  <Slides>33</Slides>
  <Notes>17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Tema de Office</vt:lpstr>
      <vt:lpstr>Painel: Riscos Cibernéticos, Climáticos, Catastróficos e Ambientais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Ataques e virus do nosso dia a dia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Pessoal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Painel: Riscos Cibernéticos, Climáticos, Catastróficos e Ambientais</dc:title>
  <dc:creator>Sergio Nobre</dc:creator>
  <cp:lastModifiedBy>Sergio Nobre</cp:lastModifiedBy>
  <cp:revision>40</cp:revision>
  <dcterms:created xsi:type="dcterms:W3CDTF">2016-04-10T20:13:40Z</dcterms:created>
  <dcterms:modified xsi:type="dcterms:W3CDTF">2016-04-15T18:39:13Z</dcterms:modified>
</cp:coreProperties>
</file>