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78" r:id="rId8"/>
    <p:sldId id="279" r:id="rId9"/>
    <p:sldId id="280" r:id="rId10"/>
    <p:sldId id="281" r:id="rId11"/>
    <p:sldId id="277" r:id="rId12"/>
    <p:sldId id="263" r:id="rId13"/>
    <p:sldId id="264" r:id="rId14"/>
    <p:sldId id="265" r:id="rId15"/>
    <p:sldId id="292" r:id="rId16"/>
    <p:sldId id="293" r:id="rId17"/>
    <p:sldId id="266" r:id="rId18"/>
    <p:sldId id="267" r:id="rId19"/>
    <p:sldId id="268" r:id="rId20"/>
    <p:sldId id="282" r:id="rId21"/>
    <p:sldId id="270" r:id="rId22"/>
    <p:sldId id="269" r:id="rId23"/>
    <p:sldId id="271" r:id="rId24"/>
    <p:sldId id="273" r:id="rId25"/>
    <p:sldId id="274" r:id="rId26"/>
    <p:sldId id="275" r:id="rId27"/>
    <p:sldId id="276" r:id="rId28"/>
    <p:sldId id="27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92" autoAdjust="0"/>
  </p:normalViewPr>
  <p:slideViewPr>
    <p:cSldViewPr>
      <p:cViewPr varScale="1">
        <p:scale>
          <a:sx n="97" d="100"/>
          <a:sy n="97" d="100"/>
        </p:scale>
        <p:origin x="20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3F3EE-8FD3-48C3-B76F-E78F17F6E89A}" type="datetimeFigureOut">
              <a:rPr lang="pt-BR" smtClean="0"/>
              <a:pPr/>
              <a:t>21/03/2018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22162-B4C7-4AB6-B681-9926C232380E}" type="slidenum">
              <a:rPr lang="pt-BR" smtClean="0"/>
              <a:pPr/>
              <a:t>‹nº›</a:t>
            </a:fld>
            <a:endParaRPr lang="pt-BR"/>
          </a:p>
        </p:txBody>
      </p:sp>
    </p:spTree>
    <p:extLst>
      <p:ext uri="{BB962C8B-B14F-4D97-AF65-F5344CB8AC3E}">
        <p14:creationId xmlns:p14="http://schemas.microsoft.com/office/powerpoint/2010/main" val="316381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a:t>
            </a:fld>
            <a:endParaRPr lang="pt-BR"/>
          </a:p>
        </p:txBody>
      </p:sp>
    </p:spTree>
    <p:extLst>
      <p:ext uri="{BB962C8B-B14F-4D97-AF65-F5344CB8AC3E}">
        <p14:creationId xmlns:p14="http://schemas.microsoft.com/office/powerpoint/2010/main" val="85272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11</a:t>
            </a:fld>
            <a:endParaRPr lang="pt-BR"/>
          </a:p>
        </p:txBody>
      </p:sp>
    </p:spTree>
    <p:extLst>
      <p:ext uri="{BB962C8B-B14F-4D97-AF65-F5344CB8AC3E}">
        <p14:creationId xmlns:p14="http://schemas.microsoft.com/office/powerpoint/2010/main" val="104520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12</a:t>
            </a:fld>
            <a:endParaRPr lang="pt-BR"/>
          </a:p>
        </p:txBody>
      </p:sp>
    </p:spTree>
    <p:extLst>
      <p:ext uri="{BB962C8B-B14F-4D97-AF65-F5344CB8AC3E}">
        <p14:creationId xmlns:p14="http://schemas.microsoft.com/office/powerpoint/2010/main" val="148344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13</a:t>
            </a:fld>
            <a:endParaRPr lang="pt-BR"/>
          </a:p>
        </p:txBody>
      </p:sp>
    </p:spTree>
    <p:extLst>
      <p:ext uri="{BB962C8B-B14F-4D97-AF65-F5344CB8AC3E}">
        <p14:creationId xmlns:p14="http://schemas.microsoft.com/office/powerpoint/2010/main" val="191342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14</a:t>
            </a:fld>
            <a:endParaRPr lang="pt-BR"/>
          </a:p>
        </p:txBody>
      </p:sp>
    </p:spTree>
    <p:extLst>
      <p:ext uri="{BB962C8B-B14F-4D97-AF65-F5344CB8AC3E}">
        <p14:creationId xmlns:p14="http://schemas.microsoft.com/office/powerpoint/2010/main" val="163050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15</a:t>
            </a:fld>
            <a:endParaRPr lang="pt-BR"/>
          </a:p>
        </p:txBody>
      </p:sp>
    </p:spTree>
    <p:extLst>
      <p:ext uri="{BB962C8B-B14F-4D97-AF65-F5344CB8AC3E}">
        <p14:creationId xmlns:p14="http://schemas.microsoft.com/office/powerpoint/2010/main" val="163050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16</a:t>
            </a:fld>
            <a:endParaRPr lang="pt-BR"/>
          </a:p>
        </p:txBody>
      </p:sp>
    </p:spTree>
    <p:extLst>
      <p:ext uri="{BB962C8B-B14F-4D97-AF65-F5344CB8AC3E}">
        <p14:creationId xmlns:p14="http://schemas.microsoft.com/office/powerpoint/2010/main" val="163050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17</a:t>
            </a:fld>
            <a:endParaRPr lang="pt-BR"/>
          </a:p>
        </p:txBody>
      </p:sp>
    </p:spTree>
    <p:extLst>
      <p:ext uri="{BB962C8B-B14F-4D97-AF65-F5344CB8AC3E}">
        <p14:creationId xmlns:p14="http://schemas.microsoft.com/office/powerpoint/2010/main" val="256972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18</a:t>
            </a:fld>
            <a:endParaRPr lang="pt-BR"/>
          </a:p>
        </p:txBody>
      </p:sp>
    </p:spTree>
    <p:extLst>
      <p:ext uri="{BB962C8B-B14F-4D97-AF65-F5344CB8AC3E}">
        <p14:creationId xmlns:p14="http://schemas.microsoft.com/office/powerpoint/2010/main" val="243264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19</a:t>
            </a:fld>
            <a:endParaRPr lang="pt-BR"/>
          </a:p>
        </p:txBody>
      </p:sp>
    </p:spTree>
    <p:extLst>
      <p:ext uri="{BB962C8B-B14F-4D97-AF65-F5344CB8AC3E}">
        <p14:creationId xmlns:p14="http://schemas.microsoft.com/office/powerpoint/2010/main" val="72305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20</a:t>
            </a:fld>
            <a:endParaRPr lang="pt-BR"/>
          </a:p>
        </p:txBody>
      </p:sp>
    </p:spTree>
    <p:extLst>
      <p:ext uri="{BB962C8B-B14F-4D97-AF65-F5344CB8AC3E}">
        <p14:creationId xmlns:p14="http://schemas.microsoft.com/office/powerpoint/2010/main" val="106742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a:t>
            </a:fld>
            <a:endParaRPr lang="pt-BR"/>
          </a:p>
        </p:txBody>
      </p:sp>
    </p:spTree>
    <p:extLst>
      <p:ext uri="{BB962C8B-B14F-4D97-AF65-F5344CB8AC3E}">
        <p14:creationId xmlns:p14="http://schemas.microsoft.com/office/powerpoint/2010/main" val="1079195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21</a:t>
            </a:fld>
            <a:endParaRPr lang="pt-BR"/>
          </a:p>
        </p:txBody>
      </p:sp>
    </p:spTree>
    <p:extLst>
      <p:ext uri="{BB962C8B-B14F-4D97-AF65-F5344CB8AC3E}">
        <p14:creationId xmlns:p14="http://schemas.microsoft.com/office/powerpoint/2010/main" val="1161978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22</a:t>
            </a:fld>
            <a:endParaRPr lang="pt-BR"/>
          </a:p>
        </p:txBody>
      </p:sp>
    </p:spTree>
    <p:extLst>
      <p:ext uri="{BB962C8B-B14F-4D97-AF65-F5344CB8AC3E}">
        <p14:creationId xmlns:p14="http://schemas.microsoft.com/office/powerpoint/2010/main" val="413101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23</a:t>
            </a:fld>
            <a:endParaRPr lang="pt-BR"/>
          </a:p>
        </p:txBody>
      </p:sp>
    </p:spTree>
    <p:extLst>
      <p:ext uri="{BB962C8B-B14F-4D97-AF65-F5344CB8AC3E}">
        <p14:creationId xmlns:p14="http://schemas.microsoft.com/office/powerpoint/2010/main" val="301956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24</a:t>
            </a:fld>
            <a:endParaRPr lang="pt-BR"/>
          </a:p>
        </p:txBody>
      </p:sp>
    </p:spTree>
    <p:extLst>
      <p:ext uri="{BB962C8B-B14F-4D97-AF65-F5344CB8AC3E}">
        <p14:creationId xmlns:p14="http://schemas.microsoft.com/office/powerpoint/2010/main" val="1155012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25</a:t>
            </a:fld>
            <a:endParaRPr lang="pt-BR"/>
          </a:p>
        </p:txBody>
      </p:sp>
    </p:spTree>
    <p:extLst>
      <p:ext uri="{BB962C8B-B14F-4D97-AF65-F5344CB8AC3E}">
        <p14:creationId xmlns:p14="http://schemas.microsoft.com/office/powerpoint/2010/main" val="144462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26</a:t>
            </a:fld>
            <a:endParaRPr lang="pt-BR"/>
          </a:p>
        </p:txBody>
      </p:sp>
    </p:spTree>
    <p:extLst>
      <p:ext uri="{BB962C8B-B14F-4D97-AF65-F5344CB8AC3E}">
        <p14:creationId xmlns:p14="http://schemas.microsoft.com/office/powerpoint/2010/main" val="2621590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27</a:t>
            </a:fld>
            <a:endParaRPr lang="pt-BR"/>
          </a:p>
        </p:txBody>
      </p:sp>
    </p:spTree>
    <p:extLst>
      <p:ext uri="{BB962C8B-B14F-4D97-AF65-F5344CB8AC3E}">
        <p14:creationId xmlns:p14="http://schemas.microsoft.com/office/powerpoint/2010/main" val="167287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28</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29</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30</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4</a:t>
            </a:fld>
            <a:endParaRPr lang="pt-BR"/>
          </a:p>
        </p:txBody>
      </p:sp>
    </p:spTree>
    <p:extLst>
      <p:ext uri="{BB962C8B-B14F-4D97-AF65-F5344CB8AC3E}">
        <p14:creationId xmlns:p14="http://schemas.microsoft.com/office/powerpoint/2010/main" val="3707825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31</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32</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33</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34</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35</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36</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37</a:t>
            </a:fld>
            <a:endParaRPr lang="pt-BR"/>
          </a:p>
        </p:txBody>
      </p:sp>
    </p:spTree>
    <p:extLst>
      <p:ext uri="{BB962C8B-B14F-4D97-AF65-F5344CB8AC3E}">
        <p14:creationId xmlns:p14="http://schemas.microsoft.com/office/powerpoint/2010/main" val="213277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5</a:t>
            </a:fld>
            <a:endParaRPr lang="pt-BR"/>
          </a:p>
        </p:txBody>
      </p:sp>
    </p:spTree>
    <p:extLst>
      <p:ext uri="{BB962C8B-B14F-4D97-AF65-F5344CB8AC3E}">
        <p14:creationId xmlns:p14="http://schemas.microsoft.com/office/powerpoint/2010/main" val="403196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6</a:t>
            </a:fld>
            <a:endParaRPr lang="pt-BR"/>
          </a:p>
        </p:txBody>
      </p:sp>
    </p:spTree>
    <p:extLst>
      <p:ext uri="{BB962C8B-B14F-4D97-AF65-F5344CB8AC3E}">
        <p14:creationId xmlns:p14="http://schemas.microsoft.com/office/powerpoint/2010/main" val="236137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7</a:t>
            </a:fld>
            <a:endParaRPr lang="pt-BR"/>
          </a:p>
        </p:txBody>
      </p:sp>
    </p:spTree>
    <p:extLst>
      <p:ext uri="{BB962C8B-B14F-4D97-AF65-F5344CB8AC3E}">
        <p14:creationId xmlns:p14="http://schemas.microsoft.com/office/powerpoint/2010/main" val="3540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8</a:t>
            </a:fld>
            <a:endParaRPr lang="pt-BR"/>
          </a:p>
        </p:txBody>
      </p:sp>
    </p:spTree>
    <p:extLst>
      <p:ext uri="{BB962C8B-B14F-4D97-AF65-F5344CB8AC3E}">
        <p14:creationId xmlns:p14="http://schemas.microsoft.com/office/powerpoint/2010/main" val="64590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9</a:t>
            </a:fld>
            <a:endParaRPr lang="pt-BR"/>
          </a:p>
        </p:txBody>
      </p:sp>
    </p:spTree>
    <p:extLst>
      <p:ext uri="{BB962C8B-B14F-4D97-AF65-F5344CB8AC3E}">
        <p14:creationId xmlns:p14="http://schemas.microsoft.com/office/powerpoint/2010/main" val="298493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FD22162-B4C7-4AB6-B681-9926C232380E}" type="slidenum">
              <a:rPr lang="pt-BR" smtClean="0"/>
              <a:pPr/>
              <a:t>10</a:t>
            </a:fld>
            <a:endParaRPr lang="pt-BR"/>
          </a:p>
        </p:txBody>
      </p:sp>
    </p:spTree>
    <p:extLst>
      <p:ext uri="{BB962C8B-B14F-4D97-AF65-F5344CB8AC3E}">
        <p14:creationId xmlns:p14="http://schemas.microsoft.com/office/powerpoint/2010/main" val="276658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062B85C-DB94-4499-ACAD-F36D0710981B}" type="datetimeFigureOut">
              <a:rPr lang="pt-BR" smtClean="0"/>
              <a:pPr/>
              <a:t>21/03/2018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17A5F1-731C-4E49-BE1F-5961BB8471A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2B85C-DB94-4499-ACAD-F36D0710981B}" type="datetimeFigureOut">
              <a:rPr lang="pt-BR" smtClean="0"/>
              <a:pPr/>
              <a:t>21/03/2018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7A5F1-731C-4E49-BE1F-5961BB8471A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onumulheres.org.br/elesporelas/" TargetMode="External"/><Relationship Id="rId5" Type="http://schemas.openxmlformats.org/officeDocument/2006/relationships/hyperlink" Target="http://www.onumulheres.org.br/onu-mulheres/sobre-a-onu-mulheres/"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conjur.com.br/2017-set-05/tst-eleva-dez-vezes-condenacao-empresa-assedio-sexual"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conjur.com.br/2016-dez-18/fisioterapeuta-assediada-indenizada-100-mil" TargetMode="External"/><Relationship Id="rId5" Type="http://schemas.openxmlformats.org/officeDocument/2006/relationships/hyperlink" Target="https://www.conjur.com.br/dl/acordao-modificado-trt-confirma.pdf"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conjur.com.br/2018-mar-11/mensagem-cheirosa-aprendiz-assedio-justifica-demissao"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conjur.com.br/2017-out-20/empresa-indenizara-mulheres-vitimas-assedio-moral-supervisor"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pt.wikipedia.org/wiki/Teste_do_sof&#225;" TargetMode="External"/><Relationship Id="rId5" Type="http://schemas.openxmlformats.org/officeDocument/2006/relationships/hyperlink" Target="https://pt.wikipedia.org/wiki/Teste_do_sof%C3%A1"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hyperlink" Target="http://www.ig.com.br/" TargetMode="External"/><Relationship Id="rId3" Type="http://schemas.openxmlformats.org/officeDocument/2006/relationships/image" Target="../media/image1.jpeg"/><Relationship Id="rId7" Type="http://schemas.openxmlformats.org/officeDocument/2006/relationships/hyperlink" Target="http://www.oitbrasil.org.br/"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socblog.com.br/?p=1212" TargetMode="External"/><Relationship Id="rId5" Type="http://schemas.openxmlformats.org/officeDocument/2006/relationships/hyperlink" Target="http://ww2.soc.com.br/category/saude-ocupacional/" TargetMode="External"/><Relationship Id="rId10" Type="http://schemas.openxmlformats.org/officeDocument/2006/relationships/hyperlink" Target="http://ww2.soc.com.br/2014/06/oit-aponta-que-42-dos-brasileiros-ja-sofreram-assedio-moral/" TargetMode="External"/><Relationship Id="rId4" Type="http://schemas.openxmlformats.org/officeDocument/2006/relationships/image" Target="../media/image2.jpeg"/><Relationship Id="rId9" Type="http://schemas.openxmlformats.org/officeDocument/2006/relationships/hyperlink" Target="http://www.planalto.gov.br/ccivil_03/constituicao/constituicao.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conjur.com.br/2018-jan-31/empresa-indenizara-transexual-obrigada-usar-banheiro-deficiente"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g1.globo.com/ba/bahia/noticia/empresa-e-condenada-a-pagar-r-300-mil-por-ofender-funcionarios-em-salvador-baiano-lerdo.ghtml"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ww.conjur.com.br/2018-fev-13/ex-funcionario-chamado-nordestino-cabeca-chata-indenizado" TargetMode="Externa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conjur.com.br/2017-out-23/banco-indenizar-diminuir-equipe-manter-meta"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2435225"/>
            <a:ext cx="7772400" cy="147002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t>GNT RC E SEGURO</a:t>
            </a:r>
          </a:p>
          <a:p>
            <a:endParaRPr lang="pt-BR" b="1" dirty="0" smtClean="0"/>
          </a:p>
          <a:p>
            <a:r>
              <a:rPr lang="pt-BR" b="1" dirty="0" smtClean="0">
                <a:solidFill>
                  <a:schemeClr val="accent1">
                    <a:lumMod val="75000"/>
                  </a:schemeClr>
                </a:solidFill>
              </a:rPr>
              <a:t>A garantia para atos decorrentes de práticas trabalhistas indevidas, assédio sexual/moral, discriminação, coerção e abuso de poder inserida no Seguro de RC EPL</a:t>
            </a:r>
            <a:endParaRPr lang="pt-BR"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TIPIFICAÇÃO PENAL</a:t>
            </a:r>
            <a:endParaRPr lang="pt-BR" sz="2400" b="1" dirty="0">
              <a:solidFill>
                <a:schemeClr val="accent1">
                  <a:lumMod val="75000"/>
                </a:schemeClr>
              </a:solidFill>
            </a:endParaRPr>
          </a:p>
        </p:txBody>
      </p:sp>
      <p:sp>
        <p:nvSpPr>
          <p:cNvPr id="26625" name="Rectangle 1"/>
          <p:cNvSpPr>
            <a:spLocks noChangeArrowheads="1"/>
          </p:cNvSpPr>
          <p:nvPr/>
        </p:nvSpPr>
        <p:spPr bwMode="auto">
          <a:xfrm>
            <a:off x="1676400" y="1567595"/>
            <a:ext cx="6096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endParaRPr lang="pt-BR" sz="2000" dirty="0">
              <a:cs typeface="Arial" pitchFamily="34" charset="0"/>
            </a:endParaRPr>
          </a:p>
          <a:p>
            <a:pPr lvl="0" algn="just" eaLnBrk="0" fontAlgn="base" hangingPunct="0">
              <a:spcBef>
                <a:spcPct val="0"/>
              </a:spcBef>
              <a:spcAft>
                <a:spcPct val="0"/>
              </a:spcAft>
            </a:pPr>
            <a:r>
              <a:rPr lang="pt-BR" sz="2800" b="1" dirty="0" smtClean="0">
                <a:cs typeface="Arial" pitchFamily="34" charset="0"/>
              </a:rPr>
              <a:t>Assédio </a:t>
            </a:r>
            <a:r>
              <a:rPr lang="pt-BR" sz="2800" b="1" dirty="0">
                <a:cs typeface="Arial" pitchFamily="34" charset="0"/>
              </a:rPr>
              <a:t>sexual por chantagem é </a:t>
            </a:r>
            <a:r>
              <a:rPr lang="pt-BR" sz="2800" b="1" dirty="0" smtClean="0">
                <a:cs typeface="Arial" pitchFamily="34" charset="0"/>
              </a:rPr>
              <a:t>crime.</a:t>
            </a:r>
          </a:p>
          <a:p>
            <a:pPr lvl="0" algn="just" eaLnBrk="0" fontAlgn="base" hangingPunct="0">
              <a:spcBef>
                <a:spcPct val="0"/>
              </a:spcBef>
              <a:spcAft>
                <a:spcPct val="0"/>
              </a:spcAft>
            </a:pPr>
            <a:r>
              <a:rPr lang="pt-BR" sz="2800" b="1" dirty="0" smtClean="0">
                <a:cs typeface="Arial" pitchFamily="34" charset="0"/>
              </a:rPr>
              <a:t> </a:t>
            </a:r>
          </a:p>
          <a:p>
            <a:pPr lvl="0" algn="just" eaLnBrk="0" fontAlgn="base" hangingPunct="0">
              <a:spcBef>
                <a:spcPct val="0"/>
              </a:spcBef>
              <a:spcAft>
                <a:spcPct val="0"/>
              </a:spcAft>
            </a:pPr>
            <a:r>
              <a:rPr lang="pt-BR" sz="2800" dirty="0" smtClean="0">
                <a:cs typeface="Arial" pitchFamily="34" charset="0"/>
              </a:rPr>
              <a:t>art</a:t>
            </a:r>
            <a:r>
              <a:rPr lang="pt-BR" sz="2800" dirty="0">
                <a:cs typeface="Arial" pitchFamily="34" charset="0"/>
              </a:rPr>
              <a:t>. 216-A do Código Penal prevê:  “</a:t>
            </a:r>
            <a:r>
              <a:rPr lang="pt-BR" sz="2800" b="1" dirty="0">
                <a:cs typeface="Arial" pitchFamily="34" charset="0"/>
              </a:rPr>
              <a:t>Constranger alguém com o intuito de obter vantagem ou favorecimento sexual, prevalecendo-se o agente da sua condição se superior hierárquico ou ascendência inerentes ao exercício, emprego, cargo ou função</a:t>
            </a:r>
            <a:r>
              <a:rPr lang="pt-BR" sz="2800" dirty="0">
                <a:cs typeface="Arial" pitchFamily="34" charset="0"/>
              </a:rPr>
              <a:t>”. </a:t>
            </a:r>
            <a:r>
              <a:rPr lang="pt-BR" sz="2800" dirty="0" smtClean="0">
                <a:cs typeface="Arial" pitchFamily="34" charset="0"/>
              </a:rPr>
              <a:t>Pena:  </a:t>
            </a:r>
            <a:r>
              <a:rPr lang="pt-BR" sz="2800" dirty="0">
                <a:cs typeface="Arial" pitchFamily="34" charset="0"/>
              </a:rPr>
              <a:t>detenção, de 1 (um) a 2 (dois) anos.</a:t>
            </a:r>
            <a:endParaRPr lang="pt-BR" sz="28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974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MÍDIA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1697067"/>
            <a:ext cx="669674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a:t>
            </a:r>
            <a:r>
              <a:rPr kumimoji="0" lang="pt-BR" b="1"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ões por ass</a:t>
            </a:r>
            <a:r>
              <a:rPr kumimoji="0" lang="pt-BR" b="1" i="0" u="none" strike="noStrike" cap="none" normalizeH="0" baseline="0" dirty="0" smtClean="0">
                <a:ln>
                  <a:noFill/>
                </a:ln>
                <a:solidFill>
                  <a:srgbClr val="000000"/>
                </a:solidFill>
                <a:effectLst/>
                <a:latin typeface="Calibri"/>
                <a:ea typeface="Times New Roman" pitchFamily="18" charset="0"/>
                <a:cs typeface="Arial" pitchFamily="34" charset="0"/>
              </a:rPr>
              <a:t>é</a:t>
            </a:r>
            <a:r>
              <a:rPr kumimoji="0" lang="pt-B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dio sexual crescem 200% em três anos no Brasil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effectLst/>
                <a:latin typeface="Arial" pitchFamily="34" charset="0"/>
                <a:ea typeface="Times New Roman" pitchFamily="18" charset="0"/>
                <a:cs typeface="Arial" pitchFamily="34" charset="0"/>
              </a:rPr>
              <a:t>Levantamento feito pela </a:t>
            </a:r>
            <a:r>
              <a:rPr kumimoji="0" lang="pt-BR" b="0" i="0" u="none" strike="noStrike" cap="none" normalizeH="0" baseline="0" dirty="0" err="1" smtClean="0">
                <a:ln>
                  <a:noFill/>
                </a:ln>
                <a:effectLst/>
                <a:latin typeface="Arial" pitchFamily="34" charset="0"/>
                <a:ea typeface="Times New Roman" pitchFamily="18" charset="0"/>
                <a:cs typeface="Arial" pitchFamily="34" charset="0"/>
              </a:rPr>
              <a:t>Kurier</a:t>
            </a:r>
            <a:r>
              <a:rPr kumimoji="0" lang="pt-BR" b="0" i="0" u="none" strike="noStrike" cap="none" normalizeH="0" baseline="0" dirty="0" smtClean="0">
                <a:ln>
                  <a:noFill/>
                </a:ln>
                <a:effectLst/>
                <a:latin typeface="Arial" pitchFamily="34" charset="0"/>
                <a:ea typeface="Times New Roman" pitchFamily="18" charset="0"/>
                <a:cs typeface="Arial" pitchFamily="34" charset="0"/>
              </a:rPr>
              <a:t> </a:t>
            </a:r>
            <a:r>
              <a:rPr kumimoji="0" lang="pt-BR" b="0" i="0" u="none" strike="noStrike" cap="none" normalizeH="0" baseline="0" dirty="0" err="1" smtClean="0">
                <a:ln>
                  <a:noFill/>
                </a:ln>
                <a:effectLst/>
                <a:latin typeface="Arial" pitchFamily="34" charset="0"/>
                <a:ea typeface="Times New Roman" pitchFamily="18" charset="0"/>
                <a:cs typeface="Arial" pitchFamily="34" charset="0"/>
              </a:rPr>
              <a:t>Analytics</a:t>
            </a:r>
            <a:r>
              <a:rPr kumimoji="0" lang="pt-BR" b="0" i="0" u="none" strike="noStrike" cap="none" normalizeH="0" baseline="0" dirty="0" smtClean="0">
                <a:ln>
                  <a:noFill/>
                </a:ln>
                <a:effectLst/>
                <a:latin typeface="Arial" pitchFamily="34" charset="0"/>
                <a:ea typeface="Times New Roman" pitchFamily="18" charset="0"/>
                <a:cs typeface="Arial" pitchFamily="34" charset="0"/>
              </a:rPr>
              <a:t> para VEJA mostra explosão de casos</a:t>
            </a:r>
            <a:endParaRPr kumimoji="0" lang="pt-BR"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effectLst/>
                <a:latin typeface="Arial" pitchFamily="34" charset="0"/>
                <a:ea typeface="Times New Roman" pitchFamily="18" charset="0"/>
                <a:cs typeface="Arial" pitchFamily="34" charset="0"/>
              </a:rPr>
              <a:t>Por</a:t>
            </a:r>
            <a:r>
              <a:rPr kumimoji="0" lang="pt-BR" i="0" u="none" strike="noStrike" cap="none" normalizeH="0" baseline="0" dirty="0" smtClean="0">
                <a:ln>
                  <a:noFill/>
                </a:ln>
                <a:effectLst/>
                <a:latin typeface="Calibri"/>
                <a:ea typeface="Times New Roman" pitchFamily="18" charset="0"/>
                <a:cs typeface="Arial" pitchFamily="34" charset="0"/>
              </a:rPr>
              <a:t> </a:t>
            </a:r>
            <a:r>
              <a:rPr kumimoji="0" lang="pt-BR" i="0" u="none" strike="noStrike" cap="none" normalizeH="0" baseline="0" dirty="0" smtClean="0">
                <a:ln>
                  <a:noFill/>
                </a:ln>
                <a:effectLst/>
                <a:latin typeface="Arial" pitchFamily="34" charset="0"/>
                <a:ea typeface="Times New Roman" pitchFamily="18" charset="0"/>
                <a:cs typeface="Arial" pitchFamily="34" charset="0"/>
              </a:rPr>
              <a:t>Fran</a:t>
            </a:r>
            <a:r>
              <a:rPr kumimoji="0" lang="pt-BR" i="0" u="none" strike="noStrike" cap="none" normalizeH="0" baseline="0" dirty="0" smtClean="0">
                <a:ln>
                  <a:noFill/>
                </a:ln>
                <a:effectLst/>
                <a:latin typeface="Calibri"/>
                <a:ea typeface="Times New Roman" pitchFamily="18" charset="0"/>
                <a:cs typeface="Arial" pitchFamily="34" charset="0"/>
              </a:rPr>
              <a:t>ç</a:t>
            </a:r>
            <a:r>
              <a:rPr kumimoji="0" lang="pt-BR" i="0" u="none" strike="noStrike" cap="none" normalizeH="0" baseline="0" dirty="0" smtClean="0">
                <a:ln>
                  <a:noFill/>
                </a:ln>
                <a:effectLst/>
                <a:latin typeface="Arial" pitchFamily="34" charset="0"/>
                <a:ea typeface="Times New Roman" pitchFamily="18" charset="0"/>
                <a:cs typeface="Arial" pitchFamily="34" charset="0"/>
              </a:rPr>
              <a:t>oise </a:t>
            </a:r>
            <a:r>
              <a:rPr kumimoji="0" lang="pt-BR" i="0" u="none" strike="noStrike" cap="none" normalizeH="0" baseline="0" dirty="0" err="1" smtClean="0">
                <a:ln>
                  <a:noFill/>
                </a:ln>
                <a:effectLst/>
                <a:latin typeface="Arial" pitchFamily="34" charset="0"/>
                <a:ea typeface="Times New Roman" pitchFamily="18" charset="0"/>
                <a:cs typeface="Arial" pitchFamily="34" charset="0"/>
              </a:rPr>
              <a:t>Terzian</a:t>
            </a:r>
            <a:endParaRPr kumimoji="0" lang="pt-BR"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effectLst/>
                <a:latin typeface="Material Icons"/>
                <a:ea typeface="Times New Roman" pitchFamily="18" charset="0"/>
                <a:cs typeface="Arial" pitchFamily="34" charset="0"/>
              </a:rPr>
              <a:t>access_time</a:t>
            </a:r>
            <a:r>
              <a:rPr kumimoji="0" lang="pt-BR" b="0" i="0" u="none" strike="noStrike" cap="none" normalizeH="0" baseline="0" dirty="0" smtClean="0">
                <a:ln>
                  <a:noFill/>
                </a:ln>
                <a:effectLst/>
                <a:latin typeface="Arial" pitchFamily="34" charset="0"/>
                <a:ea typeface="Times New Roman" pitchFamily="18" charset="0"/>
                <a:cs typeface="Arial" pitchFamily="34" charset="0"/>
              </a:rPr>
              <a:t>5 jan 2018, 08h30 - Publicado em 4 jan 2018, 19h57</a:t>
            </a:r>
          </a:p>
          <a:p>
            <a:pPr marL="0" marR="0" lvl="0" indent="0" algn="just"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626262"/>
              </a:solidFill>
              <a:effectLst/>
              <a:latin typeface="Arial" pitchFamily="34" charset="0"/>
              <a:cs typeface="Arial" pitchFamily="34" charset="0"/>
            </a:endParaRPr>
          </a:p>
          <a:p>
            <a:pPr algn="just" fontAlgn="base">
              <a:spcBef>
                <a:spcPct val="0"/>
              </a:spcBef>
              <a:spcAft>
                <a:spcPct val="0"/>
              </a:spcAft>
            </a:pPr>
            <a:r>
              <a:rPr lang="pt-BR" b="1" dirty="0" smtClean="0">
                <a:solidFill>
                  <a:srgbClr val="000000"/>
                </a:solidFill>
                <a:latin typeface="Arial" pitchFamily="34" charset="0"/>
                <a:ea typeface="Times New Roman" pitchFamily="18" charset="0"/>
                <a:cs typeface="Arial" pitchFamily="34" charset="0"/>
              </a:rPr>
              <a:t>Não, senhores, não pode mais</a:t>
            </a:r>
          </a:p>
          <a:p>
            <a:pPr algn="just" fontAlgn="base">
              <a:spcBef>
                <a:spcPct val="0"/>
              </a:spcBef>
              <a:spcAft>
                <a:spcPct val="0"/>
              </a:spcAft>
            </a:pPr>
            <a:endParaRPr lang="pt-BR" b="1" dirty="0" smtClean="0">
              <a:solidFill>
                <a:srgbClr val="000000"/>
              </a:solidFill>
              <a:latin typeface="Arial" pitchFamily="34" charset="0"/>
              <a:ea typeface="Times New Roman" pitchFamily="18" charset="0"/>
              <a:cs typeface="Arial" pitchFamily="34" charset="0"/>
            </a:endParaRPr>
          </a:p>
          <a:p>
            <a:pPr algn="just" fontAlgn="base">
              <a:spcBef>
                <a:spcPct val="0"/>
              </a:spcBef>
              <a:spcAft>
                <a:spcPct val="0"/>
              </a:spcAft>
            </a:pPr>
            <a:r>
              <a:rPr lang="pt-BR" dirty="0" smtClean="0">
                <a:solidFill>
                  <a:srgbClr val="000000"/>
                </a:solidFill>
                <a:latin typeface="Arial" pitchFamily="34" charset="0"/>
                <a:ea typeface="Times New Roman" pitchFamily="18" charset="0"/>
                <a:cs typeface="Arial" pitchFamily="34" charset="0"/>
              </a:rPr>
              <a:t>Denúncias de assédio sexual e as novas condutas pautadas pelo feminismo fazem empresas vetar caronas, beijinhos e outras interações entre homens e mulheres</a:t>
            </a:r>
          </a:p>
          <a:p>
            <a:pPr algn="just" fontAlgn="base">
              <a:spcBef>
                <a:spcPct val="0"/>
              </a:spcBef>
              <a:spcAft>
                <a:spcPct val="0"/>
              </a:spcAft>
            </a:pPr>
            <a:r>
              <a:rPr lang="pt-BR" dirty="0" smtClean="0">
                <a:solidFill>
                  <a:srgbClr val="000000"/>
                </a:solidFill>
                <a:latin typeface="Arial" pitchFamily="34" charset="0"/>
                <a:ea typeface="Times New Roman" pitchFamily="18" charset="0"/>
                <a:cs typeface="Arial" pitchFamily="34" charset="0"/>
              </a:rPr>
              <a:t>VEJA.COM Por Fernanda </a:t>
            </a:r>
            <a:r>
              <a:rPr lang="pt-BR" dirty="0" err="1" smtClean="0">
                <a:solidFill>
                  <a:srgbClr val="000000"/>
                </a:solidFill>
                <a:latin typeface="Arial" pitchFamily="34" charset="0"/>
                <a:ea typeface="Times New Roman" pitchFamily="18" charset="0"/>
                <a:cs typeface="Arial" pitchFamily="34" charset="0"/>
              </a:rPr>
              <a:t>Bassette</a:t>
            </a:r>
            <a:r>
              <a:rPr lang="pt-BR" dirty="0" smtClean="0">
                <a:solidFill>
                  <a:srgbClr val="000000"/>
                </a:solidFill>
                <a:latin typeface="Arial" pitchFamily="34" charset="0"/>
                <a:ea typeface="Times New Roman" pitchFamily="18" charset="0"/>
                <a:cs typeface="Arial" pitchFamily="34" charset="0"/>
              </a:rPr>
              <a:t> e João Pedroso de Campos</a:t>
            </a:r>
          </a:p>
          <a:p>
            <a:pPr algn="just" fontAlgn="base">
              <a:spcBef>
                <a:spcPct val="0"/>
              </a:spcBef>
              <a:spcAft>
                <a:spcPct val="0"/>
              </a:spcAft>
            </a:pPr>
            <a:r>
              <a:rPr lang="pt-BR" dirty="0" smtClean="0">
                <a:solidFill>
                  <a:srgbClr val="000000"/>
                </a:solidFill>
                <a:latin typeface="Arial" pitchFamily="34" charset="0"/>
                <a:ea typeface="Times New Roman" pitchFamily="18" charset="0"/>
                <a:cs typeface="Arial" pitchFamily="34" charset="0"/>
              </a:rPr>
              <a:t>access_time31 jan 2018, 15h26 - Publicado em 5 jan 2018, 06h00</a:t>
            </a:r>
          </a:p>
          <a:p>
            <a:pPr marL="0" marR="0" lvl="0" indent="0" algn="l"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62626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45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MÍDIA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1756414"/>
            <a:ext cx="669674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dirty="0" smtClean="0"/>
          </a:p>
          <a:p>
            <a:pPr algn="just" fontAlgn="base"/>
            <a:r>
              <a:rPr lang="pt-BR" b="1" dirty="0" smtClean="0"/>
              <a:t>“ME TOO”,  usado no </a:t>
            </a:r>
            <a:r>
              <a:rPr lang="pt-BR" b="1" dirty="0" err="1" smtClean="0"/>
              <a:t>Twitter</a:t>
            </a:r>
            <a:r>
              <a:rPr lang="pt-BR" b="1" dirty="0" smtClean="0"/>
              <a:t> por mulheres que sofreram violência sexual</a:t>
            </a:r>
          </a:p>
          <a:p>
            <a:pPr algn="just" fontAlgn="base"/>
            <a:endParaRPr lang="pt-BR" dirty="0" smtClean="0"/>
          </a:p>
          <a:p>
            <a:pPr algn="just" fontAlgn="base"/>
            <a:r>
              <a:rPr lang="pt-BR" b="1" dirty="0" smtClean="0"/>
              <a:t>“</a:t>
            </a:r>
            <a:r>
              <a:rPr lang="pt-BR" b="1" dirty="0" err="1" smtClean="0"/>
              <a:t>TIME's</a:t>
            </a:r>
            <a:r>
              <a:rPr lang="pt-BR" b="1" dirty="0" smtClean="0"/>
              <a:t> UP”,  </a:t>
            </a:r>
            <a:r>
              <a:rPr lang="pt-BR" dirty="0" smtClean="0"/>
              <a:t>Natalie Portman, </a:t>
            </a:r>
            <a:r>
              <a:rPr lang="pt-BR" dirty="0" err="1" smtClean="0"/>
              <a:t>Meryl</a:t>
            </a:r>
            <a:r>
              <a:rPr lang="pt-BR" dirty="0" smtClean="0"/>
              <a:t> Streep e outras mulheres de Hollywood lançam iniciativa contra assédio sexual  e</a:t>
            </a:r>
            <a:r>
              <a:rPr lang="pt-BR" b="1" dirty="0" smtClean="0"/>
              <a:t> o plano inclui um fundo de defesa legal para proporcionar apoio subsidiado a mulheres e homens que foram sexualmente assediados, agredidos ou abusados em seu local de trabalho.</a:t>
            </a:r>
          </a:p>
          <a:p>
            <a:pPr algn="just" fontAlgn="base"/>
            <a:endParaRPr lang="pt-BR" dirty="0"/>
          </a:p>
          <a:p>
            <a:pPr algn="just" fontAlgn="base"/>
            <a:r>
              <a:rPr lang="pt-BR" b="1" dirty="0" smtClean="0"/>
              <a:t>“</a:t>
            </a:r>
            <a:r>
              <a:rPr lang="pt-BR" b="1" dirty="0" err="1" smtClean="0"/>
              <a:t>HeForshe</a:t>
            </a:r>
            <a:r>
              <a:rPr lang="pt-BR" b="1" dirty="0" smtClean="0"/>
              <a:t>”, c</a:t>
            </a:r>
            <a:r>
              <a:rPr lang="pt-BR" dirty="0" smtClean="0"/>
              <a:t>riado </a:t>
            </a:r>
            <a:r>
              <a:rPr lang="pt-BR" dirty="0"/>
              <a:t>pela </a:t>
            </a:r>
            <a:r>
              <a:rPr lang="pt-BR" dirty="0">
                <a:hlinkClick r:id="rId5"/>
              </a:rPr>
              <a:t>ONU Mulheres</a:t>
            </a:r>
            <a:r>
              <a:rPr lang="pt-BR" dirty="0"/>
              <a:t>, a Entidade das Nações Unidas para a Igualdade de Gênero e o </a:t>
            </a:r>
            <a:r>
              <a:rPr lang="pt-BR" dirty="0" err="1"/>
              <a:t>Empoderamento</a:t>
            </a:r>
            <a:r>
              <a:rPr lang="pt-BR" dirty="0"/>
              <a:t> das Mulheres, o </a:t>
            </a:r>
            <a:r>
              <a:rPr lang="pt-BR" dirty="0">
                <a:hlinkClick r:id="rId6"/>
              </a:rPr>
              <a:t>movimento </a:t>
            </a:r>
            <a:r>
              <a:rPr lang="pt-BR" dirty="0" err="1">
                <a:hlinkClick r:id="rId6"/>
              </a:rPr>
              <a:t>ElesPorElas</a:t>
            </a:r>
            <a:r>
              <a:rPr lang="pt-BR" dirty="0">
                <a:hlinkClick r:id="rId6"/>
              </a:rPr>
              <a:t> (</a:t>
            </a:r>
            <a:r>
              <a:rPr lang="pt-BR" dirty="0" err="1">
                <a:hlinkClick r:id="rId6"/>
              </a:rPr>
              <a:t>HeForShe</a:t>
            </a:r>
            <a:r>
              <a:rPr lang="pt-BR" dirty="0">
                <a:hlinkClick r:id="rId6"/>
              </a:rPr>
              <a:t>)</a:t>
            </a:r>
            <a:r>
              <a:rPr lang="pt-BR" dirty="0"/>
              <a:t> é um esforço global para envolver homens e meninos na remoção das barreiras sociais e culturais que impedem as mulheres de atingir seu potencial, e ajudar homens e mulheres a modelarem juntos uma nova sociedade.</a:t>
            </a:r>
            <a:endParaRPr lang="pt-BR" dirty="0" smtClean="0"/>
          </a:p>
          <a:p>
            <a:pPr marL="0" marR="0" lvl="0" indent="0" algn="l"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62626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1731236"/>
            <a:ext cx="669674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BR" b="1" cap="all" dirty="0" smtClean="0"/>
              <a:t>SITUAÇÃO VEXATÓRIA</a:t>
            </a:r>
          </a:p>
          <a:p>
            <a:pPr algn="just"/>
            <a:endParaRPr lang="pt-BR" b="1" cap="all" dirty="0" smtClean="0"/>
          </a:p>
          <a:p>
            <a:pPr algn="just"/>
            <a:r>
              <a:rPr lang="pt-BR" b="1" dirty="0" smtClean="0"/>
              <a:t>TST eleva em dez vezes condenação de empresa por assédio sexual de funcionário</a:t>
            </a:r>
          </a:p>
          <a:p>
            <a:pPr algn="just"/>
            <a:endParaRPr lang="pt-BR" b="1" dirty="0" smtClean="0"/>
          </a:p>
          <a:p>
            <a:pPr algn="just"/>
            <a:r>
              <a:rPr lang="pt-BR" b="1" dirty="0" smtClean="0"/>
              <a:t>5 de setembro de 2017, 15h31</a:t>
            </a:r>
          </a:p>
          <a:p>
            <a:pPr algn="just"/>
            <a:endParaRPr lang="pt-BR" dirty="0" smtClean="0"/>
          </a:p>
          <a:p>
            <a:pPr algn="just"/>
            <a:r>
              <a:rPr lang="pt-BR" dirty="0" smtClean="0"/>
              <a:t>Considerando a gravidade dos fatos, o Tribunal Superior do Trabalho aumentou em 10 vezes o valor da condenação de uma empresa do Rio de Janeiro pelo assédio sexual praticado por um encarregado contra uma empregada durante quase dois anos. </a:t>
            </a:r>
            <a:r>
              <a:rPr lang="pt-BR" b="1" dirty="0" smtClean="0"/>
              <a:t>A indenização, que havia sido fixada em R$ 2 mil, ficou em R$ 20 mil.</a:t>
            </a:r>
          </a:p>
          <a:p>
            <a:pPr algn="just"/>
            <a:endParaRPr lang="pt-BR" b="1" dirty="0" smtClean="0"/>
          </a:p>
          <a:p>
            <a:pPr algn="just"/>
            <a:endParaRPr lang="pt-BR" b="1" dirty="0" smtClean="0"/>
          </a:p>
          <a:p>
            <a:pPr algn="just"/>
            <a:r>
              <a:rPr lang="pt-BR" b="1" dirty="0" smtClean="0">
                <a:hlinkClick r:id="rId5"/>
              </a:rPr>
              <a:t>https://www.conjur.com.br/2017-set-05/tst-eleva-dez-vezes-condenacao-empresa-assedio-sexual</a:t>
            </a:r>
            <a:endParaRPr lang="pt-BR" b="1" dirty="0" smtClean="0"/>
          </a:p>
          <a:p>
            <a:pPr algn="just"/>
            <a:endParaRPr lang="pt-BR" b="1" dirty="0" smtClean="0"/>
          </a:p>
          <a:p>
            <a:pPr algn="just"/>
            <a:endParaRPr lang="pt-BR" b="1" dirty="0" smtClean="0"/>
          </a:p>
          <a:p>
            <a:pPr algn="just"/>
            <a:endParaRPr lang="pt-BR"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735237"/>
            <a:ext cx="6593160"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endParaRPr lang="pt-BR" cap="all" dirty="0" smtClean="0"/>
          </a:p>
          <a:p>
            <a:pPr algn="just"/>
            <a:r>
              <a:rPr lang="pt-BR" b="1" dirty="0" smtClean="0"/>
              <a:t>Fisioterapeuta assediada por superior  em clínica será indenizada em R$ 100 mil</a:t>
            </a:r>
          </a:p>
          <a:p>
            <a:pPr algn="just"/>
            <a:r>
              <a:rPr lang="pt-BR" b="1" dirty="0" smtClean="0"/>
              <a:t>18 de dezembro de 2016, 9h46</a:t>
            </a:r>
          </a:p>
          <a:p>
            <a:pPr algn="just"/>
            <a:endParaRPr lang="pt-BR" dirty="0" smtClean="0"/>
          </a:p>
          <a:p>
            <a:pPr algn="just"/>
            <a:r>
              <a:rPr lang="pt-BR" dirty="0" smtClean="0"/>
              <a:t>Uma clínica de fisioterapia de Gravataí (RS) foi condenada pagar R$ 100 mil de indenização por danos morais a uma fisioterapeuta que sofreu assédio sexual de um dos sócios da empresa. </a:t>
            </a:r>
            <a:r>
              <a:rPr lang="pt-BR" b="1" dirty="0" smtClean="0"/>
              <a:t>A conduta, reiterada durante quatro anos, causou diversos transtornos à vítima, que precisou se submeter a tratamento psicológico e psiquiátrico</a:t>
            </a:r>
            <a:r>
              <a:rPr lang="pt-BR" dirty="0" smtClean="0"/>
              <a:t>.</a:t>
            </a:r>
          </a:p>
          <a:p>
            <a:pPr algn="just"/>
            <a:r>
              <a:rPr lang="pt-BR" dirty="0" smtClean="0"/>
              <a:t>O pagamento da indenização foi determinado pela juíza Cíntia </a:t>
            </a:r>
            <a:r>
              <a:rPr lang="pt-BR" dirty="0" err="1" smtClean="0"/>
              <a:t>Edler</a:t>
            </a:r>
            <a:r>
              <a:rPr lang="pt-BR" dirty="0" smtClean="0"/>
              <a:t> </a:t>
            </a:r>
            <a:r>
              <a:rPr lang="pt-BR" dirty="0" err="1" smtClean="0"/>
              <a:t>Bitencourt</a:t>
            </a:r>
            <a:r>
              <a:rPr lang="pt-BR" dirty="0" smtClean="0"/>
              <a:t>, da 1ª Vara do Trabalho de Gravataí, e </a:t>
            </a:r>
            <a:r>
              <a:rPr lang="pt-BR" b="1" dirty="0" smtClean="0">
                <a:hlinkClick r:id="rId5"/>
              </a:rPr>
              <a:t>confirmado</a:t>
            </a:r>
            <a:r>
              <a:rPr lang="pt-BR" b="1" dirty="0" smtClean="0"/>
              <a:t> pela 3ª Turma do Tribunal Regional do Trabalho da 4ª Região (Rio Grande do Sul).</a:t>
            </a:r>
            <a:r>
              <a:rPr lang="pt-BR" dirty="0" smtClean="0"/>
              <a:t> Em caso de não pagamento, a responsabilidade recairá sobre a empresa que contrata os trabalhos da profissional por meio da clínica. As partes ainda podem recorrer ao Tribunal Superior do Trabalho.</a:t>
            </a:r>
          </a:p>
          <a:p>
            <a:pPr algn="just"/>
            <a:r>
              <a:rPr lang="pt-BR" dirty="0" smtClean="0">
                <a:hlinkClick r:id="rId6"/>
              </a:rPr>
              <a:t>https://www.conjur.com.br/2016-dez-18/fisioterapeuta-assediada-indenizada-100-mil</a:t>
            </a:r>
            <a:endParaRPr lang="pt-BR" dirty="0" smtClean="0"/>
          </a:p>
          <a:p>
            <a:pPr algn="just"/>
            <a:endParaRPr lang="pt-BR" dirty="0" smtClean="0"/>
          </a:p>
          <a:p>
            <a:endParaRPr lang="pt-BR" dirty="0" smtClean="0"/>
          </a:p>
          <a:p>
            <a:endParaRPr lang="pt-BR"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2254"/>
            <a:ext cx="9467528" cy="7089212"/>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323528" y="907780"/>
            <a:ext cx="8820472" cy="81253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endParaRPr lang="pt-BR" cap="all" dirty="0" smtClean="0"/>
          </a:p>
          <a:p>
            <a:pPr algn="just"/>
            <a:r>
              <a:rPr lang="pt-BR" b="1" cap="all" dirty="0" smtClean="0"/>
              <a:t>CONDUTA REPROVÁVEL</a:t>
            </a:r>
          </a:p>
          <a:p>
            <a:pPr algn="just"/>
            <a:endParaRPr lang="pt-BR" b="1" dirty="0" smtClean="0"/>
          </a:p>
          <a:p>
            <a:pPr algn="just"/>
            <a:r>
              <a:rPr lang="pt-BR" b="1" dirty="0" smtClean="0"/>
              <a:t>Mensagem de "linda e cheirosa" para aprendiz justifica demissão</a:t>
            </a:r>
          </a:p>
          <a:p>
            <a:pPr algn="just"/>
            <a:r>
              <a:rPr lang="pt-BR" dirty="0" smtClean="0"/>
              <a:t>11 de março de 2018, 8h36</a:t>
            </a:r>
          </a:p>
          <a:p>
            <a:pPr algn="just"/>
            <a:r>
              <a:rPr lang="pt-BR" b="1" dirty="0" smtClean="0"/>
              <a:t>Mensagens em que um superior chama a jovem aprendiz de “linda e cheirosa” é motivo para demissão por justa causa. Com esse entendimento, a 1ª Turma do Tribunal Regional do Trabalho da 18ª Região (GO) reconheceu dispensa por justa causa de um </a:t>
            </a:r>
            <a:r>
              <a:rPr lang="pt-BR" b="1" dirty="0" err="1" smtClean="0"/>
              <a:t>ex-gerente</a:t>
            </a:r>
            <a:r>
              <a:rPr lang="pt-BR" b="1" dirty="0" smtClean="0"/>
              <a:t> da empresa de manutenção de pneus por incontinência de conduta e mau procedimento</a:t>
            </a:r>
            <a:r>
              <a:rPr lang="pt-BR" dirty="0" smtClean="0"/>
              <a:t>.</a:t>
            </a:r>
          </a:p>
          <a:p>
            <a:pPr algn="just"/>
            <a:endParaRPr lang="pt-BR" dirty="0" smtClean="0"/>
          </a:p>
          <a:p>
            <a:pPr algn="just"/>
            <a:r>
              <a:rPr lang="pt-BR" dirty="0" smtClean="0"/>
              <a:t>O gerente negou assédio sexual contra a menor de idade, alegando ter feito apenas elogios à jovem em troca de mensagens pela internet. Ele argumentou que, na esfera criminal, o boletim de ocorrência registrado pela mãe da aprendiz foi arquivado por não ter sido caracterizado delito.</a:t>
            </a:r>
          </a:p>
          <a:p>
            <a:pPr algn="just"/>
            <a:endParaRPr lang="pt-BR" dirty="0" smtClean="0"/>
          </a:p>
          <a:p>
            <a:pPr algn="just"/>
            <a:r>
              <a:rPr lang="pt-BR" dirty="0" smtClean="0">
                <a:hlinkClick r:id="rId5"/>
              </a:rPr>
              <a:t>https://www.conjur.com.br/2018-mar-11/mensagem-cheirosa-aprendiz-assedio-justifica-demissao</a:t>
            </a:r>
            <a:endParaRPr lang="pt-BR" dirty="0" smtClean="0"/>
          </a:p>
          <a:p>
            <a:pPr algn="just"/>
            <a:endParaRPr lang="pt-BR" dirty="0" smtClean="0"/>
          </a:p>
          <a:p>
            <a:pPr algn="just"/>
            <a:endParaRPr lang="pt-BR" dirty="0" smtClean="0"/>
          </a:p>
          <a:p>
            <a:pPr algn="just"/>
            <a:endParaRPr lang="pt-BR" dirty="0" smtClean="0"/>
          </a:p>
          <a:p>
            <a:endParaRPr lang="pt-BR" dirty="0" smtClean="0"/>
          </a:p>
          <a:p>
            <a:endParaRPr lang="pt-BR"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2254"/>
            <a:ext cx="9467528" cy="7089212"/>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323528" y="642593"/>
            <a:ext cx="8820472"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endParaRPr lang="pt-BR" cap="all" dirty="0" smtClean="0"/>
          </a:p>
          <a:p>
            <a:pPr algn="just"/>
            <a:endParaRPr lang="pt-BR" b="1" cap="all" dirty="0" smtClean="0"/>
          </a:p>
          <a:p>
            <a:pPr algn="just"/>
            <a:r>
              <a:rPr lang="pt-BR" b="1" cap="all" dirty="0" smtClean="0"/>
              <a:t>DISCURSOS PRECONCEITUOSOS</a:t>
            </a:r>
          </a:p>
          <a:p>
            <a:pPr algn="just"/>
            <a:r>
              <a:rPr lang="pt-BR" b="1" dirty="0" smtClean="0"/>
              <a:t>Empresa indenizará mulheres vítimas de assédio moral coletivo</a:t>
            </a:r>
          </a:p>
          <a:p>
            <a:pPr algn="just"/>
            <a:r>
              <a:rPr lang="pt-BR" dirty="0" smtClean="0"/>
              <a:t>20 de outubro de 2017, 15h15</a:t>
            </a:r>
          </a:p>
          <a:p>
            <a:pPr algn="just"/>
            <a:endParaRPr lang="pt-BR" dirty="0" smtClean="0"/>
          </a:p>
          <a:p>
            <a:pPr algn="just"/>
            <a:r>
              <a:rPr lang="pt-BR" b="1" dirty="0" smtClean="0"/>
              <a:t>Uma empresa de monitoramento de informações do Paraná foi condenada a indenizar duas jornalistas vítimas de assédio moral cometido por um supervisor que proferia discursos preconceituosos em relação às mulheres e por elas serem de Curitiba. Cada uma receberá R$ 10 mil de indenização.</a:t>
            </a:r>
          </a:p>
          <a:p>
            <a:pPr algn="just"/>
            <a:r>
              <a:rPr lang="pt-BR" dirty="0" smtClean="0"/>
              <a:t>De acordo com a 1ª Turma do Tribunal Superior do Trabalho, o fato de as ofensas serem generalizadas, a todas as mulheres do local, e não direcionada às duas jornalistas, não afasta a necessidade de indenizar.</a:t>
            </a:r>
          </a:p>
          <a:p>
            <a:pPr algn="just"/>
            <a:r>
              <a:rPr lang="pt-BR" dirty="0" smtClean="0"/>
              <a:t>"</a:t>
            </a:r>
            <a:r>
              <a:rPr lang="pt-BR" b="1" dirty="0" smtClean="0"/>
              <a:t>A conduta adotada, ainda que direcionada de modo generalizado a todas as mulheres do setor, constitui prática induvidosamente causadora de humilhação e constrangimento a cada um dos indivíduos que fazem parte do grupo discriminado, do qual fazem parte as obreiras, o que enseja a reparação pelos danos morais sofridos</a:t>
            </a:r>
            <a:r>
              <a:rPr lang="pt-BR" dirty="0" smtClean="0"/>
              <a:t>", afirmou o relator do recurso, ministro </a:t>
            </a:r>
            <a:r>
              <a:rPr lang="pt-BR" dirty="0" err="1" smtClean="0"/>
              <a:t>Lelio</a:t>
            </a:r>
            <a:r>
              <a:rPr lang="pt-BR" dirty="0" smtClean="0"/>
              <a:t> Bentes Corrêa.</a:t>
            </a:r>
          </a:p>
          <a:p>
            <a:pPr algn="just"/>
            <a:r>
              <a:rPr lang="pt-BR" dirty="0" smtClean="0">
                <a:hlinkClick r:id="rId5"/>
              </a:rPr>
              <a:t>https://www.conjur.com.br/2017-out-20/empresa-indenizara-mulheres-vitimas-assedio-moral-supervisor</a:t>
            </a:r>
            <a:endParaRPr lang="pt-BR" dirty="0" smtClean="0"/>
          </a:p>
          <a:p>
            <a:pPr algn="just"/>
            <a:endParaRPr lang="pt-BR" dirty="0" smtClean="0"/>
          </a:p>
          <a:p>
            <a:pPr algn="just"/>
            <a:endParaRPr lang="pt-BR" dirty="0" smtClean="0"/>
          </a:p>
          <a:p>
            <a:pPr algn="just"/>
            <a:endParaRPr lang="pt-BR" dirty="0" smtClean="0"/>
          </a:p>
          <a:p>
            <a:endParaRPr lang="pt-BR" dirty="0" smtClean="0"/>
          </a:p>
          <a:p>
            <a:endParaRPr lang="pt-BR"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IMAGENS</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1774117"/>
            <a:ext cx="7361584"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2000" dirty="0" smtClean="0"/>
              <a:t>O </a:t>
            </a:r>
            <a:r>
              <a:rPr lang="pt-BR" sz="2000" b="1" dirty="0" smtClean="0"/>
              <a:t>teste do sofá</a:t>
            </a:r>
            <a:r>
              <a:rPr lang="pt-BR" sz="2000" dirty="0" smtClean="0"/>
              <a:t> é um eufemismo para um fenômeno sociológico que envolve </a:t>
            </a:r>
            <a:r>
              <a:rPr lang="pt-BR" sz="2000" b="1" dirty="0" smtClean="0"/>
              <a:t>a troca de favores sexuais por uma pessoa na condição de aspirante, empregado, aprendiz ou subordinado a alguém que lhe seja superior em retorno por algo que interesse ao subordinado</a:t>
            </a:r>
            <a:r>
              <a:rPr lang="pt-BR" sz="2000" dirty="0" smtClean="0"/>
              <a:t>.</a:t>
            </a:r>
          </a:p>
          <a:p>
            <a:r>
              <a:rPr lang="pt-BR" dirty="0" smtClean="0">
                <a:hlinkClick r:id="rId5"/>
              </a:rPr>
              <a:t>Teste do sofá – Wikipédia, a enciclopédia livre</a:t>
            </a:r>
            <a:endParaRPr lang="pt-BR" dirty="0" smtClean="0"/>
          </a:p>
          <a:p>
            <a:r>
              <a:rPr lang="pt-BR" dirty="0" smtClean="0">
                <a:hlinkClick r:id="rId6"/>
              </a:rPr>
              <a:t>https://pt.wikipedia.org/wiki/Teste_do_sofá</a:t>
            </a:r>
            <a:endParaRPr lang="pt-BR"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pic>
        <p:nvPicPr>
          <p:cNvPr id="14" name="Imagem 13" descr="Resultado de imagem para decoração escritório de advocacia"/>
          <p:cNvPicPr/>
          <p:nvPr/>
        </p:nvPicPr>
        <p:blipFill>
          <a:blip r:embed="rId7" cstate="print"/>
          <a:srcRect/>
          <a:stretch>
            <a:fillRect/>
          </a:stretch>
        </p:blipFill>
        <p:spPr bwMode="auto">
          <a:xfrm>
            <a:off x="1871980" y="3892108"/>
            <a:ext cx="5400040" cy="2376265"/>
          </a:xfrm>
          <a:prstGeom prst="rect">
            <a:avLst/>
          </a:prstGeom>
          <a:noFill/>
          <a:ln w="9525">
            <a:noFill/>
            <a:miter lim="800000"/>
            <a:headEnd/>
            <a:tailEnd/>
          </a:ln>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IMAGENS</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pic>
        <p:nvPicPr>
          <p:cNvPr id="28674" name="Picture 2" descr="Resultado de imagem para ASSEDIO SEXUAL"/>
          <p:cNvPicPr>
            <a:picLocks noChangeAspect="1" noChangeArrowheads="1"/>
          </p:cNvPicPr>
          <p:nvPr/>
        </p:nvPicPr>
        <p:blipFill>
          <a:blip r:embed="rId5" cstate="print"/>
          <a:srcRect/>
          <a:stretch>
            <a:fillRect/>
          </a:stretch>
        </p:blipFill>
        <p:spPr bwMode="auto">
          <a:xfrm>
            <a:off x="155575" y="1700808"/>
            <a:ext cx="8520881" cy="4824536"/>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IMAGENS</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pic>
        <p:nvPicPr>
          <p:cNvPr id="38914" name="Picture 2" descr="Resultado de imagem para ASSEDIO SEXUAL FILME COM MICHAEL DOUGLAS"/>
          <p:cNvPicPr>
            <a:picLocks noChangeAspect="1" noChangeArrowheads="1"/>
          </p:cNvPicPr>
          <p:nvPr/>
        </p:nvPicPr>
        <p:blipFill>
          <a:blip r:embed="rId5" cstate="print"/>
          <a:srcRect/>
          <a:stretch>
            <a:fillRect/>
          </a:stretch>
        </p:blipFill>
        <p:spPr bwMode="auto">
          <a:xfrm>
            <a:off x="155575" y="1916832"/>
            <a:ext cx="8736905" cy="4680520"/>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pic>
        <p:nvPicPr>
          <p:cNvPr id="1026" name="Picture 2" descr="Resultado de imagem para praticas trabalhistas indevidas"/>
          <p:cNvPicPr>
            <a:picLocks noChangeAspect="1" noChangeArrowheads="1"/>
          </p:cNvPicPr>
          <p:nvPr/>
        </p:nvPicPr>
        <p:blipFill>
          <a:blip r:embed="rId5" cstate="print"/>
          <a:srcRect/>
          <a:stretch>
            <a:fillRect/>
          </a:stretch>
        </p:blipFill>
        <p:spPr bwMode="auto">
          <a:xfrm>
            <a:off x="827584" y="2276872"/>
            <a:ext cx="7920880" cy="4176464"/>
          </a:xfrm>
          <a:prstGeom prst="rect">
            <a:avLst/>
          </a:prstGeom>
          <a:noFill/>
        </p:spPr>
      </p:pic>
      <p:sp>
        <p:nvSpPr>
          <p:cNvPr id="13" name="Retângulo 12"/>
          <p:cNvSpPr/>
          <p:nvPr/>
        </p:nvSpPr>
        <p:spPr>
          <a:xfrm>
            <a:off x="827584" y="1484784"/>
            <a:ext cx="7560840" cy="461665"/>
          </a:xfrm>
          <a:prstGeom prst="rect">
            <a:avLst/>
          </a:prstGeom>
        </p:spPr>
        <p:txBody>
          <a:bodyPr wrap="square">
            <a:spAutoFit/>
          </a:bodyPr>
          <a:lstStyle/>
          <a:p>
            <a:r>
              <a:rPr lang="pt-BR" sz="2400" b="1" dirty="0" smtClean="0">
                <a:solidFill>
                  <a:schemeClr val="accent1">
                    <a:lumMod val="75000"/>
                  </a:schemeClr>
                </a:solidFill>
              </a:rPr>
              <a:t>PRÁTICAS TRABALHISTAS INDEVIDAS</a:t>
            </a:r>
            <a:endParaRPr lang="pt-BR" sz="2400" b="1" dirty="0">
              <a:solidFill>
                <a:schemeClr val="accent1">
                  <a:lumMod val="75000"/>
                </a:schemeClr>
              </a:solidFill>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MORAL - CONCEITO</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2057526"/>
            <a:ext cx="674556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pt-BR" sz="2000" dirty="0" smtClean="0">
                <a:cs typeface="Arial" pitchFamily="34" charset="0"/>
              </a:rPr>
              <a:t>Toda </a:t>
            </a:r>
            <a:r>
              <a:rPr lang="pt-BR" sz="2000" dirty="0">
                <a:cs typeface="Arial" pitchFamily="34" charset="0"/>
              </a:rPr>
              <a:t>e qualquer </a:t>
            </a:r>
            <a:r>
              <a:rPr lang="pt-BR" sz="2000" b="1" dirty="0">
                <a:cs typeface="Arial" pitchFamily="34" charset="0"/>
              </a:rPr>
              <a:t>conduta abusiva e reiterada</a:t>
            </a:r>
            <a:r>
              <a:rPr lang="pt-BR" sz="2000" dirty="0">
                <a:cs typeface="Arial" pitchFamily="34" charset="0"/>
              </a:rPr>
              <a:t>, que atente contra a </a:t>
            </a:r>
            <a:r>
              <a:rPr lang="pt-BR" sz="2000" b="1" dirty="0">
                <a:cs typeface="Arial" pitchFamily="34" charset="0"/>
              </a:rPr>
              <a:t>integridade do trabalhador </a:t>
            </a:r>
            <a:r>
              <a:rPr lang="pt-BR" sz="2000" dirty="0">
                <a:cs typeface="Arial" pitchFamily="34" charset="0"/>
              </a:rPr>
              <a:t>com intuito de humilhá-lo, constrangê-lo, abalá-lo psicologicamente ou degradar o ambiente de trabalho. É o assédio de pessoa para pessoa, em que o assediador objetiva </a:t>
            </a:r>
            <a:r>
              <a:rPr lang="pt-BR" sz="2000" b="1" dirty="0">
                <a:cs typeface="Arial" pitchFamily="34" charset="0"/>
              </a:rPr>
              <a:t>minar a autoestima, desestabilizar, prejudicar ou submeter a vítima emocionalmente para que ceda a objetivos como pedido de demissão, atingimento de meta, perda de promoção, por exemplo</a:t>
            </a:r>
            <a:r>
              <a:rPr lang="pt-BR" sz="2000" dirty="0">
                <a:cs typeface="Arial" pitchFamily="34" charset="0"/>
              </a:rPr>
              <a:t>.</a:t>
            </a:r>
          </a:p>
          <a:p>
            <a:pPr lvl="0" algn="just" eaLnBrk="0" fontAlgn="base" hangingPunct="0">
              <a:spcBef>
                <a:spcPct val="0"/>
              </a:spcBef>
              <a:spcAft>
                <a:spcPct val="0"/>
              </a:spcAft>
            </a:pPr>
            <a:r>
              <a:rPr lang="pt-BR" sz="2000" b="1" dirty="0">
                <a:cs typeface="Arial" pitchFamily="34" charset="0"/>
              </a:rPr>
              <a:t>O assédio de forma geral é a insistência impertinente, a perseguição, a abordagem velada, que viola a esfera moral do indivíduo. </a:t>
            </a:r>
          </a:p>
          <a:p>
            <a:pPr lvl="0" algn="just" eaLnBrk="0" fontAlgn="base" hangingPunct="0">
              <a:spcBef>
                <a:spcPct val="0"/>
              </a:spcBef>
              <a:spcAft>
                <a:spcPct val="0"/>
              </a:spcAft>
            </a:pPr>
            <a:r>
              <a:rPr lang="pt-BR" sz="2000" dirty="0">
                <a:cs typeface="Arial" pitchFamily="34" charset="0"/>
              </a:rPr>
              <a:t>Sendo assim, o assédio sexual diferencia-se do assédio moral interpessoal pela conotação sexual presente nos meios utilizados ou nos fins </a:t>
            </a:r>
            <a:r>
              <a:rPr lang="pt-BR" sz="2000" dirty="0" smtClean="0">
                <a:cs typeface="Arial" pitchFamily="34" charset="0"/>
              </a:rPr>
              <a:t>pretendidos. </a:t>
            </a:r>
            <a:r>
              <a:rPr lang="pt-BR" sz="1400" b="1" dirty="0" smtClean="0">
                <a:cs typeface="Arial" pitchFamily="34" charset="0"/>
              </a:rPr>
              <a:t>Cartilha OIT e MPT  2017 </a:t>
            </a:r>
            <a:endParaRPr kumimoji="0" lang="pt-BR" sz="1400" b="1" i="0" u="none" strike="noStrike" cap="none" normalizeH="0" baseline="0" dirty="0" smtClean="0">
              <a:ln>
                <a:noFill/>
              </a:ln>
              <a:solidFill>
                <a:srgbClr val="62626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ASSÉDIO </a:t>
            </a:r>
            <a:r>
              <a:rPr lang="pt-BR" sz="2400" b="1" dirty="0">
                <a:solidFill>
                  <a:schemeClr val="accent1">
                    <a:lumMod val="75000"/>
                  </a:schemeClr>
                </a:solidFill>
              </a:rPr>
              <a:t>MORAL - MÍDIA</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40963" name="Rectangle 3"/>
          <p:cNvSpPr>
            <a:spLocks noChangeArrowheads="1"/>
          </p:cNvSpPr>
          <p:nvPr/>
        </p:nvSpPr>
        <p:spPr bwMode="auto">
          <a:xfrm>
            <a:off x="0" y="1516963"/>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23334"/>
                </a:solidFill>
                <a:effectLst/>
                <a:ea typeface="Times New Roman" pitchFamily="18" charset="0"/>
                <a:cs typeface="Arial" pitchFamily="34" charset="0"/>
              </a:rPr>
              <a:t>Processo por assédio moral cresce na crise</a:t>
            </a:r>
            <a:endParaRPr kumimoji="0" lang="pt-BR" sz="2000" b="1"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2F3032"/>
                </a:solidFill>
                <a:effectLst/>
                <a:ea typeface="Times New Roman" pitchFamily="18" charset="0"/>
                <a:cs typeface="Arial" pitchFamily="34" charset="0"/>
              </a:rPr>
              <a:t>Justiça paulista registra 460 mil casos em </a:t>
            </a:r>
            <a:br>
              <a:rPr kumimoji="0" lang="pt-BR" sz="2000" b="1" i="0" u="none" strike="noStrike" cap="none" normalizeH="0" baseline="0" dirty="0" smtClean="0">
                <a:ln>
                  <a:noFill/>
                </a:ln>
                <a:solidFill>
                  <a:srgbClr val="2F3032"/>
                </a:solidFill>
                <a:effectLst/>
                <a:ea typeface="Times New Roman" pitchFamily="18" charset="0"/>
                <a:cs typeface="Arial" pitchFamily="34" charset="0"/>
              </a:rPr>
            </a:br>
            <a:r>
              <a:rPr kumimoji="0" lang="pt-BR" sz="2000" b="1" i="0" u="none" strike="noStrike" cap="none" normalizeH="0" baseline="0" dirty="0" smtClean="0">
                <a:ln>
                  <a:noFill/>
                </a:ln>
                <a:solidFill>
                  <a:srgbClr val="2F3032"/>
                </a:solidFill>
                <a:effectLst/>
                <a:ea typeface="Times New Roman" pitchFamily="18" charset="0"/>
                <a:cs typeface="Arial" pitchFamily="34" charset="0"/>
              </a:rPr>
              <a:t>2015; nº é 8% superior ao do ano anterior</a:t>
            </a:r>
            <a:endParaRPr kumimoji="0" lang="pt-BR" sz="2000" b="1"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ea typeface="Times New Roman" pitchFamily="18" charset="0"/>
                <a:cs typeface="Arial" pitchFamily="34" charset="0"/>
              </a:rPr>
              <a:t>Caio Prates </a:t>
            </a:r>
            <a:br>
              <a:rPr kumimoji="0" lang="pt-BR" sz="1600" b="1" i="0" u="none" strike="noStrike" cap="none" normalizeH="0" baseline="0" dirty="0" smtClean="0">
                <a:ln>
                  <a:noFill/>
                </a:ln>
                <a:solidFill>
                  <a:srgbClr val="000000"/>
                </a:solidFill>
                <a:effectLst/>
                <a:ea typeface="Times New Roman" pitchFamily="18" charset="0"/>
                <a:cs typeface="Arial" pitchFamily="34" charset="0"/>
              </a:rPr>
            </a:br>
            <a:r>
              <a:rPr kumimoji="0" lang="pt-BR" sz="1600" b="1" i="0" u="none" strike="noStrike" cap="none" normalizeH="0" baseline="0" dirty="0" smtClean="0">
                <a:ln>
                  <a:noFill/>
                </a:ln>
                <a:solidFill>
                  <a:srgbClr val="000000"/>
                </a:solidFill>
                <a:effectLst/>
                <a:ea typeface="Times New Roman" pitchFamily="18" charset="0"/>
                <a:cs typeface="Arial" pitchFamily="34" charset="0"/>
              </a:rPr>
              <a:t>Do Portal Previdência Total </a:t>
            </a:r>
            <a:endParaRPr kumimoji="0" lang="pt-BR" sz="16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ea typeface="Times New Roman" pitchFamily="18" charset="0"/>
                <a:cs typeface="Arial" pitchFamily="34" charset="0"/>
              </a:rPr>
              <a:t>14/03/2016 | 08:22 </a:t>
            </a:r>
          </a:p>
          <a:p>
            <a:pPr marL="0" marR="0" lvl="0" indent="0" algn="just" defTabSz="914400" rtl="0" eaLnBrk="0" fontAlgn="base" latinLnBrk="0" hangingPunct="0">
              <a:lnSpc>
                <a:spcPct val="100000"/>
              </a:lnSpc>
              <a:spcBef>
                <a:spcPct val="0"/>
              </a:spcBef>
              <a:spcAft>
                <a:spcPct val="0"/>
              </a:spcAft>
              <a:buClrTx/>
              <a:buSzTx/>
              <a:buFontTx/>
              <a:buNone/>
              <a:tabLst/>
            </a:pPr>
            <a:endParaRPr lang="pt-BR" sz="1400" dirty="0" smtClean="0">
              <a:solidFill>
                <a:srgbClr val="000000"/>
              </a:solidFill>
              <a:cs typeface="Arial" pitchFamily="34" charset="0"/>
            </a:endParaRPr>
          </a:p>
          <a:p>
            <a:pPr lvl="0" algn="just" eaLnBrk="0" fontAlgn="base" hangingPunct="0">
              <a:spcBef>
                <a:spcPct val="0"/>
              </a:spcBef>
              <a:spcAft>
                <a:spcPct val="0"/>
              </a:spcAft>
            </a:pPr>
            <a:r>
              <a:rPr lang="pt-BR" sz="1600" dirty="0" smtClean="0">
                <a:solidFill>
                  <a:srgbClr val="000000"/>
                </a:solidFill>
                <a:ea typeface="Times New Roman" pitchFamily="18" charset="0"/>
                <a:cs typeface="Arial" pitchFamily="34" charset="0"/>
              </a:rPr>
              <a:t>Recentes levantamentos realizados pelos </a:t>
            </a:r>
            <a:r>
              <a:rPr lang="pt-BR" sz="1600" dirty="0" err="1" smtClean="0">
                <a:solidFill>
                  <a:srgbClr val="000000"/>
                </a:solidFill>
                <a:ea typeface="Times New Roman" pitchFamily="18" charset="0"/>
                <a:cs typeface="Arial" pitchFamily="34" charset="0"/>
              </a:rPr>
              <a:t>TRTs</a:t>
            </a:r>
            <a:r>
              <a:rPr lang="pt-BR" sz="1600" dirty="0" smtClean="0">
                <a:solidFill>
                  <a:srgbClr val="000000"/>
                </a:solidFill>
                <a:ea typeface="Times New Roman" pitchFamily="18" charset="0"/>
                <a:cs typeface="Arial" pitchFamily="34" charset="0"/>
              </a:rPr>
              <a:t> (Tribunais Regionais do Trabalho) brasileiros registraram o crescimento de ações propostas por trabalhadores na Justiça. A crise econômica gerou aumento do número de desempregados e, consequentemente, provocou reação imediata no Judiciário trabalhista. </a:t>
            </a:r>
            <a:r>
              <a:rPr lang="pt-BR" sz="1600" b="1" dirty="0" smtClean="0">
                <a:solidFill>
                  <a:srgbClr val="000000"/>
                </a:solidFill>
                <a:ea typeface="Times New Roman" pitchFamily="18" charset="0"/>
                <a:cs typeface="Arial" pitchFamily="34" charset="0"/>
              </a:rPr>
              <a:t>Entre os milhares de processos e temas discutidos, o dano moral é um dos mais recorrentes.</a:t>
            </a:r>
            <a:endParaRPr lang="pt-BR" sz="1600" b="1" dirty="0" smtClean="0">
              <a:cs typeface="Arial" pitchFamily="34" charset="0"/>
            </a:endParaRPr>
          </a:p>
          <a:p>
            <a:pPr lvl="0" algn="just" eaLnBrk="0" fontAlgn="base" hangingPunct="0">
              <a:spcBef>
                <a:spcPct val="0"/>
              </a:spcBef>
              <a:spcAft>
                <a:spcPct val="0"/>
              </a:spcAft>
            </a:pPr>
            <a:r>
              <a:rPr lang="pt-BR" sz="1600" b="1" dirty="0" smtClean="0">
                <a:solidFill>
                  <a:srgbClr val="000000"/>
                </a:solidFill>
                <a:ea typeface="Times New Roman" pitchFamily="18" charset="0"/>
                <a:cs typeface="Arial" pitchFamily="34" charset="0"/>
              </a:rPr>
              <a:t>No ano passado, empresas de São Paulo enfrentaram 460 mil processos no Tribunal Regional do Trabalho, número recorde e aumento de 8% em relação a 2014.</a:t>
            </a:r>
            <a:endParaRPr lang="pt-BR" sz="1600" b="1" dirty="0" smtClean="0">
              <a:cs typeface="Arial" pitchFamily="34" charset="0"/>
            </a:endParaRPr>
          </a:p>
          <a:p>
            <a:pPr lvl="0" algn="just" eaLnBrk="0" fontAlgn="base" hangingPunct="0">
              <a:spcBef>
                <a:spcPct val="0"/>
              </a:spcBef>
              <a:spcAft>
                <a:spcPct val="0"/>
              </a:spcAft>
            </a:pPr>
            <a:r>
              <a:rPr lang="pt-BR" sz="1600" dirty="0" smtClean="0">
                <a:solidFill>
                  <a:srgbClr val="000000"/>
                </a:solidFill>
                <a:ea typeface="Times New Roman" pitchFamily="18" charset="0"/>
                <a:cs typeface="Arial" pitchFamily="34" charset="0"/>
              </a:rPr>
              <a:t>Na visão do doutor e mestre em Direito do Trabalho Ricardo Pereira de Freitas Guimarães, o agravamento da crise econômica, o aumento no número de demissões e a falta de prevenção das empresas estão entre os principais fatores do aumento do número de processos, inclusive os que envolvem dano moral.</a:t>
            </a:r>
            <a:endParaRPr lang="pt-BR" sz="1600" dirty="0" smtClean="0">
              <a:cs typeface="Arial" pitchFamily="34" charset="0"/>
            </a:endParaRPr>
          </a:p>
          <a:p>
            <a:pPr lvl="0" algn="just" eaLnBrk="0" fontAlgn="base" hangingPunct="0">
              <a:spcBef>
                <a:spcPct val="0"/>
              </a:spcBef>
              <a:spcAft>
                <a:spcPct val="0"/>
              </a:spcAft>
            </a:pPr>
            <a:r>
              <a:rPr lang="pt-BR" sz="1600" dirty="0" smtClean="0">
                <a:solidFill>
                  <a:srgbClr val="000000"/>
                </a:solidFill>
                <a:ea typeface="Times New Roman" pitchFamily="18" charset="0"/>
                <a:cs typeface="Arial" pitchFamily="34" charset="0"/>
              </a:rPr>
              <a:t>“Infelizmente no Brasil, uma multinacional, um banco ou uma empresa de grande poder financeiro não têm a cultura de investir em mecanismo de prevenção para evitar processo na Justiça do Trabalho. Uma lógica contrária à questão social, pois os mecanismos de prevenção inibiriam ações por dano moral, por exemplo”, avalia</a:t>
            </a:r>
            <a:endParaRPr kumimoji="0" lang="pt-B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ASSÉDIO </a:t>
            </a:r>
            <a:r>
              <a:rPr lang="pt-BR" sz="2400" b="1" dirty="0">
                <a:solidFill>
                  <a:schemeClr val="accent1">
                    <a:lumMod val="75000"/>
                  </a:schemeClr>
                </a:solidFill>
              </a:rPr>
              <a:t>MORAL - MÍDIA</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827584" y="1772816"/>
            <a:ext cx="7704856" cy="5139869"/>
          </a:xfrm>
          <a:prstGeom prst="rect">
            <a:avLst/>
          </a:prstGeom>
        </p:spPr>
        <p:txBody>
          <a:bodyPr wrap="square">
            <a:spAutoFit/>
          </a:bodyPr>
          <a:lstStyle/>
          <a:p>
            <a:pPr lvl="0" fontAlgn="base">
              <a:spcBef>
                <a:spcPct val="0"/>
              </a:spcBef>
              <a:spcAft>
                <a:spcPct val="0"/>
              </a:spcAft>
            </a:pPr>
            <a:r>
              <a:rPr lang="pt-BR" dirty="0" smtClean="0">
                <a:solidFill>
                  <a:srgbClr val="000000"/>
                </a:solidFill>
                <a:ea typeface="Calibri" pitchFamily="34" charset="0"/>
                <a:cs typeface="Times New Roman" pitchFamily="18" charset="0"/>
              </a:rPr>
              <a:t>JORNAL DO COMÉRCIO – RS - TRABALHO </a:t>
            </a:r>
            <a:endParaRPr lang="pt-BR" dirty="0" smtClean="0">
              <a:cs typeface="Arial" pitchFamily="34" charset="0"/>
            </a:endParaRPr>
          </a:p>
          <a:p>
            <a:pPr lvl="0" eaLnBrk="0" fontAlgn="base" hangingPunct="0">
              <a:spcBef>
                <a:spcPct val="0"/>
              </a:spcBef>
              <a:spcAft>
                <a:spcPct val="0"/>
              </a:spcAft>
            </a:pPr>
            <a:r>
              <a:rPr lang="pt-BR" dirty="0" smtClean="0">
                <a:solidFill>
                  <a:srgbClr val="000000"/>
                </a:solidFill>
                <a:ea typeface="Calibri" pitchFamily="34" charset="0"/>
                <a:cs typeface="Times New Roman" pitchFamily="18" charset="0"/>
              </a:rPr>
              <a:t>Notícia da edição impressa de 05/06/2017. </a:t>
            </a:r>
            <a:endParaRPr lang="pt-BR" dirty="0" smtClean="0">
              <a:cs typeface="Arial" pitchFamily="34" charset="0"/>
            </a:endParaRPr>
          </a:p>
          <a:p>
            <a:pPr lvl="0" eaLnBrk="0" fontAlgn="base" hangingPunct="0">
              <a:spcBef>
                <a:spcPct val="0"/>
              </a:spcBef>
              <a:spcAft>
                <a:spcPct val="0"/>
              </a:spcAft>
            </a:pPr>
            <a:r>
              <a:rPr lang="pt-BR" dirty="0" smtClean="0">
                <a:solidFill>
                  <a:srgbClr val="000000"/>
                </a:solidFill>
                <a:ea typeface="Calibri" pitchFamily="34" charset="0"/>
                <a:cs typeface="Times New Roman" pitchFamily="18" charset="0"/>
              </a:rPr>
              <a:t>Alterada em 04/06 às 18h47min </a:t>
            </a:r>
            <a:endParaRPr lang="pt-BR" dirty="0" smtClean="0">
              <a:cs typeface="Arial" pitchFamily="34" charset="0"/>
            </a:endParaRPr>
          </a:p>
          <a:p>
            <a:pPr lvl="0" eaLnBrk="0" fontAlgn="base" hangingPunct="0">
              <a:spcBef>
                <a:spcPct val="0"/>
              </a:spcBef>
              <a:spcAft>
                <a:spcPct val="0"/>
              </a:spcAft>
            </a:pPr>
            <a:r>
              <a:rPr lang="pt-BR" sz="2000" b="1" dirty="0" smtClean="0">
                <a:solidFill>
                  <a:srgbClr val="000000"/>
                </a:solidFill>
                <a:ea typeface="Calibri" pitchFamily="34" charset="0"/>
                <a:cs typeface="Times New Roman" pitchFamily="18" charset="0"/>
              </a:rPr>
              <a:t>Ações por dano moral subiram 13% em 2016 Crise e pressão do mercado levam a maior cobrança de resultados </a:t>
            </a:r>
            <a:endParaRPr lang="pt-BR" sz="2000" dirty="0" smtClean="0">
              <a:cs typeface="Arial" pitchFamily="34" charset="0"/>
            </a:endParaRPr>
          </a:p>
          <a:p>
            <a:pPr lvl="0" eaLnBrk="0" fontAlgn="base" hangingPunct="0">
              <a:spcBef>
                <a:spcPct val="0"/>
              </a:spcBef>
              <a:spcAft>
                <a:spcPct val="0"/>
              </a:spcAft>
            </a:pPr>
            <a:r>
              <a:rPr lang="pt-BR" dirty="0" smtClean="0">
                <a:solidFill>
                  <a:srgbClr val="000000"/>
                </a:solidFill>
                <a:ea typeface="Calibri" pitchFamily="34" charset="0"/>
                <a:cs typeface="Times New Roman" pitchFamily="18" charset="0"/>
              </a:rPr>
              <a:t>JOÃO MATTOS/ARQUIVO/JC Adriana </a:t>
            </a:r>
            <a:r>
              <a:rPr lang="pt-BR" dirty="0" err="1" smtClean="0">
                <a:solidFill>
                  <a:srgbClr val="000000"/>
                </a:solidFill>
                <a:ea typeface="Calibri" pitchFamily="34" charset="0"/>
                <a:cs typeface="Times New Roman" pitchFamily="18" charset="0"/>
              </a:rPr>
              <a:t>Lampert</a:t>
            </a:r>
            <a:r>
              <a:rPr lang="pt-BR" dirty="0" smtClean="0">
                <a:solidFill>
                  <a:srgbClr val="000000"/>
                </a:solidFill>
                <a:ea typeface="Calibri" pitchFamily="34" charset="0"/>
                <a:cs typeface="Times New Roman" pitchFamily="18" charset="0"/>
              </a:rPr>
              <a:t> </a:t>
            </a:r>
          </a:p>
          <a:p>
            <a:pPr lvl="0" eaLnBrk="0" fontAlgn="base" hangingPunct="0">
              <a:spcBef>
                <a:spcPct val="0"/>
              </a:spcBef>
              <a:spcAft>
                <a:spcPct val="0"/>
              </a:spcAft>
            </a:pPr>
            <a:endParaRPr lang="pt-BR" dirty="0" smtClean="0">
              <a:cs typeface="Arial" pitchFamily="34" charset="0"/>
            </a:endParaRPr>
          </a:p>
          <a:p>
            <a:pPr lvl="0" algn="just" eaLnBrk="0" fontAlgn="base" hangingPunct="0">
              <a:spcBef>
                <a:spcPct val="0"/>
              </a:spcBef>
              <a:spcAft>
                <a:spcPct val="0"/>
              </a:spcAft>
            </a:pPr>
            <a:r>
              <a:rPr lang="pt-BR" dirty="0" smtClean="0">
                <a:solidFill>
                  <a:srgbClr val="000000"/>
                </a:solidFill>
                <a:ea typeface="Calibri" pitchFamily="34" charset="0"/>
                <a:cs typeface="Times New Roman" pitchFamily="18" charset="0"/>
              </a:rPr>
              <a:t>Com a crise econômica, o universo corporativo passou por um aumento de pressão por produtividade e demissões sem justa causa, que, em parte, colaboraram para o crescimento do volume de ações por danos morais movidas no País em 2016. Somadas a uma "</a:t>
            </a:r>
            <a:r>
              <a:rPr lang="pt-BR" b="1" dirty="0" smtClean="0">
                <a:solidFill>
                  <a:srgbClr val="000000"/>
                </a:solidFill>
                <a:ea typeface="Calibri" pitchFamily="34" charset="0"/>
                <a:cs typeface="Times New Roman" pitchFamily="18" charset="0"/>
              </a:rPr>
              <a:t>flexibilização" da ética e das normas de trabalho nas empresas, estas duas realidades do mundo do emprego engrossaram o caldo para um patamar de três milhões de processos trabalhistas no período. Dados do Tribunal Superior do Trabalho (TST) apontam que o número de queixas e ações por danos moral inflou em 13% em relação ao ano anterior.</a:t>
            </a:r>
          </a:p>
          <a:p>
            <a:pPr lvl="0" algn="just" eaLnBrk="0" fontAlgn="base" hangingPunct="0">
              <a:spcBef>
                <a:spcPct val="0"/>
              </a:spcBef>
              <a:spcAft>
                <a:spcPct val="0"/>
              </a:spcAft>
            </a:pPr>
            <a:r>
              <a:rPr lang="pt-BR" dirty="0" smtClean="0">
                <a:solidFill>
                  <a:srgbClr val="000000"/>
                </a:solidFill>
                <a:ea typeface="Calibri" pitchFamily="34" charset="0"/>
                <a:cs typeface="Times New Roman" pitchFamily="18" charset="0"/>
              </a:rPr>
              <a:t>(http://jcrs.uol.com.br/_conteudo/2017/06/economia/566227-acoes-por-dano-moral-subiram-13-em-2016.html)</a:t>
            </a:r>
            <a:endParaRPr lang="pt-BR" dirty="0" smtClean="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MORAL - MÍDIA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827584" y="1772816"/>
            <a:ext cx="7704856" cy="5355312"/>
          </a:xfrm>
          <a:prstGeom prst="rect">
            <a:avLst/>
          </a:prstGeom>
        </p:spPr>
        <p:txBody>
          <a:bodyPr wrap="square">
            <a:spAutoFit/>
          </a:bodyPr>
          <a:lstStyle/>
          <a:p>
            <a:pPr algn="just"/>
            <a:r>
              <a:rPr lang="pt-BR" b="1" dirty="0" smtClean="0"/>
              <a:t>Segundo OIT 42% dos brasileiros já sofreram assédio moral</a:t>
            </a:r>
          </a:p>
          <a:p>
            <a:pPr algn="just"/>
            <a:r>
              <a:rPr lang="pt-BR" dirty="0" smtClean="0">
                <a:hlinkClick r:id="rId5"/>
              </a:rPr>
              <a:t>Saúde Ocupacional</a:t>
            </a:r>
            <a:r>
              <a:rPr lang="pt-BR" dirty="0" smtClean="0"/>
              <a:t> - 26/06/2014</a:t>
            </a:r>
          </a:p>
          <a:p>
            <a:pPr algn="just"/>
            <a:r>
              <a:rPr lang="pt-BR" b="1" dirty="0" smtClean="0"/>
              <a:t>Humilhações constantes, isolar uma vítima e causar à ela situações de constrangimento são as principais características desse tipo de assédio</a:t>
            </a:r>
          </a:p>
          <a:p>
            <a:pPr algn="just"/>
            <a:r>
              <a:rPr lang="pt-BR" dirty="0" smtClean="0"/>
              <a:t>O assédio moral ou </a:t>
            </a:r>
            <a:r>
              <a:rPr lang="pt-BR" dirty="0" smtClean="0">
                <a:hlinkClick r:id="rId6"/>
              </a:rPr>
              <a:t>risco </a:t>
            </a:r>
            <a:r>
              <a:rPr lang="pt-BR" dirty="0" err="1" smtClean="0">
                <a:hlinkClick r:id="rId6"/>
              </a:rPr>
              <a:t>invísível</a:t>
            </a:r>
            <a:r>
              <a:rPr lang="pt-BR" dirty="0" smtClean="0"/>
              <a:t> já atinge 42% dos trabalhadores brasileiros, de acordo com dados da </a:t>
            </a:r>
            <a:r>
              <a:rPr lang="pt-BR" dirty="0" smtClean="0">
                <a:hlinkClick r:id="rId7"/>
              </a:rPr>
              <a:t>Organização Internacional do Trabalho</a:t>
            </a:r>
            <a:r>
              <a:rPr lang="pt-BR" dirty="0" smtClean="0"/>
              <a:t> (OIT). Esse número foi divulgado em uma reportagem do </a:t>
            </a:r>
            <a:r>
              <a:rPr lang="pt-BR" dirty="0" smtClean="0">
                <a:hlinkClick r:id="rId8"/>
              </a:rPr>
              <a:t>Portal IG</a:t>
            </a:r>
            <a:r>
              <a:rPr lang="pt-BR" dirty="0" smtClean="0"/>
              <a:t> e torna o assédio moral um problema grave para a saúde pública, já que pode provocar danos muitas vezes irreversíveis à saúde mental e física dos funcionários.</a:t>
            </a:r>
          </a:p>
          <a:p>
            <a:pPr algn="just"/>
            <a:r>
              <a:rPr lang="pt-BR" dirty="0" smtClean="0"/>
              <a:t>Segundo o portal, o Brasil avançou a respeito do tema e promoveu debates sobre os princípios éticos, repercutindo em discussões parlamentares, sindicais e em ambientes empresariais. </a:t>
            </a:r>
            <a:r>
              <a:rPr lang="pt-BR" b="1" dirty="0" smtClean="0"/>
              <a:t>O assédio moral ocorre quando há uma conduta abusiva, com a violação ao respeito, dignidade humana, cidadania, imagem, coação moral e outros, que se repete sistematicamente. Os </a:t>
            </a:r>
            <a:r>
              <a:rPr lang="pt-BR" b="1" dirty="0" err="1" smtClean="0"/>
              <a:t>assediadores</a:t>
            </a:r>
            <a:r>
              <a:rPr lang="pt-BR" b="1" dirty="0" smtClean="0"/>
              <a:t> geram a degradação deliberada das condições de trabalho e do psicológico do trabalhador, ferindo o direito à igualdade previsto na </a:t>
            </a:r>
            <a:r>
              <a:rPr lang="pt-BR" b="1" dirty="0" smtClean="0">
                <a:hlinkClick r:id="rId9"/>
              </a:rPr>
              <a:t>Constituição Federal</a:t>
            </a:r>
            <a:r>
              <a:rPr lang="pt-BR" dirty="0" smtClean="0"/>
              <a:t>.</a:t>
            </a:r>
          </a:p>
          <a:p>
            <a:pPr lvl="0" algn="just" fontAlgn="base">
              <a:spcBef>
                <a:spcPct val="0"/>
              </a:spcBef>
              <a:spcAft>
                <a:spcPct val="0"/>
              </a:spcAft>
            </a:pPr>
            <a:r>
              <a:rPr lang="pt-BR" dirty="0" smtClean="0">
                <a:cs typeface="Arial" pitchFamily="34" charset="0"/>
                <a:hlinkClick r:id="rId10"/>
              </a:rPr>
              <a:t>http://ww2.soc.com.br/2014/06/oit-aponta-que-42-dos-brasileiros-ja-sofreram-assedio-moral/</a:t>
            </a:r>
            <a:endParaRPr lang="pt-BR" dirty="0" smtClean="0">
              <a:cs typeface="Arial" pitchFamily="34" charset="0"/>
            </a:endParaRPr>
          </a:p>
          <a:p>
            <a:pPr lvl="0" fontAlgn="base">
              <a:spcBef>
                <a:spcPct val="0"/>
              </a:spcBef>
              <a:spcAft>
                <a:spcPct val="0"/>
              </a:spcAft>
            </a:pPr>
            <a:endParaRPr lang="pt-BR" dirty="0" smtClean="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2060848"/>
            <a:ext cx="7772400" cy="41044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MORAL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827584" y="1772816"/>
            <a:ext cx="7704856" cy="5078313"/>
          </a:xfrm>
          <a:prstGeom prst="rect">
            <a:avLst/>
          </a:prstGeom>
        </p:spPr>
        <p:txBody>
          <a:bodyPr wrap="square">
            <a:spAutoFit/>
          </a:bodyPr>
          <a:lstStyle/>
          <a:p>
            <a:r>
              <a:rPr lang="pt-BR" b="1" cap="all" dirty="0" smtClean="0"/>
              <a:t>ASSÉDIO MORAL</a:t>
            </a:r>
            <a:endParaRPr lang="pt-BR" b="1" dirty="0" smtClean="0"/>
          </a:p>
          <a:p>
            <a:pPr algn="just"/>
            <a:r>
              <a:rPr lang="pt-BR" b="1" dirty="0" smtClean="0"/>
              <a:t>Empresa é condenada por obrigar transexual a usar banheiro de deficiente</a:t>
            </a:r>
          </a:p>
          <a:p>
            <a:pPr algn="just"/>
            <a:r>
              <a:rPr lang="pt-BR" b="1" dirty="0" smtClean="0"/>
              <a:t>31 de janeiro de 2018, 15h47</a:t>
            </a:r>
          </a:p>
          <a:p>
            <a:pPr algn="just"/>
            <a:r>
              <a:rPr lang="pt-BR" dirty="0" smtClean="0"/>
              <a:t>Uma transexual será indenizada por ser vítima de assédio moral na empresa na qual trabalhava. Após o processo de mudança de sexo, ela foi proibida de usar o banheiro masculino ou feminino, devendo usar somente o para deficiente, que não podia ser trancado. Além dos danos morais, a Justiça do Trabalho também reverteu a demissão por justa causa por abandono de trabalho, reconhecendo a rescisão indireta.</a:t>
            </a:r>
          </a:p>
          <a:p>
            <a:pPr algn="just"/>
            <a:r>
              <a:rPr lang="pt-BR" dirty="0" smtClean="0"/>
              <a:t>...</a:t>
            </a:r>
          </a:p>
          <a:p>
            <a:pPr algn="just"/>
            <a:r>
              <a:rPr lang="pt-BR" b="1" dirty="0" smtClean="0"/>
              <a:t>Com base no depoimento de testemunhas, que confirmaram que os chefes costumavam chamar a transexual para fazer piadas, além de a proibir de usar os banheiros masculino ou feminino, a sentença ainda condenou as duas empresas a pagar R$ 20 mil de indenização por danos morais</a:t>
            </a:r>
            <a:r>
              <a:rPr lang="pt-BR" dirty="0" smtClean="0"/>
              <a:t>.</a:t>
            </a:r>
          </a:p>
          <a:p>
            <a:r>
              <a:rPr lang="pt-BR" dirty="0" smtClean="0">
                <a:hlinkClick r:id="rId5"/>
              </a:rPr>
              <a:t>https://www.conjur.com.br/2018-jan-31/empresa-indenizara-transexual-obrigada-usar-banheiro-deficiente</a:t>
            </a:r>
            <a:endParaRPr lang="pt-BR" dirty="0" smtClean="0"/>
          </a:p>
          <a:p>
            <a:endParaRPr lang="pt-BR" dirty="0" smtClean="0"/>
          </a:p>
          <a:p>
            <a:pPr lvl="0" fontAlgn="base">
              <a:spcBef>
                <a:spcPct val="0"/>
              </a:spcBef>
              <a:spcAft>
                <a:spcPct val="0"/>
              </a:spcAft>
            </a:pPr>
            <a:endParaRPr lang="pt-BR" dirty="0" smtClean="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MORAL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827584" y="1772816"/>
            <a:ext cx="7704856" cy="5909310"/>
          </a:xfrm>
          <a:prstGeom prst="rect">
            <a:avLst/>
          </a:prstGeom>
        </p:spPr>
        <p:txBody>
          <a:bodyPr wrap="square">
            <a:spAutoFit/>
          </a:bodyPr>
          <a:lstStyle/>
          <a:p>
            <a:pPr fontAlgn="base"/>
            <a:r>
              <a:rPr lang="pt-BR" b="1" dirty="0" smtClean="0"/>
              <a:t>Empresa é condenada a pagar R$ 300 mil por ofender funcionários em Salvador: 'Baiano lerdo‘  Valor pago será destinado ao Fundo de Promoção do Trabalho Decente e a associações beneficentes.</a:t>
            </a:r>
          </a:p>
          <a:p>
            <a:pPr fontAlgn="base"/>
            <a:r>
              <a:rPr lang="pt-BR" b="1" dirty="0" smtClean="0"/>
              <a:t>Por G1 BA</a:t>
            </a:r>
            <a:endParaRPr lang="pt-BR" dirty="0" smtClean="0"/>
          </a:p>
          <a:p>
            <a:pPr algn="just" fontAlgn="base"/>
            <a:r>
              <a:rPr lang="pt-BR" dirty="0" smtClean="0"/>
              <a:t>03/01/2018 11h37  Atualizado 03/01/2018 12h01</a:t>
            </a:r>
          </a:p>
          <a:p>
            <a:pPr algn="just" fontAlgn="base"/>
            <a:r>
              <a:rPr lang="pt-BR" dirty="0" smtClean="0"/>
              <a:t>Empresa é condenada pelo MPT a pagar R$300 mil por assédio moral</a:t>
            </a:r>
          </a:p>
          <a:p>
            <a:pPr algn="just" fontAlgn="base"/>
            <a:r>
              <a:rPr lang="pt-BR" dirty="0" smtClean="0"/>
              <a:t>Uma empresa que atua no desenvolvimento de equipamentos para automação comercial foi condenada a pagar R$ 300 mil em ação civil pública que julgou atos de dois gerentes da unidade, em Salvador, que foram acusados de insultar, constranger e humilhar funcionários com expressões vinculadas ao preconceito de origem regional, como "baiano lerdo".</a:t>
            </a:r>
          </a:p>
          <a:p>
            <a:pPr algn="just" fontAlgn="base"/>
            <a:r>
              <a:rPr lang="pt-BR" dirty="0" smtClean="0"/>
              <a:t>A empresa citada no processo é </a:t>
            </a:r>
            <a:r>
              <a:rPr lang="pt-BR" dirty="0" err="1" smtClean="0"/>
              <a:t>Bematech</a:t>
            </a:r>
            <a:r>
              <a:rPr lang="pt-BR" dirty="0" smtClean="0"/>
              <a:t>, que tem sede em Curitiba e possuía uma unidade na capital baiana. A ação civil pública foi movida pelo Ministério Público do Trabalho (MPT/BA), em 2014, e a decisão da Justiça foi proferida em novembro de 2017. O </a:t>
            </a:r>
            <a:r>
              <a:rPr lang="pt-BR" b="1" dirty="0" smtClean="0"/>
              <a:t>G1</a:t>
            </a:r>
            <a:r>
              <a:rPr lang="pt-BR" dirty="0" smtClean="0"/>
              <a:t> não conseguiu contato com a empresa até a publicação desta reportagem.</a:t>
            </a:r>
          </a:p>
          <a:p>
            <a:pPr fontAlgn="base"/>
            <a:r>
              <a:rPr lang="pt-BR" dirty="0" smtClean="0">
                <a:hlinkClick r:id="rId5"/>
              </a:rPr>
              <a:t>https://g1.globo.com/ba/bahia/noticia/empresa-e-condenada-a-pagar-r-300-mil-por-ofender-funcionarios-em-salvador-baiano-lerdo.ghtml</a:t>
            </a:r>
            <a:endParaRPr lang="pt-BR" dirty="0" smtClean="0"/>
          </a:p>
          <a:p>
            <a:pPr fontAlgn="base"/>
            <a:endParaRPr lang="pt-BR" dirty="0" smtClean="0"/>
          </a:p>
          <a:p>
            <a:r>
              <a:rPr lang="pt-BR" dirty="0" smtClean="0"/>
              <a:t> </a:t>
            </a:r>
          </a:p>
          <a:p>
            <a:pPr lvl="0" fontAlgn="base">
              <a:spcBef>
                <a:spcPct val="0"/>
              </a:spcBef>
              <a:spcAft>
                <a:spcPct val="0"/>
              </a:spcAft>
            </a:pPr>
            <a:endParaRPr lang="pt-BR" dirty="0" smtClean="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988840"/>
            <a:ext cx="7772400" cy="4176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MORAL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827584" y="1988840"/>
            <a:ext cx="7704856" cy="5632311"/>
          </a:xfrm>
          <a:prstGeom prst="rect">
            <a:avLst/>
          </a:prstGeom>
        </p:spPr>
        <p:txBody>
          <a:bodyPr wrap="square">
            <a:spAutoFit/>
          </a:bodyPr>
          <a:lstStyle/>
          <a:p>
            <a:r>
              <a:rPr lang="pt-BR" b="1" cap="all" dirty="0" smtClean="0"/>
              <a:t>ABUSO NAS COBRANÇAS  - </a:t>
            </a:r>
            <a:r>
              <a:rPr lang="pt-BR" b="1" dirty="0" smtClean="0"/>
              <a:t>Ex-empregado chamado de "nordestino cabeça chata" será indenizado</a:t>
            </a:r>
          </a:p>
          <a:p>
            <a:r>
              <a:rPr lang="pt-BR" b="1" dirty="0" smtClean="0"/>
              <a:t>13 de fevereiro de 2018, 18h21</a:t>
            </a:r>
          </a:p>
          <a:p>
            <a:endParaRPr lang="pt-BR" b="1" dirty="0" smtClean="0"/>
          </a:p>
          <a:p>
            <a:pPr algn="just"/>
            <a:r>
              <a:rPr lang="pt-BR" b="1" dirty="0" smtClean="0"/>
              <a:t>Uma cervejaria foi condenada a pagar R$ 10 mil de indenização por danos morais a um ex-funcionário devido ao tratamento desrespeitoso e ameaçador do gerente de vendas. O vendedor denunciou que o gerente costumava xingar sua equipe de "preguiçosa", "</a:t>
            </a:r>
            <a:r>
              <a:rPr lang="pt-BR" b="1" dirty="0" err="1" smtClean="0"/>
              <a:t>enrolões</a:t>
            </a:r>
            <a:r>
              <a:rPr lang="pt-BR" b="1" dirty="0" smtClean="0"/>
              <a:t>", "nordestinos cabeças chatas" e "que não queriam trabalhar".</a:t>
            </a:r>
          </a:p>
          <a:p>
            <a:pPr algn="just"/>
            <a:r>
              <a:rPr lang="pt-BR" dirty="0" smtClean="0"/>
              <a:t>"A conduta do superior hierárquico do trabalhador extrapolou os limites do poder diretivo, porque se utilizou da origem nordestina do recorrido e de seus colegas para diminuí-los por não terem alcançado as metas, além de utilizar constantemente palavras e gestos com conotação sexual, totalmente inadequados ao ambiente de trabalho", diz o acórdão da 1ª Primeira Turma do Tribunal Regional do Trabalho da 21ª Região (RN).</a:t>
            </a:r>
          </a:p>
          <a:p>
            <a:r>
              <a:rPr lang="pt-BR" dirty="0" smtClean="0">
                <a:hlinkClick r:id="rId5"/>
              </a:rPr>
              <a:t>https://www.conjur.com.br/2018-fev-13/ex-funcionario-chamado-nordestino-cabeca-chata-indenizado</a:t>
            </a:r>
            <a:endParaRPr lang="pt-BR" dirty="0" smtClean="0"/>
          </a:p>
          <a:p>
            <a:endParaRPr lang="pt-BR" dirty="0" smtClean="0"/>
          </a:p>
          <a:p>
            <a:endParaRPr lang="pt-BR" dirty="0" smtClean="0"/>
          </a:p>
          <a:p>
            <a:pPr lvl="0" fontAlgn="base">
              <a:spcBef>
                <a:spcPct val="0"/>
              </a:spcBef>
              <a:spcAft>
                <a:spcPct val="0"/>
              </a:spcAft>
            </a:pPr>
            <a:endParaRPr lang="pt-BR" dirty="0" smtClean="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MORAL - - JURISPRUDÊNCIA</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827584" y="1628800"/>
            <a:ext cx="7704856" cy="6740307"/>
          </a:xfrm>
          <a:prstGeom prst="rect">
            <a:avLst/>
          </a:prstGeom>
        </p:spPr>
        <p:txBody>
          <a:bodyPr wrap="square">
            <a:spAutoFit/>
          </a:bodyPr>
          <a:lstStyle/>
          <a:p>
            <a:pPr algn="just"/>
            <a:r>
              <a:rPr lang="pt-BR" b="1" dirty="0" smtClean="0"/>
              <a:t>Banco terá que indenizar por diminuir equipe e manter meta de produtividade</a:t>
            </a:r>
          </a:p>
          <a:p>
            <a:pPr algn="just"/>
            <a:r>
              <a:rPr lang="pt-BR" b="1" dirty="0" smtClean="0"/>
              <a:t>23 de outubro de 2017, 20h14</a:t>
            </a:r>
          </a:p>
          <a:p>
            <a:pPr algn="just"/>
            <a:r>
              <a:rPr lang="pt-BR" dirty="0" smtClean="0"/>
              <a:t>Ao reduzir a equipe e manter a meta de produtividade, a empresa contribui para o desenvolvimento de problemas mentais de seus empregados. Com esse entendimento, </a:t>
            </a:r>
            <a:r>
              <a:rPr lang="pt-BR" b="1" dirty="0" smtClean="0"/>
              <a:t>a 3ª Turma do Tribunal Superior do Trabalho condenou um banco a indenizar em R$ 50 mil uma </a:t>
            </a:r>
            <a:r>
              <a:rPr lang="pt-BR" b="1" dirty="0" err="1" smtClean="0"/>
              <a:t>ex-gerente</a:t>
            </a:r>
            <a:r>
              <a:rPr lang="pt-BR" b="1" dirty="0" smtClean="0"/>
              <a:t> que teve quadro de depressão agravado em função das condições de trabalho.</a:t>
            </a:r>
          </a:p>
          <a:p>
            <a:pPr algn="just"/>
            <a:r>
              <a:rPr lang="pt-BR" dirty="0" smtClean="0"/>
              <a:t>Para os ministros, a doença foi diretamente influenciada pela cobrança de metas excessivas, que implicavam críticas do superintendente feitas em público e de maneira depreciativa.</a:t>
            </a:r>
          </a:p>
          <a:p>
            <a:pPr algn="just"/>
            <a:r>
              <a:rPr lang="pt-BR" dirty="0" smtClean="0"/>
              <a:t>A bancária alegou que conseguia cumprir os objetivos até a saída de um gerente de contas de sua equipe sem a redução proporcional das metas nem a nomeação de um novo gerente em tempo razoável. O superintendente não atendia seu pedido para a reposição de pessoal e, segundo testemunhas, cobrava, de forma enfática, o alcance de resultados. Após avaliação de desempenho, o banco a despediu sem justa causa, enquanto apresentava episódio depressivo grave.</a:t>
            </a:r>
          </a:p>
          <a:p>
            <a:r>
              <a:rPr lang="pt-BR" dirty="0" smtClean="0">
                <a:hlinkClick r:id="rId5"/>
              </a:rPr>
              <a:t>https://www.conjur.com.br/2017-out-23/banco-indenizar-diminuir-equipe-manter-meta</a:t>
            </a:r>
            <a:endParaRPr lang="pt-BR" dirty="0" smtClean="0"/>
          </a:p>
          <a:p>
            <a:endParaRPr lang="pt-BR" dirty="0" smtClean="0"/>
          </a:p>
          <a:p>
            <a:endParaRPr lang="pt-BR" dirty="0" smtClean="0"/>
          </a:p>
          <a:p>
            <a:endParaRPr lang="pt-BR" dirty="0" smtClean="0"/>
          </a:p>
          <a:p>
            <a:endParaRPr lang="pt-BR" dirty="0" smtClean="0"/>
          </a:p>
          <a:p>
            <a:pPr lvl="0" fontAlgn="base">
              <a:spcBef>
                <a:spcPct val="0"/>
              </a:spcBef>
              <a:spcAft>
                <a:spcPct val="0"/>
              </a:spcAft>
            </a:pPr>
            <a:endParaRPr lang="pt-BR" dirty="0" smtClean="0">
              <a:cs typeface="Arial" pitchFamily="34" charset="0"/>
            </a:endParaRP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ASSÉDIO MORAL - IMAGENS</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pic>
        <p:nvPicPr>
          <p:cNvPr id="15" name="Imagem 14" descr="Crise e pressão do mercado levam a maior cobrança de resultados"/>
          <p:cNvPicPr/>
          <p:nvPr/>
        </p:nvPicPr>
        <p:blipFill>
          <a:blip r:embed="rId5" cstate="print"/>
          <a:srcRect/>
          <a:stretch>
            <a:fillRect/>
          </a:stretch>
        </p:blipFill>
        <p:spPr bwMode="auto">
          <a:xfrm>
            <a:off x="683568" y="1700808"/>
            <a:ext cx="7848872" cy="4536504"/>
          </a:xfrm>
          <a:prstGeom prst="rect">
            <a:avLst/>
          </a:prstGeom>
          <a:noFill/>
          <a:ln w="9525">
            <a:noFill/>
            <a:miter lim="800000"/>
            <a:headEnd/>
            <a:tailEnd/>
          </a:ln>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ASSÉDIO MORAL - IMAGENS</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pic>
        <p:nvPicPr>
          <p:cNvPr id="2050" name="Picture 2" descr="Resultado de imagem para ASSEDIO MORAL"/>
          <p:cNvPicPr>
            <a:picLocks noChangeAspect="1" noChangeArrowheads="1"/>
          </p:cNvPicPr>
          <p:nvPr/>
        </p:nvPicPr>
        <p:blipFill>
          <a:blip r:embed="rId5" cstate="print"/>
          <a:srcRect/>
          <a:stretch>
            <a:fillRect/>
          </a:stretch>
        </p:blipFill>
        <p:spPr bwMode="auto">
          <a:xfrm>
            <a:off x="755576" y="2276872"/>
            <a:ext cx="7920880" cy="4032448"/>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484784"/>
            <a:ext cx="7560840" cy="461665"/>
          </a:xfrm>
          <a:prstGeom prst="rect">
            <a:avLst/>
          </a:prstGeom>
        </p:spPr>
        <p:txBody>
          <a:bodyPr wrap="square">
            <a:spAutoFit/>
          </a:bodyPr>
          <a:lstStyle/>
          <a:p>
            <a:r>
              <a:rPr lang="pt-BR" sz="2400" b="1" dirty="0" smtClean="0">
                <a:solidFill>
                  <a:schemeClr val="accent1">
                    <a:lumMod val="75000"/>
                  </a:schemeClr>
                </a:solidFill>
              </a:rPr>
              <a:t>ASSÉDIO SEXUAL </a:t>
            </a:r>
            <a:endParaRPr lang="pt-BR" sz="2400" b="1" dirty="0">
              <a:solidFill>
                <a:schemeClr val="accent1">
                  <a:lumMod val="75000"/>
                </a:schemeClr>
              </a:solidFill>
            </a:endParaRPr>
          </a:p>
        </p:txBody>
      </p:sp>
      <p:pic>
        <p:nvPicPr>
          <p:cNvPr id="16386" name="Picture 2" descr="Resultado de imagem para ASSEDIO SEXUAL"/>
          <p:cNvPicPr>
            <a:picLocks noChangeAspect="1" noChangeArrowheads="1"/>
          </p:cNvPicPr>
          <p:nvPr/>
        </p:nvPicPr>
        <p:blipFill>
          <a:blip r:embed="rId5" cstate="print"/>
          <a:srcRect/>
          <a:stretch>
            <a:fillRect/>
          </a:stretch>
        </p:blipFill>
        <p:spPr bwMode="auto">
          <a:xfrm>
            <a:off x="1259632" y="2060848"/>
            <a:ext cx="6840760" cy="4032448"/>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ASSÉDIO MORAL - IMAGENS</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pic>
        <p:nvPicPr>
          <p:cNvPr id="69634" name="Picture 2" descr="Resultado de imagem para ASSEDIO MORAL"/>
          <p:cNvPicPr>
            <a:picLocks noChangeAspect="1" noChangeArrowheads="1"/>
          </p:cNvPicPr>
          <p:nvPr/>
        </p:nvPicPr>
        <p:blipFill>
          <a:blip r:embed="rId5" cstate="print"/>
          <a:srcRect/>
          <a:stretch>
            <a:fillRect/>
          </a:stretch>
        </p:blipFill>
        <p:spPr bwMode="auto">
          <a:xfrm>
            <a:off x="539553" y="1916833"/>
            <a:ext cx="8064896" cy="4464495"/>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DESCRITIVO Seguradora A  </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683568" y="1772816"/>
            <a:ext cx="7920880" cy="4801314"/>
          </a:xfrm>
          <a:prstGeom prst="rect">
            <a:avLst/>
          </a:prstGeom>
        </p:spPr>
        <p:txBody>
          <a:bodyPr wrap="square">
            <a:spAutoFit/>
          </a:bodyPr>
          <a:lstStyle/>
          <a:p>
            <a:r>
              <a:rPr lang="pt-BR" b="1" dirty="0" smtClean="0"/>
              <a:t>Práticas Trabalhistas Indevidas</a:t>
            </a:r>
          </a:p>
          <a:p>
            <a:endParaRPr lang="pt-BR" b="1" dirty="0" smtClean="0"/>
          </a:p>
          <a:p>
            <a:pPr algn="just"/>
            <a:r>
              <a:rPr lang="pt-BR" dirty="0" smtClean="0"/>
              <a:t>Qualquer um dos seguintes acontecimentos:</a:t>
            </a:r>
          </a:p>
          <a:p>
            <a:pPr algn="just"/>
            <a:r>
              <a:rPr lang="pt-BR" dirty="0" smtClean="0"/>
              <a:t>(i) Demissão, dispensa ou rescisão contratual de empregado, supostamente injusta ou ilegal, quer seja real ou presumida;</a:t>
            </a:r>
          </a:p>
          <a:p>
            <a:pPr algn="just"/>
            <a:r>
              <a:rPr lang="pt-BR" dirty="0" smtClean="0"/>
              <a:t>(ii) Falha do empregador relacionada à promoção e contratação, avaliação e/ou privação injusta de oportunidades na carreira ou fornecimento de informação incorreta cometida involuntariamente, incluindo questões relativas à indisciplina e estabilidade;</a:t>
            </a:r>
          </a:p>
          <a:p>
            <a:pPr algn="just"/>
            <a:r>
              <a:rPr lang="pt-BR" dirty="0" smtClean="0"/>
              <a:t>(iii) </a:t>
            </a:r>
            <a:r>
              <a:rPr lang="pt-BR" b="1" dirty="0" smtClean="0"/>
              <a:t>Assédio sexual no local de trabalho, incluindo abordagens indesejadas, solicitações de favores sexuais ou outra conduta verbal ou física de natureza sexual, usado como condição para contratação ou como base para decisões relativas a emprego ou criando um ambiente de trabalho que interfere no desempenho;</a:t>
            </a:r>
          </a:p>
          <a:p>
            <a:pPr algn="just"/>
            <a:r>
              <a:rPr lang="pt-BR" b="1" dirty="0" smtClean="0"/>
              <a:t>(iv) Constrangimento de qualquer espécie no local de trabalho, incluindo a alegação de promoção ou permissão de ambiente de trabalho constrangedor</a:t>
            </a:r>
            <a:r>
              <a:rPr lang="pt-BR" dirty="0" smtClean="0"/>
              <a:t>;</a:t>
            </a:r>
          </a:p>
          <a:p>
            <a:pPr algn="just"/>
            <a:endParaRPr lang="pt-BR" dirty="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DESCRITIVO Seguradora A  </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683568" y="1772816"/>
            <a:ext cx="7920880" cy="4524315"/>
          </a:xfrm>
          <a:prstGeom prst="rect">
            <a:avLst/>
          </a:prstGeom>
        </p:spPr>
        <p:txBody>
          <a:bodyPr wrap="square">
            <a:spAutoFit/>
          </a:bodyPr>
          <a:lstStyle/>
          <a:p>
            <a:pPr algn="just"/>
            <a:r>
              <a:rPr lang="pt-BR" b="1" dirty="0" smtClean="0"/>
              <a:t>(v) Ocorrências em relações empregatícias envolvendo:</a:t>
            </a:r>
          </a:p>
          <a:p>
            <a:pPr algn="just"/>
            <a:r>
              <a:rPr lang="pt-BR" b="1" dirty="0" smtClean="0"/>
              <a:t>a) Invasão de privacidade;</a:t>
            </a:r>
          </a:p>
          <a:p>
            <a:pPr algn="just"/>
            <a:r>
              <a:rPr lang="pt-BR" b="1" dirty="0" smtClean="0"/>
              <a:t>b) Difamação ou calúnia;</a:t>
            </a:r>
          </a:p>
          <a:p>
            <a:pPr algn="just"/>
            <a:r>
              <a:rPr lang="pt-BR" b="1" dirty="0" smtClean="0"/>
              <a:t>c) Promoção injusta de sofrimento emocional;</a:t>
            </a:r>
          </a:p>
          <a:p>
            <a:pPr algn="just"/>
            <a:r>
              <a:rPr lang="pt-BR" dirty="0" smtClean="0"/>
              <a:t>d) Discriminação , incluindo mas não limitado à idade, sexo, raça ou etnia, cor, nacionalidade, credo, estado civil, orientação ou preferência sexual, gravidez ou deficiência física;</a:t>
            </a:r>
          </a:p>
          <a:p>
            <a:pPr algn="just"/>
            <a:r>
              <a:rPr lang="pt-BR" dirty="0" smtClean="0"/>
              <a:t>(vi) Rebaixamento funcional ilícito;</a:t>
            </a:r>
          </a:p>
          <a:p>
            <a:pPr algn="just"/>
            <a:r>
              <a:rPr lang="pt-BR" dirty="0" smtClean="0"/>
              <a:t>(vii) Falha em fornecer de forma adequada as políticas e os procedimentos para os</a:t>
            </a:r>
          </a:p>
          <a:p>
            <a:pPr algn="just"/>
            <a:r>
              <a:rPr lang="pt-BR" b="1" i="1" dirty="0" smtClean="0"/>
              <a:t>Empregados;</a:t>
            </a:r>
          </a:p>
          <a:p>
            <a:pPr algn="just"/>
            <a:r>
              <a:rPr lang="pt-BR" dirty="0" smtClean="0"/>
              <a:t>(viii) Aplicação de penalidade disciplinar sem motivo justificável; ou</a:t>
            </a:r>
          </a:p>
          <a:p>
            <a:pPr algn="just"/>
            <a:r>
              <a:rPr lang="pt-BR" dirty="0" smtClean="0"/>
              <a:t>(ix) a violação dos direitos civis relativos a quaisquer das hipóteses acima desde que tal ocorrência, ato, erro, omissão ou fatos sejam relacionados ao emprego de qualquer </a:t>
            </a:r>
            <a:r>
              <a:rPr lang="pt-BR" b="1" i="1" dirty="0" smtClean="0"/>
              <a:t>Pessoa Segurada no passado, presente ou futuro ou </a:t>
            </a:r>
            <a:r>
              <a:rPr lang="pt-BR" dirty="0" smtClean="0"/>
              <a:t>possível empregado de uma </a:t>
            </a:r>
            <a:r>
              <a:rPr lang="pt-BR" b="1" i="1" dirty="0" smtClean="0"/>
              <a:t>Sociedade .</a:t>
            </a:r>
            <a:endParaRPr lang="pt-BR" dirty="0" smtClean="0"/>
          </a:p>
          <a:p>
            <a:endParaRPr lang="pt-BR" dirty="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DESCRITIVO Seguradora B  </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683568" y="1772816"/>
            <a:ext cx="7920880" cy="5078313"/>
          </a:xfrm>
          <a:prstGeom prst="rect">
            <a:avLst/>
          </a:prstGeom>
        </p:spPr>
        <p:txBody>
          <a:bodyPr wrap="square">
            <a:spAutoFit/>
          </a:bodyPr>
          <a:lstStyle/>
          <a:p>
            <a:r>
              <a:rPr lang="pt-BR" b="1" dirty="0" smtClean="0"/>
              <a:t> Ato Danoso: </a:t>
            </a:r>
          </a:p>
          <a:p>
            <a:pPr algn="just"/>
            <a:r>
              <a:rPr lang="pt-BR" b="1" dirty="0" smtClean="0"/>
              <a:t>Significa ações ou omissões que violem direito ou causem danos a terceiros. Para fins de cobertura securitária pela presente Apólice, diz respeito às seguintes situações, vinculadas exclusivamente à relação de trabalho, na qual seja atribuída responsabilidade por dano moral ao Segurado, seja durante a existência de relação de trabalho, durante a fase pré-contratual ou durante a fase pós-contratual: </a:t>
            </a:r>
          </a:p>
          <a:p>
            <a:pPr algn="just"/>
            <a:r>
              <a:rPr lang="pt-BR" dirty="0" smtClean="0"/>
              <a:t>(i) Assédio moral, incluindo o assédio moral individual (interpessoal), coletivo, ou institucional (organizacional) de qualquer </a:t>
            </a:r>
            <a:r>
              <a:rPr lang="pt-BR" b="1" dirty="0" smtClean="0"/>
              <a:t>Colaborador; </a:t>
            </a:r>
          </a:p>
          <a:p>
            <a:pPr algn="just"/>
            <a:r>
              <a:rPr lang="pt-BR" dirty="0" smtClean="0"/>
              <a:t>(ii) Assédio sexual, seja por constrangimento ou por intimidação, independente de sua tipificação no Código Penal, de qualquer </a:t>
            </a:r>
            <a:r>
              <a:rPr lang="pt-BR" b="1" dirty="0" smtClean="0"/>
              <a:t>Colaborador; </a:t>
            </a:r>
          </a:p>
          <a:p>
            <a:pPr algn="just"/>
            <a:r>
              <a:rPr lang="pt-BR" dirty="0" smtClean="0"/>
              <a:t>(iii) Discriminação ou preconceito em decorrência de raça, cor, etnia, gênero, religião, origem, condição física, estado de saúde, orientação sexual, orientação política, crenças ou convicções de qualquer </a:t>
            </a:r>
            <a:r>
              <a:rPr lang="pt-BR" b="1" dirty="0" smtClean="0"/>
              <a:t>Colaborador; </a:t>
            </a:r>
          </a:p>
          <a:p>
            <a:pPr algn="just"/>
            <a:r>
              <a:rPr lang="pt-BR" dirty="0" smtClean="0"/>
              <a:t>(iv) Acidente de trabalho, incluindo doença ocupacional e acidentes de trajeto de qualquer </a:t>
            </a:r>
            <a:r>
              <a:rPr lang="pt-BR" b="1" dirty="0" smtClean="0"/>
              <a:t>Colaborador, restando desde já claro que a cobertura securitária estará restrita tão somente aos Custos de Defesa e Custos de Compensação resultantes do dano moral decorrente da relação de trabalho em tais situações; </a:t>
            </a:r>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DESCRITIVO Seguradora B  </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683568" y="1772816"/>
            <a:ext cx="7920880" cy="4524315"/>
          </a:xfrm>
          <a:prstGeom prst="rect">
            <a:avLst/>
          </a:prstGeom>
        </p:spPr>
        <p:txBody>
          <a:bodyPr wrap="square">
            <a:spAutoFit/>
          </a:bodyPr>
          <a:lstStyle/>
          <a:p>
            <a:pPr algn="just"/>
            <a:r>
              <a:rPr lang="pt-BR" dirty="0" smtClean="0"/>
              <a:t>(v) Violação dos direitos de personalidade, tais como integridade, intimidade, privacidade, honra e imagem de qualquer </a:t>
            </a:r>
            <a:r>
              <a:rPr lang="pt-BR" b="1" dirty="0" smtClean="0"/>
              <a:t>Colaborador; </a:t>
            </a:r>
          </a:p>
          <a:p>
            <a:pPr algn="just"/>
            <a:r>
              <a:rPr lang="pt-BR" dirty="0" smtClean="0"/>
              <a:t>(vi) Morte, inclusive em decorrência de suicídio ou homicídio de qualquer </a:t>
            </a:r>
            <a:r>
              <a:rPr lang="pt-BR" b="1" dirty="0" smtClean="0"/>
              <a:t>Colaborador, restando desde já claro que a cobertura securitária estará restrita tão somente aos Custos de Defesa e Custos de Compensação resultantes do dano moral decorrente da relação de trabalho em tais situações; </a:t>
            </a:r>
          </a:p>
          <a:p>
            <a:pPr algn="just"/>
            <a:r>
              <a:rPr lang="pt-BR" dirty="0" smtClean="0"/>
              <a:t>(vii) Motivos de força maior e casos fortuitos que tenham causados danos a qualquer </a:t>
            </a:r>
            <a:r>
              <a:rPr lang="pt-BR" b="1" dirty="0" smtClean="0"/>
              <a:t>Colaborador, restando desde já claro que a cobertura securitária estará restrita tão somente aos Custos de Defesa e Custos de Compensação resultantes do dano moral decorrente da relação de trabalho em tais situações; </a:t>
            </a:r>
          </a:p>
          <a:p>
            <a:pPr algn="just"/>
            <a:r>
              <a:rPr lang="pt-BR" dirty="0" smtClean="0"/>
              <a:t>(viii) Negligência, imperícia ou imprudência em relação às normas de segurança e saúde no local de trabalho; </a:t>
            </a:r>
          </a:p>
          <a:p>
            <a:pPr algn="just"/>
            <a:r>
              <a:rPr lang="pt-BR" dirty="0" smtClean="0"/>
              <a:t>(ix</a:t>
            </a:r>
            <a:r>
              <a:rPr lang="pt-BR" b="1" dirty="0" smtClean="0"/>
              <a:t>) Retrocessão ou rebaixamento de cargo ou função de qualquer Colaborador; </a:t>
            </a:r>
          </a:p>
          <a:p>
            <a:pPr algn="just"/>
            <a:r>
              <a:rPr lang="pt-BR" b="1" dirty="0" smtClean="0"/>
              <a:t>(x) Excesso de vigilância ou fiscalização dos Segurados em relação às atividades de qualquer Colaborador. </a:t>
            </a:r>
          </a:p>
          <a:p>
            <a:endParaRPr lang="pt-BR" b="1"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DESCRITIVO Seguradora B  </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683568" y="1772816"/>
            <a:ext cx="7920880" cy="3970318"/>
          </a:xfrm>
          <a:prstGeom prst="rect">
            <a:avLst/>
          </a:prstGeom>
        </p:spPr>
        <p:txBody>
          <a:bodyPr wrap="square">
            <a:spAutoFit/>
          </a:bodyPr>
          <a:lstStyle/>
          <a:p>
            <a:pPr algn="just"/>
            <a:r>
              <a:rPr lang="pt-BR" dirty="0" smtClean="0"/>
              <a:t>(xi) </a:t>
            </a:r>
            <a:r>
              <a:rPr lang="pt-BR" b="1" dirty="0" smtClean="0"/>
              <a:t>Privação de oportunidade de carreira, conduta relacionada à decisão de não efetivação ou negativa de emprego a um Colaborador ou potencial Colaborador; </a:t>
            </a:r>
          </a:p>
          <a:p>
            <a:pPr algn="just"/>
            <a:r>
              <a:rPr lang="pt-BR" b="1" dirty="0" smtClean="0"/>
              <a:t>(xii) Imposição de normas ou condutas disciplinares que se mostrem vexatórias ou, ainda, a adoção de políticas de motivação que exponham a integridade física e moral de qualquer Colaborador, </a:t>
            </a:r>
          </a:p>
          <a:p>
            <a:pPr algn="just"/>
            <a:r>
              <a:rPr lang="pt-BR" dirty="0" smtClean="0"/>
              <a:t>(xiii) Retaliação contra </a:t>
            </a:r>
            <a:r>
              <a:rPr lang="pt-BR" b="1" dirty="0" smtClean="0"/>
              <a:t>Colaboradores amparados por estabilidade legal, ou devido ao exercício de cargo ou função que confira tal estabilidade; </a:t>
            </a:r>
          </a:p>
          <a:p>
            <a:pPr algn="just"/>
            <a:r>
              <a:rPr lang="pt-BR" dirty="0" smtClean="0"/>
              <a:t>(xiv) Adoção de políticas de motivação, metas ou avaliação de desempenho que se mostrem vexatórias ou danosas à integridade moral de qualquer </a:t>
            </a:r>
            <a:r>
              <a:rPr lang="pt-BR" b="1" dirty="0" smtClean="0"/>
              <a:t>Colaborador; </a:t>
            </a:r>
          </a:p>
          <a:p>
            <a:pPr algn="just"/>
            <a:r>
              <a:rPr lang="pt-BR" dirty="0" smtClean="0"/>
              <a:t>(xv) Adoção de conduta patronal punitiva ou abusiva em relação a qualquer </a:t>
            </a:r>
            <a:r>
              <a:rPr lang="pt-BR" b="1" dirty="0" smtClean="0"/>
              <a:t>Colaborador; </a:t>
            </a:r>
          </a:p>
          <a:p>
            <a:pPr algn="just"/>
            <a:r>
              <a:rPr lang="pt-BR" dirty="0" smtClean="0"/>
              <a:t>(xvi) Qualquer outra ação ou omissão do </a:t>
            </a:r>
            <a:r>
              <a:rPr lang="pt-BR" b="1" dirty="0" smtClean="0"/>
              <a:t>Segurado que cause dano moral aos Colaboradores. </a:t>
            </a:r>
            <a:endParaRPr lang="pt-BR" dirty="0" smtClean="0"/>
          </a:p>
          <a:p>
            <a:endParaRPr lang="pt-BR" b="1"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DESCRITIVO Seguradora C  </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683568" y="1772816"/>
            <a:ext cx="7920880" cy="4247317"/>
          </a:xfrm>
          <a:prstGeom prst="rect">
            <a:avLst/>
          </a:prstGeom>
        </p:spPr>
        <p:txBody>
          <a:bodyPr wrap="square">
            <a:spAutoFit/>
          </a:bodyPr>
          <a:lstStyle/>
          <a:p>
            <a:r>
              <a:rPr lang="pt-BR" b="1" dirty="0" smtClean="0"/>
              <a:t>Ato Trabalhista Ilícito:</a:t>
            </a:r>
          </a:p>
          <a:p>
            <a:endParaRPr lang="pt-BR" b="1" dirty="0" smtClean="0"/>
          </a:p>
          <a:p>
            <a:pPr algn="just"/>
            <a:r>
              <a:rPr lang="pt-BR" b="1" dirty="0" smtClean="0"/>
              <a:t>São aqueles praticados pelo Segurado e que por sua natureza causem dano ao ofendido, desde que estejam vinculados à relação de emprego, trabalho, estágio, aprendizado empresarial, prestação de serviços ou fornecimento de produtos, direta ou indiretamente, limitado aos seguintes eventos</a:t>
            </a:r>
            <a:r>
              <a:rPr lang="pt-BR" dirty="0" smtClean="0"/>
              <a:t>: </a:t>
            </a:r>
          </a:p>
          <a:p>
            <a:pPr algn="just"/>
            <a:r>
              <a:rPr lang="pt-BR" dirty="0" smtClean="0"/>
              <a:t>(i) assédio moral e assédio sexual praticados no ambiente de trabalho ou suas extensões ou qualquer outro tipo de assédio ou ameaça contra Colaboradores; </a:t>
            </a:r>
          </a:p>
          <a:p>
            <a:pPr algn="just"/>
            <a:r>
              <a:rPr lang="pt-BR" dirty="0" smtClean="0"/>
              <a:t>(ii) violação de leis federais, estaduais ou municipais relacionados à discriminação ou preconceito de raça, cor, etnia, gênero, religião, orientação sexual, condição física, orientação política ou procedência nacional contra os Colaboradores;</a:t>
            </a:r>
          </a:p>
          <a:p>
            <a:pPr algn="just"/>
            <a:r>
              <a:rPr lang="pt-BR" dirty="0" smtClean="0"/>
              <a:t>(iii) demissão ou desligamento injustos ou imotivados de Colaboradores, de forma expressa ou tácita; </a:t>
            </a:r>
          </a:p>
          <a:p>
            <a:pPr algn="just"/>
            <a:r>
              <a:rPr lang="pt-BR" dirty="0" smtClean="0"/>
              <a:t>(iv) condutas lesivas à honra e à integridade dos Colaboradores no ambiente de trabalho ou em suas extensões; </a:t>
            </a:r>
            <a:endParaRPr lang="pt-BR" b="1"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830997"/>
          </a:xfrm>
          <a:prstGeom prst="rect">
            <a:avLst/>
          </a:prstGeom>
        </p:spPr>
        <p:txBody>
          <a:bodyPr wrap="square">
            <a:spAutoFit/>
          </a:bodyPr>
          <a:lstStyle/>
          <a:p>
            <a:r>
              <a:rPr lang="pt-BR" sz="2400" b="1" dirty="0" smtClean="0">
                <a:solidFill>
                  <a:schemeClr val="accent1">
                    <a:lumMod val="75000"/>
                  </a:schemeClr>
                </a:solidFill>
              </a:rPr>
              <a:t>DESCRITIVO Seguradora C  </a:t>
            </a:r>
          </a:p>
          <a:p>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3480185"/>
            <a:ext cx="66967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cap="all" dirty="0" smtClean="0"/>
          </a:p>
          <a:p>
            <a:endParaRPr lang="pt-BR" cap="all" dirty="0" smtClean="0"/>
          </a:p>
          <a:p>
            <a:pPr lvl="0" eaLnBrk="0" fontAlgn="base" hangingPunct="0">
              <a:spcBef>
                <a:spcPct val="0"/>
              </a:spcBef>
              <a:spcAft>
                <a:spcPct val="0"/>
              </a:spcAft>
            </a:pPr>
            <a:endParaRPr lang="pt-BR" dirty="0" smtClean="0">
              <a:solidFill>
                <a:srgbClr val="626262"/>
              </a:solidFill>
              <a:latin typeface="Arial" pitchFamily="34" charset="0"/>
              <a:cs typeface="Arial" pitchFamily="34" charset="0"/>
            </a:endParaRPr>
          </a:p>
          <a:p>
            <a:pPr lvl="0" eaLnBrk="0" fontAlgn="base" hangingPunct="0">
              <a:spcBef>
                <a:spcPct val="0"/>
              </a:spcBef>
              <a:spcAft>
                <a:spcPct val="0"/>
              </a:spcAft>
            </a:pPr>
            <a:endParaRPr lang="pt-BR" dirty="0" smtClean="0">
              <a:latin typeface="Arial" pitchFamily="34" charset="0"/>
              <a:cs typeface="Arial" pitchFamily="34" charset="0"/>
            </a:endParaRPr>
          </a:p>
          <a:p>
            <a:endParaRPr lang="pt-BR" dirty="0" smtClean="0"/>
          </a:p>
        </p:txBody>
      </p:sp>
      <p:sp>
        <p:nvSpPr>
          <p:cNvPr id="14" name="Retângulo 13"/>
          <p:cNvSpPr/>
          <p:nvPr/>
        </p:nvSpPr>
        <p:spPr>
          <a:xfrm>
            <a:off x="683568" y="1772816"/>
            <a:ext cx="7920880" cy="4801314"/>
          </a:xfrm>
          <a:prstGeom prst="rect">
            <a:avLst/>
          </a:prstGeom>
        </p:spPr>
        <p:txBody>
          <a:bodyPr wrap="square">
            <a:spAutoFit/>
          </a:bodyPr>
          <a:lstStyle/>
          <a:p>
            <a:pPr algn="just"/>
            <a:r>
              <a:rPr lang="pt-BR" dirty="0" smtClean="0"/>
              <a:t>(</a:t>
            </a:r>
            <a:r>
              <a:rPr lang="pt-BR" b="1" dirty="0" smtClean="0"/>
              <a:t>v) privação de oportunidade de carreira ou conduta danosa relacionada à decisão de não efetivar ou negar emprego a um postulante à vaga de emprego no Tomador ou suas Controladas;</a:t>
            </a:r>
          </a:p>
          <a:p>
            <a:pPr algn="just"/>
            <a:r>
              <a:rPr lang="pt-BR" dirty="0" smtClean="0"/>
              <a:t>(vi) imposição de normas ou condutas disciplinares que se demonstrem vexatórias ou ainda adoção de políticas de motivação que exponham a integridade física e moral dos Colaboradores;</a:t>
            </a:r>
          </a:p>
          <a:p>
            <a:pPr algn="just"/>
            <a:r>
              <a:rPr lang="pt-BR" dirty="0" smtClean="0"/>
              <a:t>(vii) </a:t>
            </a:r>
            <a:r>
              <a:rPr lang="pt-BR" b="1" dirty="0" smtClean="0"/>
              <a:t>retaliação de Colaboradores amparados por estabilidade legal devido ao exercício de determinado cargo ou função para o qual seja conferida proteção legal; </a:t>
            </a:r>
          </a:p>
          <a:p>
            <a:pPr algn="just"/>
            <a:r>
              <a:rPr lang="pt-BR" b="1" dirty="0" smtClean="0"/>
              <a:t>(viii) adoção de políticas de avaliação de desempenho que se demonstrem vexatórias ou danosas à integridade moral ou física dos Colaboradores</a:t>
            </a:r>
            <a:r>
              <a:rPr lang="pt-BR" dirty="0" smtClean="0"/>
              <a:t>; </a:t>
            </a:r>
          </a:p>
          <a:p>
            <a:pPr algn="just"/>
            <a:r>
              <a:rPr lang="pt-BR" dirty="0" smtClean="0"/>
              <a:t>(ix) negligência na adoção de normas de segurança e saúde no local de trabalho, previstas em lei; </a:t>
            </a:r>
          </a:p>
          <a:p>
            <a:pPr algn="just"/>
            <a:r>
              <a:rPr lang="pt-BR" dirty="0" smtClean="0"/>
              <a:t>(x) injúria, calúnia, difamação ou invasão de privacidade de Colaboradores; e</a:t>
            </a:r>
          </a:p>
          <a:p>
            <a:pPr algn="just"/>
            <a:r>
              <a:rPr lang="pt-BR" dirty="0" smtClean="0"/>
              <a:t>(xi) demais condutas ou práticas vinculadas à relação de trabalho que causem Dano Moral aos Colaboradores.</a:t>
            </a:r>
            <a:endParaRPr lang="pt-BR" b="1" dirty="0" smtClean="0"/>
          </a:p>
          <a:p>
            <a:endParaRPr lang="pt-BR" b="1" dirty="0" smtClean="0"/>
          </a:p>
        </p:txBody>
      </p:sp>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484784"/>
            <a:ext cx="7560840" cy="461665"/>
          </a:xfrm>
          <a:prstGeom prst="rect">
            <a:avLst/>
          </a:prstGeom>
        </p:spPr>
        <p:txBody>
          <a:bodyPr wrap="square">
            <a:spAutoFit/>
          </a:bodyPr>
          <a:lstStyle/>
          <a:p>
            <a:r>
              <a:rPr lang="pt-BR" sz="2400" b="1" dirty="0" smtClean="0">
                <a:solidFill>
                  <a:schemeClr val="accent1">
                    <a:lumMod val="75000"/>
                  </a:schemeClr>
                </a:solidFill>
              </a:rPr>
              <a:t>ASSÉDIO MORAL </a:t>
            </a:r>
            <a:endParaRPr lang="pt-BR" sz="2400" b="1" dirty="0">
              <a:solidFill>
                <a:schemeClr val="accent1">
                  <a:lumMod val="75000"/>
                </a:schemeClr>
              </a:solidFill>
            </a:endParaRPr>
          </a:p>
        </p:txBody>
      </p:sp>
      <p:pic>
        <p:nvPicPr>
          <p:cNvPr id="20484" name="Picture 4" descr="Resultado de imagem para ASSEDIO MORAL"/>
          <p:cNvPicPr>
            <a:picLocks noChangeAspect="1" noChangeArrowheads="1"/>
          </p:cNvPicPr>
          <p:nvPr/>
        </p:nvPicPr>
        <p:blipFill>
          <a:blip r:embed="rId5" cstate="print"/>
          <a:srcRect/>
          <a:stretch>
            <a:fillRect/>
          </a:stretch>
        </p:blipFill>
        <p:spPr bwMode="auto">
          <a:xfrm>
            <a:off x="827584" y="1948023"/>
            <a:ext cx="7560840" cy="4217280"/>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484784"/>
            <a:ext cx="7560840" cy="461665"/>
          </a:xfrm>
          <a:prstGeom prst="rect">
            <a:avLst/>
          </a:prstGeom>
        </p:spPr>
        <p:txBody>
          <a:bodyPr wrap="square">
            <a:spAutoFit/>
          </a:bodyPr>
          <a:lstStyle/>
          <a:p>
            <a:r>
              <a:rPr lang="pt-BR" sz="2400" b="1" dirty="0" smtClean="0">
                <a:solidFill>
                  <a:schemeClr val="accent1">
                    <a:lumMod val="75000"/>
                  </a:schemeClr>
                </a:solidFill>
              </a:rPr>
              <a:t>DISCRIMINAÇÃO </a:t>
            </a:r>
            <a:endParaRPr lang="pt-BR" sz="2400" b="1" dirty="0">
              <a:solidFill>
                <a:schemeClr val="accent1">
                  <a:lumMod val="75000"/>
                </a:schemeClr>
              </a:solidFill>
            </a:endParaRPr>
          </a:p>
        </p:txBody>
      </p:sp>
      <p:pic>
        <p:nvPicPr>
          <p:cNvPr id="22530" name="Picture 2" descr="Resultado de imagem para discriminação NO TRABALHO"/>
          <p:cNvPicPr>
            <a:picLocks noChangeAspect="1" noChangeArrowheads="1"/>
          </p:cNvPicPr>
          <p:nvPr/>
        </p:nvPicPr>
        <p:blipFill>
          <a:blip r:embed="rId5" cstate="print"/>
          <a:srcRect/>
          <a:stretch>
            <a:fillRect/>
          </a:stretch>
        </p:blipFill>
        <p:spPr bwMode="auto">
          <a:xfrm>
            <a:off x="683568" y="2348880"/>
            <a:ext cx="8088833" cy="3816424"/>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484784"/>
            <a:ext cx="7560840" cy="461665"/>
          </a:xfrm>
          <a:prstGeom prst="rect">
            <a:avLst/>
          </a:prstGeom>
        </p:spPr>
        <p:txBody>
          <a:bodyPr wrap="square">
            <a:spAutoFit/>
          </a:bodyPr>
          <a:lstStyle/>
          <a:p>
            <a:r>
              <a:rPr lang="pt-BR" sz="2400" b="1" dirty="0" smtClean="0">
                <a:solidFill>
                  <a:schemeClr val="accent1">
                    <a:lumMod val="75000"/>
                  </a:schemeClr>
                </a:solidFill>
              </a:rPr>
              <a:t>COERÇÃO E ABUSO DE PODER </a:t>
            </a:r>
            <a:endParaRPr lang="pt-BR" sz="2400" b="1" dirty="0">
              <a:solidFill>
                <a:schemeClr val="accent1">
                  <a:lumMod val="75000"/>
                </a:schemeClr>
              </a:solidFill>
            </a:endParaRPr>
          </a:p>
        </p:txBody>
      </p:sp>
      <p:pic>
        <p:nvPicPr>
          <p:cNvPr id="2050" name="Picture 2" descr="Resultado de imagem para coerção e abuso de poder no trabalho"/>
          <p:cNvPicPr>
            <a:picLocks noChangeAspect="1" noChangeArrowheads="1"/>
          </p:cNvPicPr>
          <p:nvPr/>
        </p:nvPicPr>
        <p:blipFill>
          <a:blip r:embed="rId5" cstate="print"/>
          <a:srcRect/>
          <a:stretch>
            <a:fillRect/>
          </a:stretch>
        </p:blipFill>
        <p:spPr bwMode="auto">
          <a:xfrm>
            <a:off x="827584" y="2348880"/>
            <a:ext cx="7233204" cy="3528392"/>
          </a:xfrm>
          <a:prstGeom prst="rect">
            <a:avLst/>
          </a:prstGeom>
          <a:noFill/>
        </p:spPr>
      </p:pic>
    </p:spTree>
    <p:extLst>
      <p:ext uri="{BB962C8B-B14F-4D97-AF65-F5344CB8AC3E}">
        <p14:creationId xmlns:p14="http://schemas.microsoft.com/office/powerpoint/2010/main" val="2775956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484784"/>
            <a:ext cx="7560840" cy="9694962"/>
          </a:xfrm>
          <a:prstGeom prst="rect">
            <a:avLst/>
          </a:prstGeom>
        </p:spPr>
        <p:txBody>
          <a:bodyPr wrap="square">
            <a:spAutoFit/>
          </a:bodyPr>
          <a:lstStyle/>
          <a:p>
            <a:r>
              <a:rPr lang="pt-BR" sz="2400" b="1" dirty="0" smtClean="0">
                <a:solidFill>
                  <a:schemeClr val="accent1">
                    <a:lumMod val="75000"/>
                  </a:schemeClr>
                </a:solidFill>
              </a:rPr>
              <a:t>SEGURO </a:t>
            </a:r>
            <a:r>
              <a:rPr lang="pt-BR" sz="2400" b="1" dirty="0">
                <a:solidFill>
                  <a:schemeClr val="accent1">
                    <a:lumMod val="75000"/>
                  </a:schemeClr>
                </a:solidFill>
              </a:rPr>
              <a:t>de RC </a:t>
            </a:r>
            <a:r>
              <a:rPr lang="pt-BR" sz="2400" b="1" dirty="0" smtClean="0">
                <a:solidFill>
                  <a:schemeClr val="accent1">
                    <a:lumMod val="75000"/>
                  </a:schemeClr>
                </a:solidFill>
              </a:rPr>
              <a:t>EPL</a:t>
            </a:r>
          </a:p>
          <a:p>
            <a:endParaRPr lang="pt-BR" sz="2400" b="1" dirty="0">
              <a:solidFill>
                <a:schemeClr val="accent1">
                  <a:lumMod val="75000"/>
                </a:schemeClr>
              </a:solidFill>
            </a:endParaRPr>
          </a:p>
          <a:p>
            <a:pPr algn="just"/>
            <a:r>
              <a:rPr lang="pt-BR" sz="2400" b="1" dirty="0" smtClean="0"/>
              <a:t>Seguro de Responsabilidade Civil (cobre danos causados a terceiros por condutas culposas do segurado)</a:t>
            </a:r>
          </a:p>
          <a:p>
            <a:pPr algn="just"/>
            <a:endParaRPr lang="pt-BR" sz="2400" b="1" dirty="0" smtClean="0"/>
          </a:p>
          <a:p>
            <a:pPr algn="just"/>
            <a:r>
              <a:rPr lang="pt-BR" sz="2400" b="1" dirty="0" smtClean="0"/>
              <a:t>Código Civil</a:t>
            </a:r>
          </a:p>
          <a:p>
            <a:pPr algn="just"/>
            <a:endParaRPr lang="pt-BR" sz="2400" b="1" dirty="0"/>
          </a:p>
          <a:p>
            <a:pPr algn="just"/>
            <a:r>
              <a:rPr lang="pt-BR" sz="2400" dirty="0"/>
              <a:t>Art. 787. No seguro de responsabilidade civil, o segurador garante o pagamento de perdas e danos devidos pelo segurado a terceiro</a:t>
            </a:r>
            <a:r>
              <a:rPr lang="pt-BR" sz="2400" dirty="0" smtClean="0"/>
              <a:t>.</a:t>
            </a:r>
          </a:p>
          <a:p>
            <a:pPr algn="just"/>
            <a:endParaRPr lang="pt-BR" sz="2400" b="1" dirty="0"/>
          </a:p>
          <a:p>
            <a:pPr algn="just"/>
            <a:r>
              <a:rPr lang="pt-BR" sz="2400" b="1" dirty="0"/>
              <a:t>Seguro de Responsabilidade Civil por  Práticas Trabalhistas Indevidas </a:t>
            </a:r>
            <a:r>
              <a:rPr lang="pt-BR" sz="2400" b="1" dirty="0" smtClean="0"/>
              <a:t>ou EPL (</a:t>
            </a:r>
            <a:r>
              <a:rPr lang="pt-BR" sz="2400" b="1" dirty="0" err="1" smtClean="0"/>
              <a:t>Employment</a:t>
            </a:r>
            <a:r>
              <a:rPr lang="pt-BR" sz="2400" b="1" dirty="0" smtClean="0"/>
              <a:t> </a:t>
            </a:r>
            <a:r>
              <a:rPr lang="pt-BR" sz="2400" b="1" dirty="0" err="1" smtClean="0"/>
              <a:t>Practices</a:t>
            </a:r>
            <a:r>
              <a:rPr lang="pt-BR" sz="2400" b="1" dirty="0" smtClean="0"/>
              <a:t> </a:t>
            </a:r>
            <a:r>
              <a:rPr lang="pt-BR" sz="2400" b="1" dirty="0" err="1" smtClean="0"/>
              <a:t>Liability</a:t>
            </a:r>
            <a:r>
              <a:rPr lang="pt-BR" sz="2400" b="1" dirty="0" smtClean="0"/>
              <a:t>)</a:t>
            </a:r>
            <a:endParaRPr lang="pt-BR" sz="2400" b="1" dirty="0"/>
          </a:p>
          <a:p>
            <a:pPr algn="just"/>
            <a:r>
              <a:rPr lang="pt-BR" sz="2400" b="1" dirty="0"/>
              <a:t> </a:t>
            </a:r>
          </a:p>
          <a:p>
            <a:r>
              <a:rPr lang="pt-BR" sz="2400" b="1" dirty="0"/>
              <a:t> </a:t>
            </a:r>
            <a:endParaRPr lang="pt-BR" sz="2400" b="1" dirty="0" smtClean="0"/>
          </a:p>
          <a:p>
            <a:endParaRPr lang="pt-BR" sz="2400" b="1" dirty="0">
              <a:solidFill>
                <a:schemeClr val="accent1">
                  <a:lumMod val="75000"/>
                </a:schemeClr>
              </a:solidFill>
            </a:endParaRPr>
          </a:p>
          <a:p>
            <a:endParaRPr lang="pt-BR" sz="2400" b="1" dirty="0" smtClean="0">
              <a:solidFill>
                <a:schemeClr val="accent1">
                  <a:lumMod val="75000"/>
                </a:schemeClr>
              </a:solidFill>
            </a:endParaRPr>
          </a:p>
          <a:p>
            <a:endParaRPr lang="pt-BR" sz="2400" b="1" dirty="0">
              <a:solidFill>
                <a:schemeClr val="accent1">
                  <a:lumMod val="75000"/>
                </a:schemeClr>
              </a:solidFill>
            </a:endParaRPr>
          </a:p>
          <a:p>
            <a:endParaRPr lang="pt-BR" sz="2400" b="1" dirty="0" smtClean="0">
              <a:solidFill>
                <a:schemeClr val="accent1">
                  <a:lumMod val="75000"/>
                </a:schemeClr>
              </a:solidFill>
            </a:endParaRPr>
          </a:p>
          <a:p>
            <a:endParaRPr lang="pt-BR" sz="2400" b="1" dirty="0">
              <a:solidFill>
                <a:schemeClr val="accent1">
                  <a:lumMod val="75000"/>
                </a:schemeClr>
              </a:solidFill>
            </a:endParaRPr>
          </a:p>
          <a:p>
            <a:endParaRPr lang="pt-BR" sz="2400" b="1" dirty="0" smtClean="0">
              <a:solidFill>
                <a:schemeClr val="accent1">
                  <a:lumMod val="75000"/>
                </a:schemeClr>
              </a:solidFill>
            </a:endParaRPr>
          </a:p>
          <a:p>
            <a:endParaRPr lang="pt-BR" sz="2400" b="1" dirty="0">
              <a:solidFill>
                <a:schemeClr val="accent1">
                  <a:lumMod val="75000"/>
                </a:schemeClr>
              </a:solidFill>
            </a:endParaRPr>
          </a:p>
          <a:p>
            <a:endParaRPr lang="pt-BR" sz="2400" b="1" dirty="0" smtClean="0">
              <a:solidFill>
                <a:schemeClr val="accent1">
                  <a:lumMod val="75000"/>
                </a:schemeClr>
              </a:solidFill>
            </a:endParaRPr>
          </a:p>
          <a:p>
            <a:endParaRPr lang="pt-BR" sz="2400" b="1" dirty="0">
              <a:solidFill>
                <a:schemeClr val="accent1">
                  <a:lumMod val="75000"/>
                </a:schemeClr>
              </a:solidFill>
            </a:endParaRPr>
          </a:p>
          <a:p>
            <a:endParaRPr lang="pt-BR" sz="2400" dirty="0">
              <a:solidFill>
                <a:schemeClr val="accent1">
                  <a:lumMod val="75000"/>
                </a:schemeClr>
              </a:solidFill>
            </a:endParaRPr>
          </a:p>
          <a:p>
            <a:endParaRPr lang="pt-BR" sz="2400" b="1" dirty="0">
              <a:solidFill>
                <a:schemeClr val="accent1">
                  <a:lumMod val="75000"/>
                </a:schemeClr>
              </a:solidFill>
            </a:endParaRPr>
          </a:p>
        </p:txBody>
      </p:sp>
    </p:spTree>
    <p:extLst>
      <p:ext uri="{BB962C8B-B14F-4D97-AF65-F5344CB8AC3E}">
        <p14:creationId xmlns:p14="http://schemas.microsoft.com/office/powerpoint/2010/main" val="109088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CONCEITO</a:t>
            </a:r>
            <a:endParaRPr lang="pt-BR" sz="2400" b="1" dirty="0">
              <a:solidFill>
                <a:schemeClr val="accent1">
                  <a:lumMod val="75000"/>
                </a:schemeClr>
              </a:solidFill>
            </a:endParaRPr>
          </a:p>
        </p:txBody>
      </p:sp>
      <p:sp>
        <p:nvSpPr>
          <p:cNvPr id="26625" name="Rectangle 1"/>
          <p:cNvSpPr>
            <a:spLocks noChangeArrowheads="1"/>
          </p:cNvSpPr>
          <p:nvPr/>
        </p:nvSpPr>
        <p:spPr bwMode="auto">
          <a:xfrm>
            <a:off x="1331640" y="2006924"/>
            <a:ext cx="6264696"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pt-BR" sz="2000" b="1" dirty="0" smtClean="0">
                <a:cs typeface="Arial" pitchFamily="34" charset="0"/>
              </a:rPr>
              <a:t>Conduta </a:t>
            </a:r>
            <a:r>
              <a:rPr lang="pt-BR" sz="2000" b="1" dirty="0">
                <a:cs typeface="Arial" pitchFamily="34" charset="0"/>
              </a:rPr>
              <a:t>de natureza sexual,  manifestada fisicamente, por palavras, gestos ou outros meios, propostas ou impostas a pessoas contra sua vontade, causando-lhe constrangimento e violando a sua liberdade sexual</a:t>
            </a:r>
            <a:r>
              <a:rPr lang="pt-BR" sz="2000" dirty="0">
                <a:cs typeface="Arial" pitchFamily="34" charset="0"/>
              </a:rPr>
              <a:t>. </a:t>
            </a:r>
            <a:endParaRPr lang="pt-BR" sz="2000" dirty="0" smtClean="0">
              <a:cs typeface="Arial" pitchFamily="34" charset="0"/>
            </a:endParaRPr>
          </a:p>
          <a:p>
            <a:pPr lvl="0" algn="just" eaLnBrk="0" fontAlgn="base" hangingPunct="0">
              <a:spcBef>
                <a:spcPct val="0"/>
              </a:spcBef>
              <a:spcAft>
                <a:spcPct val="0"/>
              </a:spcAft>
            </a:pPr>
            <a:endParaRPr lang="pt-BR" sz="2000" dirty="0">
              <a:cs typeface="Arial" pitchFamily="34" charset="0"/>
            </a:endParaRPr>
          </a:p>
          <a:p>
            <a:pPr lvl="0" algn="just" eaLnBrk="0" fontAlgn="base" hangingPunct="0">
              <a:spcBef>
                <a:spcPct val="0"/>
              </a:spcBef>
              <a:spcAft>
                <a:spcPct val="0"/>
              </a:spcAft>
            </a:pPr>
            <a:r>
              <a:rPr lang="pt-BR" sz="2000" dirty="0">
                <a:cs typeface="Arial" pitchFamily="34" charset="0"/>
              </a:rPr>
              <a:t>O assédio sexual </a:t>
            </a:r>
            <a:r>
              <a:rPr lang="pt-BR" sz="2000" b="1" dirty="0">
                <a:cs typeface="Arial" pitchFamily="34" charset="0"/>
              </a:rPr>
              <a:t>viola a dignidade da pessoa humana e os direitos fundamentais da vítima</a:t>
            </a:r>
            <a:r>
              <a:rPr lang="pt-BR" sz="2000" dirty="0">
                <a:cs typeface="Arial" pitchFamily="34" charset="0"/>
              </a:rPr>
              <a:t>, tais como a liberdade, a intimidade, a vida privada, a honra, a igualdade de tratamento, o valor social do trabalho e o direito ao meio ambiente de trabalho sadio e </a:t>
            </a:r>
            <a:r>
              <a:rPr lang="pt-BR" sz="2000" dirty="0" smtClean="0">
                <a:cs typeface="Arial" pitchFamily="34" charset="0"/>
              </a:rPr>
              <a:t>seguro. </a:t>
            </a:r>
            <a:r>
              <a:rPr lang="pt-BR" sz="1400" b="1" dirty="0" smtClean="0">
                <a:cs typeface="Arial" pitchFamily="34" charset="0"/>
              </a:rPr>
              <a:t>Cartilha OIT e MPT  2017 </a:t>
            </a:r>
            <a:endParaRPr kumimoji="0" lang="pt-BR" sz="1400" b="1" i="0" u="none" strike="noStrike" cap="none" normalizeH="0" baseline="0" dirty="0" smtClean="0">
              <a:ln>
                <a:noFill/>
              </a:ln>
              <a:solidFill>
                <a:srgbClr val="62626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1122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Título do </a:t>
            </a:r>
            <a:r>
              <a:rPr lang="pt-BR" dirty="0" err="1"/>
              <a:t>gnt</a:t>
            </a:r>
            <a:endParaRPr lang="pt-BR" dirty="0"/>
          </a:p>
        </p:txBody>
      </p:sp>
      <p:sp>
        <p:nvSpPr>
          <p:cNvPr id="3" name="Subtítulo 2"/>
          <p:cNvSpPr>
            <a:spLocks noGrp="1"/>
          </p:cNvSpPr>
          <p:nvPr>
            <p:ph type="subTitle" idx="1"/>
          </p:nvPr>
        </p:nvSpPr>
        <p:spPr/>
        <p:txBody>
          <a:bodyPr/>
          <a:lstStyle/>
          <a:p>
            <a:r>
              <a:rPr lang="pt-BR" dirty="0"/>
              <a:t>tema</a:t>
            </a:r>
          </a:p>
        </p:txBody>
      </p:sp>
      <p:pic>
        <p:nvPicPr>
          <p:cNvPr id="5" name="Imagem 4">
            <a:extLst>
              <a:ext uri="{FF2B5EF4-FFF2-40B4-BE49-F238E27FC236}">
                <a16:creationId xmlns="" xmlns:a16="http://schemas.microsoft.com/office/drawing/2014/main" id="{F8824E93-19BB-47C4-AA83-4F5BFEACC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1"/>
            <a:ext cx="9144000" cy="6846957"/>
          </a:xfrm>
          <a:prstGeom prst="rect">
            <a:avLst/>
          </a:prstGeom>
        </p:spPr>
      </p:pic>
      <p:sp>
        <p:nvSpPr>
          <p:cNvPr id="8" name="Título 1">
            <a:extLst>
              <a:ext uri="{FF2B5EF4-FFF2-40B4-BE49-F238E27FC236}">
                <a16:creationId xmlns="" xmlns:a16="http://schemas.microsoft.com/office/drawing/2014/main" id="{98EB6665-979E-4B47-A1AE-776220C39555}"/>
              </a:ext>
            </a:extLst>
          </p:cNvPr>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solidFill>
                  <a:schemeClr val="accent1">
                    <a:lumMod val="75000"/>
                  </a:schemeClr>
                </a:solidFill>
              </a:rPr>
              <a:t>ONE COMUNICAÇÃO</a:t>
            </a:r>
          </a:p>
        </p:txBody>
      </p:sp>
      <p:sp>
        <p:nvSpPr>
          <p:cNvPr id="9" name="Subtítulo 5">
            <a:extLst>
              <a:ext uri="{FF2B5EF4-FFF2-40B4-BE49-F238E27FC236}">
                <a16:creationId xmlns="" xmlns:a16="http://schemas.microsoft.com/office/drawing/2014/main" id="{299DADEA-855E-427B-BE6D-A4EACBCC2276}"/>
              </a:ext>
            </a:extLst>
          </p:cNvPr>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chemeClr val="tx1">
                    <a:lumMod val="75000"/>
                    <a:lumOff val="25000"/>
                  </a:schemeClr>
                </a:solidFill>
              </a:rPr>
              <a:t>One Comunicação</a:t>
            </a:r>
          </a:p>
        </p:txBody>
      </p:sp>
      <p:pic>
        <p:nvPicPr>
          <p:cNvPr id="10" name="Imagem 9">
            <a:extLst>
              <a:ext uri="{FF2B5EF4-FFF2-40B4-BE49-F238E27FC236}">
                <a16:creationId xmlns="" xmlns:a16="http://schemas.microsoft.com/office/drawing/2014/main" id="{0AE5493F-5FA0-41CF-A81A-691379405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3"/>
            <a:ext cx="9144000" cy="6846957"/>
          </a:xfrm>
          <a:prstGeom prst="rect">
            <a:avLst/>
          </a:prstGeom>
        </p:spPr>
      </p:pic>
      <p:sp>
        <p:nvSpPr>
          <p:cNvPr id="11" name="Título 1">
            <a:extLst>
              <a:ext uri="{FF2B5EF4-FFF2-40B4-BE49-F238E27FC236}">
                <a16:creationId xmlns="" xmlns:a16="http://schemas.microsoft.com/office/drawing/2014/main" id="{6C4E66B0-E4BF-48A8-A93C-ED5304995F20}"/>
              </a:ext>
            </a:extLst>
          </p:cNvPr>
          <p:cNvSpPr txBox="1">
            <a:spLocks/>
          </p:cNvSpPr>
          <p:nvPr/>
        </p:nvSpPr>
        <p:spPr>
          <a:xfrm>
            <a:off x="990600" y="1340768"/>
            <a:ext cx="7772400" cy="4824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600" b="1" dirty="0">
              <a:solidFill>
                <a:schemeClr val="accent1">
                  <a:lumMod val="75000"/>
                </a:schemeClr>
              </a:solidFill>
            </a:endParaRPr>
          </a:p>
        </p:txBody>
      </p:sp>
      <p:sp>
        <p:nvSpPr>
          <p:cNvPr id="12" name="Subtítulo 5">
            <a:extLst>
              <a:ext uri="{FF2B5EF4-FFF2-40B4-BE49-F238E27FC236}">
                <a16:creationId xmlns="" xmlns:a16="http://schemas.microsoft.com/office/drawing/2014/main" id="{6A0CCFE6-A2CC-40F7-A56D-5A11312E34DE}"/>
              </a:ext>
            </a:extLst>
          </p:cNvPr>
          <p:cNvSpPr txBox="1">
            <a:spLocks/>
          </p:cNvSpPr>
          <p:nvPr/>
        </p:nvSpPr>
        <p:spPr>
          <a:xfrm>
            <a:off x="1676400" y="4191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pt-BR" dirty="0">
              <a:solidFill>
                <a:schemeClr val="tx1">
                  <a:lumMod val="75000"/>
                  <a:lumOff val="25000"/>
                </a:schemeClr>
              </a:solidFill>
            </a:endParaRPr>
          </a:p>
        </p:txBody>
      </p:sp>
      <p:sp>
        <p:nvSpPr>
          <p:cNvPr id="13" name="Retângulo 12"/>
          <p:cNvSpPr/>
          <p:nvPr/>
        </p:nvSpPr>
        <p:spPr>
          <a:xfrm>
            <a:off x="827584" y="1268760"/>
            <a:ext cx="7560840" cy="461665"/>
          </a:xfrm>
          <a:prstGeom prst="rect">
            <a:avLst/>
          </a:prstGeom>
        </p:spPr>
        <p:txBody>
          <a:bodyPr wrap="square">
            <a:spAutoFit/>
          </a:bodyPr>
          <a:lstStyle/>
          <a:p>
            <a:r>
              <a:rPr lang="pt-BR" sz="2400" b="1" dirty="0" smtClean="0">
                <a:solidFill>
                  <a:schemeClr val="accent1">
                    <a:lumMod val="75000"/>
                  </a:schemeClr>
                </a:solidFill>
              </a:rPr>
              <a:t>ASSÉDIO SEXUAL - ESPÉCIES</a:t>
            </a:r>
            <a:endParaRPr lang="pt-BR" sz="2400" b="1" dirty="0">
              <a:solidFill>
                <a:schemeClr val="accent1">
                  <a:lumMod val="75000"/>
                </a:schemeClr>
              </a:solidFill>
            </a:endParaRPr>
          </a:p>
        </p:txBody>
      </p:sp>
      <p:sp>
        <p:nvSpPr>
          <p:cNvPr id="26625" name="Rectangle 1"/>
          <p:cNvSpPr>
            <a:spLocks noChangeArrowheads="1"/>
          </p:cNvSpPr>
          <p:nvPr/>
        </p:nvSpPr>
        <p:spPr bwMode="auto">
          <a:xfrm>
            <a:off x="1676400" y="1167487"/>
            <a:ext cx="6096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endParaRPr lang="pt-BR" sz="2000" dirty="0">
              <a:cs typeface="Arial" pitchFamily="34" charset="0"/>
            </a:endParaRPr>
          </a:p>
          <a:p>
            <a:pPr lvl="0" algn="just" eaLnBrk="0" fontAlgn="base" hangingPunct="0">
              <a:spcBef>
                <a:spcPct val="0"/>
              </a:spcBef>
              <a:spcAft>
                <a:spcPct val="0"/>
              </a:spcAft>
            </a:pPr>
            <a:endParaRPr lang="pt-BR" sz="2000" dirty="0" smtClean="0">
              <a:cs typeface="Arial" pitchFamily="34" charset="0"/>
            </a:endParaRPr>
          </a:p>
          <a:p>
            <a:pPr lvl="0" algn="just" eaLnBrk="0" fontAlgn="base" hangingPunct="0">
              <a:spcBef>
                <a:spcPct val="0"/>
              </a:spcBef>
              <a:spcAft>
                <a:spcPct val="0"/>
              </a:spcAft>
            </a:pPr>
            <a:endParaRPr lang="pt-BR" sz="2000" dirty="0">
              <a:cs typeface="Arial" pitchFamily="34" charset="0"/>
            </a:endParaRPr>
          </a:p>
          <a:p>
            <a:pPr lvl="0" algn="just" eaLnBrk="0" fontAlgn="base" hangingPunct="0">
              <a:spcBef>
                <a:spcPct val="0"/>
              </a:spcBef>
              <a:spcAft>
                <a:spcPct val="0"/>
              </a:spcAft>
            </a:pPr>
            <a:r>
              <a:rPr lang="pt-BR" sz="2000" b="1" dirty="0" smtClean="0">
                <a:cs typeface="Arial" pitchFamily="34" charset="0"/>
              </a:rPr>
              <a:t>Assédio </a:t>
            </a:r>
            <a:r>
              <a:rPr lang="pt-BR" sz="2000" b="1" dirty="0">
                <a:cs typeface="Arial" pitchFamily="34" charset="0"/>
              </a:rPr>
              <a:t>sexual por chantagem ou quid pro quo </a:t>
            </a:r>
            <a:r>
              <a:rPr lang="pt-BR" sz="2000" dirty="0">
                <a:cs typeface="Arial" pitchFamily="34" charset="0"/>
              </a:rPr>
              <a:t>é o que ocorre quando há a exigência de uma conduta sexual, </a:t>
            </a:r>
            <a:r>
              <a:rPr lang="pt-BR" sz="2000" b="1" dirty="0">
                <a:cs typeface="Arial" pitchFamily="34" charset="0"/>
              </a:rPr>
              <a:t>em troca benefícios ou para evitar prejuízos na relação de </a:t>
            </a:r>
            <a:r>
              <a:rPr lang="pt-BR" sz="2000" b="1" dirty="0" smtClean="0">
                <a:cs typeface="Arial" pitchFamily="34" charset="0"/>
              </a:rPr>
              <a:t>trabalho</a:t>
            </a:r>
            <a:r>
              <a:rPr lang="pt-BR" sz="2000" dirty="0" smtClean="0">
                <a:cs typeface="Arial" pitchFamily="34" charset="0"/>
              </a:rPr>
              <a:t>.</a:t>
            </a:r>
          </a:p>
          <a:p>
            <a:pPr lvl="0" algn="just" eaLnBrk="0" fontAlgn="base" hangingPunct="0">
              <a:spcBef>
                <a:spcPct val="0"/>
              </a:spcBef>
              <a:spcAft>
                <a:spcPct val="0"/>
              </a:spcAft>
            </a:pPr>
            <a:endParaRPr lang="pt-BR" sz="2000" dirty="0">
              <a:cs typeface="Arial" pitchFamily="34" charset="0"/>
            </a:endParaRPr>
          </a:p>
          <a:p>
            <a:pPr lvl="0" algn="just" eaLnBrk="0" fontAlgn="base" hangingPunct="0">
              <a:spcBef>
                <a:spcPct val="0"/>
              </a:spcBef>
              <a:spcAft>
                <a:spcPct val="0"/>
              </a:spcAft>
            </a:pPr>
            <a:r>
              <a:rPr lang="pt-BR" sz="2000" b="1" dirty="0" smtClean="0">
                <a:cs typeface="Arial" pitchFamily="34" charset="0"/>
              </a:rPr>
              <a:t>Assédio </a:t>
            </a:r>
            <a:r>
              <a:rPr lang="pt-BR" sz="2000" b="1" dirty="0">
                <a:cs typeface="Arial" pitchFamily="34" charset="0"/>
              </a:rPr>
              <a:t>sexual por intimidação ou ambiental é o que ocorre quando há provocações sexuais inoportunas no ambiente de trabalho, com o efeito de prejudicar a atuação de uma pessoa ou de criar uma situação ofensiva, de intimidação ou humilhação</a:t>
            </a:r>
            <a:r>
              <a:rPr lang="pt-BR" sz="2000" dirty="0">
                <a:cs typeface="Arial" pitchFamily="34" charset="0"/>
              </a:rPr>
              <a:t>. Caracteriza-se pela insistência, impertinência, hostilidade praticada individualmente ou em grupo, manifestando relações de poder ou de força não necessariamente de hierarquia </a:t>
            </a:r>
            <a:r>
              <a:rPr lang="pt-BR" sz="1400" b="1" dirty="0" smtClean="0">
                <a:cs typeface="Arial" pitchFamily="34" charset="0"/>
              </a:rPr>
              <a:t>Cartilha OIT e MPT  2017 </a:t>
            </a:r>
            <a:endParaRPr kumimoji="0" lang="pt-BR" sz="1400" b="1" i="0" u="none" strike="noStrike" cap="none" normalizeH="0" baseline="0" dirty="0" smtClean="0">
              <a:ln>
                <a:noFill/>
              </a:ln>
              <a:solidFill>
                <a:srgbClr val="62626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dirty="0" smtClean="0">
              <a:solidFill>
                <a:srgbClr val="62626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9949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2825</Words>
  <Application>Microsoft Office PowerPoint</Application>
  <PresentationFormat>Apresentação na tela (4:3)</PresentationFormat>
  <Paragraphs>513</Paragraphs>
  <Slides>37</Slides>
  <Notes>36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Calibri</vt:lpstr>
      <vt:lpstr>Material Icons</vt:lpstr>
      <vt:lpstr>Times New Roman</vt:lpstr>
      <vt:lpstr>Tema do Office</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lpstr>Título do gnt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gnt</dc:title>
  <dc:creator>PSN</dc:creator>
  <cp:lastModifiedBy>Sergio Mello</cp:lastModifiedBy>
  <cp:revision>70</cp:revision>
  <dcterms:created xsi:type="dcterms:W3CDTF">2018-02-27T00:45:59Z</dcterms:created>
  <dcterms:modified xsi:type="dcterms:W3CDTF">2018-03-21T14:02:41Z</dcterms:modified>
</cp:coreProperties>
</file>