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3" r:id="rId2"/>
    <p:sldId id="266" r:id="rId3"/>
    <p:sldId id="257" r:id="rId4"/>
    <p:sldId id="260" r:id="rId5"/>
    <p:sldId id="267" r:id="rId6"/>
    <p:sldId id="268" r:id="rId7"/>
    <p:sldId id="261" r:id="rId8"/>
    <p:sldId id="270" r:id="rId9"/>
    <p:sldId id="272" r:id="rId10"/>
    <p:sldId id="265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2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3DEB0-5A66-4CAB-80EB-92000451ED20}" type="datetimeFigureOut">
              <a:rPr lang="en-US" smtClean="0"/>
              <a:t>04/21/16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B8AED-E815-4E9F-8C7C-A04B71B8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8AED-E815-4E9F-8C7C-A04B71B8D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8DB-6950-4D08-961E-FE21EB7C646E}" type="datetime1">
              <a:rPr lang="en-US" smtClean="0"/>
              <a:t>04/21/16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FCB237CC-A003-45C4-A80A-7CC31EE55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3785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C0CA-48A5-49FD-91C9-1888A23104E3}" type="datetime1">
              <a:rPr lang="en-US" smtClean="0"/>
              <a:t>04/21/16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37CC-A003-45C4-A80A-7CC31EE55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pt-BR"/>
          </a:p>
        </p:txBody>
      </p:sp>
      <p:pic>
        <p:nvPicPr>
          <p:cNvPr id="205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509107" y="3531598"/>
            <a:ext cx="6932245" cy="110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3200" dirty="0" smtClean="0">
                <a:latin typeface="Tahoma" pitchFamily="34" charset="0"/>
                <a:cs typeface="Tahoma" pitchFamily="34" charset="0"/>
              </a:rPr>
              <a:t>Brasil Polo Regional de Resseguros</a:t>
            </a:r>
          </a:p>
          <a:p>
            <a:endParaRPr lang="pt-BR" altLang="pt-BR" sz="16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altLang="pt-BR" sz="2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Abril  2016</a:t>
            </a:r>
          </a:p>
          <a:p>
            <a:pPr eaLnBrk="1" hangingPunct="1"/>
            <a:endParaRPr lang="pt-BR" sz="28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9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202834" y="446818"/>
            <a:ext cx="1158276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 sobre a Visão sobre Brasil como Polo Regional de Resseguro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23" y="1531815"/>
            <a:ext cx="117308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tem todas as condições para desenvolver se tornar um Polo Regional de Resseguros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desenvolvimento do Brasil como um Polo Regional de Resseguros pode trazer grandes benefícios diretos e indiretos ao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 e a América Latina.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necessário trabalho em diversas frentes e apoio do mercado, de órgãos governamentais e regulatórios. 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179388" y="115888"/>
            <a:ext cx="856907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Conceito do Brasil como Polo Regional de Resseguros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171" y="1625599"/>
            <a:ext cx="110196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atração de prêmios de fora de sua jurisdição para o Brasil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projeto trata do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potencial de resseguradoras 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baseadas no Brasil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subscreverem riscos de fora do 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seja, o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 Brasileiro de Resseguros 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tornar um exportador de </a:t>
            </a:r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resseguro</a:t>
            </a:r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79400" y="609600"/>
            <a:ext cx="1142492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Exclusivamente Riscos de Fora do Brasil 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17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5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79388" y="115888"/>
            <a:ext cx="856907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Panorama Atual do Mercado de Resseguros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79400" y="609600"/>
            <a:ext cx="7459374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Novos Polos Regionais Surgindo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7784"/>
          <a:stretch>
            <a:fillRect/>
          </a:stretch>
        </p:blipFill>
        <p:spPr bwMode="auto">
          <a:xfrm>
            <a:off x="1099509" y="1869831"/>
            <a:ext cx="8502396" cy="47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6969" y="3129272"/>
            <a:ext cx="16831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UK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9457" y="3209289"/>
            <a:ext cx="53700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Germany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9457" y="3417304"/>
            <a:ext cx="32060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Swiss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530" y="3024907"/>
            <a:ext cx="41197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Ireland</a:t>
            </a:r>
            <a:endParaRPr lang="pt-BR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4711" y="3699190"/>
            <a:ext cx="53380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Bermuda</a:t>
            </a:r>
            <a:endParaRPr lang="pt-BR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7569" y="3957189"/>
            <a:ext cx="3430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Dubai</a:t>
            </a:r>
            <a:endParaRPr lang="pt-BR" sz="11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6715" y="4648935"/>
            <a:ext cx="5850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Singapore</a:t>
            </a:r>
            <a:endParaRPr lang="pt-BR" sz="11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637" y="5068200"/>
            <a:ext cx="3238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Brasil</a:t>
            </a:r>
            <a:endParaRPr lang="pt-BR" sz="11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3633" y="4058670"/>
            <a:ext cx="29174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India</a:t>
            </a:r>
            <a:endParaRPr lang="pt-BR" sz="11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7407" y="1316358"/>
            <a:ext cx="2443731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buSzPct val="200000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FF0000"/>
                </a:solidFill>
              </a:rPr>
              <a:t>Mercados Tradicionais</a:t>
            </a:r>
          </a:p>
          <a:p>
            <a:pPr marL="285750" indent="-285750">
              <a:buSzPct val="200000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4">
                    <a:lumMod val="75000"/>
                  </a:schemeClr>
                </a:solidFill>
              </a:rPr>
              <a:t>Polos Consolidados</a:t>
            </a:r>
          </a:p>
          <a:p>
            <a:pPr marL="285750" indent="-285750">
              <a:buSzPct val="200000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00B050"/>
                </a:solidFill>
              </a:rPr>
              <a:t>Polos Novos</a:t>
            </a:r>
            <a:endParaRPr lang="pt-BR" sz="1400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6376" y="4103000"/>
            <a:ext cx="6075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Porto Rico</a:t>
            </a:r>
            <a:endParaRPr lang="pt-BR" sz="1100" b="1" dirty="0">
              <a:solidFill>
                <a:srgbClr val="00B050"/>
              </a:solidFill>
            </a:endParaRPr>
          </a:p>
        </p:txBody>
      </p:sp>
      <p:sp>
        <p:nvSpPr>
          <p:cNvPr id="20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6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4" y="1206542"/>
            <a:ext cx="4608512" cy="5391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89040"/>
            <a:ext cx="1702594" cy="888206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02629" y="6237312"/>
            <a:ext cx="5328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pt-BR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Fonte: Latino Insurance, </a:t>
            </a:r>
            <a:r>
              <a:rPr lang="de-DE" sz="800" dirty="0" smtClean="0"/>
              <a:t>Münchener </a:t>
            </a:r>
            <a:r>
              <a:rPr lang="de-DE" sz="800" dirty="0"/>
              <a:t>Rückversicherungs-Gesellschaft, Geo Risks Research, </a:t>
            </a:r>
            <a:r>
              <a:rPr lang="de-DE" sz="800" dirty="0" smtClean="0"/>
              <a:t>NatCatSERVIC</a:t>
            </a:r>
            <a:endParaRPr lang="en-US" altLang="pt-BR" sz="8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699792" y="1196752"/>
            <a:ext cx="1656184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Catástrofes Naturais de 2012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50875" y="1588278"/>
            <a:ext cx="6200896" cy="1616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43021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é uma economia grande, com baixa exposição catastrófica e um grande Mercado Segurador</a:t>
            </a:r>
          </a:p>
          <a:p>
            <a:pPr marL="43021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esta cercado de economias menores com alta exposição a catástrofes. </a:t>
            </a:r>
          </a:p>
          <a:p>
            <a:pPr marL="43021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D0D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79388" y="115888"/>
            <a:ext cx="856907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como Polo Regional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79400" y="609600"/>
            <a:ext cx="1142492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Brasil bem posicionado, economicamente e geograficamente, para Exportar Resseguros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0139" y="3580246"/>
            <a:ext cx="6844288" cy="9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37306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tem 47% dos prêmios de seguros da região</a:t>
            </a:r>
          </a:p>
          <a:p>
            <a:pPr marL="37306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tem somente 16% dos prêmios de resseguros da região</a:t>
            </a:r>
          </a:p>
          <a:p>
            <a:pPr marL="87313" algn="just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09512" y="4950965"/>
            <a:ext cx="6844288" cy="9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373063" indent="-285750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Brasil conta com 16 resseguradoras locais, </a:t>
            </a:r>
            <a:r>
              <a:rPr lang="pt-BR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 </a:t>
            </a:r>
            <a:r>
              <a:rPr lang="pt-BR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 de corretores de seguros e resseguros</a:t>
            </a:r>
            <a:endParaRPr lang="pt-BR" dirty="0">
              <a:solidFill>
                <a:srgbClr val="0D0D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7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19">
            <a:off x="10293151" y="4348345"/>
            <a:ext cx="676167" cy="882399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5959636" y="3858275"/>
            <a:ext cx="5236595" cy="2799611"/>
          </a:xfrm>
          <a:prstGeom prst="roundRect">
            <a:avLst/>
          </a:prstGeom>
          <a:solidFill>
            <a:srgbClr val="E0D3C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667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na expertise regulatória, com desenvolvimento de sistemas e</a:t>
            </a:r>
            <a:b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consultorias especializadas no assunto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Amadurecimento do mercado de seguros tradicionais</a:t>
            </a:r>
          </a:p>
          <a:p>
            <a:endParaRPr lang="pt-BR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Criação de produtos e processos mais sofisticados e eficientes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3589" r="28870"/>
          <a:stretch/>
        </p:blipFill>
        <p:spPr>
          <a:xfrm>
            <a:off x="4624171" y="1847157"/>
            <a:ext cx="436175" cy="77317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323461" y="1382015"/>
            <a:ext cx="5317695" cy="4725301"/>
          </a:xfrm>
          <a:prstGeom prst="roundRect">
            <a:avLst/>
          </a:prstGeom>
          <a:solidFill>
            <a:srgbClr val="E0D3C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Entrada de divisas, impacto </a:t>
            </a:r>
            <a:r>
              <a:rPr lang="pt-BR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estimado</a:t>
            </a:r>
          </a:p>
          <a:p>
            <a:r>
              <a:rPr lang="pt-BR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(apenas América Latina)</a:t>
            </a:r>
            <a:r>
              <a:rPr lang="pt-BR" sz="1600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pt-BR" sz="1600" baseline="30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2133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Potencial para atrair prêmios de outras regiões, tanto em outros mercados emergentes como de mercados desenvolvidos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3292" r="13821" b="20629"/>
          <a:stretch/>
        </p:blipFill>
        <p:spPr>
          <a:xfrm>
            <a:off x="9841956" y="1570015"/>
            <a:ext cx="996177" cy="966440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432980" y="2258195"/>
            <a:ext cx="1351984" cy="7242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50031"/>
              </p:ext>
            </p:extLst>
          </p:nvPr>
        </p:nvGraphicFramePr>
        <p:xfrm>
          <a:off x="418444" y="2730081"/>
          <a:ext cx="5133916" cy="20640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9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Cenário</a:t>
                      </a:r>
                      <a:endParaRPr lang="pt-BR" sz="12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Participação Brasil nos prêmios</a:t>
                      </a:r>
                      <a:r>
                        <a:rPr lang="pt-BR" sz="1200" b="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 Região</a:t>
                      </a:r>
                      <a:endParaRPr lang="pt-BR" sz="1200" b="0" baseline="300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Prêmio  Ano</a:t>
                      </a:r>
                    </a:p>
                    <a:p>
                      <a:pPr algn="ctr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(USD mil)</a:t>
                      </a:r>
                      <a:endParaRPr lang="pt-BR" sz="12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Mercado Brasileiro de Resseguro</a:t>
                      </a:r>
                      <a:endParaRPr lang="pt-BR" sz="12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81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Baixo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1.766.520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16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Médio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20%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3.533.040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081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Alto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7.066.080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tângulo de cantos arredondados 12"/>
          <p:cNvSpPr/>
          <p:nvPr/>
        </p:nvSpPr>
        <p:spPr>
          <a:xfrm>
            <a:off x="5967451" y="1194442"/>
            <a:ext cx="5236595" cy="2545100"/>
          </a:xfrm>
          <a:prstGeom prst="roundRect">
            <a:avLst/>
          </a:prstGeom>
          <a:solidFill>
            <a:srgbClr val="E0D3C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Helvetica" panose="020B0604020202020204" pitchFamily="34" charset="0"/>
              </a:rPr>
              <a:t>Criação de empregos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Helvetica" panose="020B0604020202020204" pitchFamily="34" charset="0"/>
              </a:rPr>
              <a:t>Diretos  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Helvetica" panose="020B0604020202020204" pitchFamily="34" charset="0"/>
              </a:rPr>
              <a:t>Indiretos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Helvetica" panose="020B0604020202020204" pitchFamily="34" charset="0"/>
              </a:rPr>
              <a:t>Elevação ainda maior do nível da </a:t>
            </a:r>
            <a:r>
              <a:rPr lang="pt-BR" sz="16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mão-de-obra</a:t>
            </a:r>
            <a:endParaRPr lang="pt-BR" sz="16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53599" y="1450839"/>
            <a:ext cx="167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Financeiro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235649" y="1195037"/>
            <a:ext cx="238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Humano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260039" y="3953901"/>
            <a:ext cx="286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Tecnologia de Resseguros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28477" y="6306223"/>
            <a:ext cx="5960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*Prêmio </a:t>
            </a:r>
            <a:r>
              <a:rPr lang="pt-B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resseguro América Latina, exceto Brasil em 2014: US$ 17.665.200</a:t>
            </a:r>
          </a:p>
          <a:p>
            <a:r>
              <a:rPr lang="pt-B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Latino </a:t>
            </a:r>
            <a:r>
              <a:rPr lang="pt-B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</a:t>
            </a:r>
            <a:r>
              <a:rPr lang="pt-BR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Terra Brasis 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179388" y="115888"/>
            <a:ext cx="856907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Impacto para o País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79400" y="609600"/>
            <a:ext cx="1142492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Positivo e Significativo impacto para o País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2151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179388" y="115888"/>
            <a:ext cx="1144990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Benchmarks: </a:t>
            </a: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Dubai, Singapura, Porto Rico, Vermont e outros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79400" y="609600"/>
            <a:ext cx="1142492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Fatores de Sucesso</a:t>
            </a:r>
            <a:endParaRPr lang="pt-BR" altLang="pt-BR" sz="2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9705" y="1682063"/>
            <a:ext cx="9864079" cy="386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Estabilidade política e econômica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Qualidade da legislação e regulação locais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Ambiente tributário competitivo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Localização geográfica favorável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Mão de obra de alta qualidade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Infraestrutura de TI e </a:t>
            </a:r>
            <a:r>
              <a:rPr lang="pt-BR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telecomunicações </a:t>
            </a:r>
            <a:r>
              <a:rPr lang="pt-BR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bem desenvolvida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sz="2800" dirty="0">
              <a:solidFill>
                <a:srgbClr val="0D0D0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179388" y="446818"/>
            <a:ext cx="1057569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Isonomia Tributária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8984" y="1899139"/>
            <a:ext cx="4548553" cy="4110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a crise de 2008, vários países desenvolvidos </a:t>
            </a:r>
            <a:r>
              <a:rPr lang="pt-BR" sz="2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 reduzido </a:t>
            </a:r>
            <a:r>
              <a:rPr lang="pt-B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sz="20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carga tributária corporativa, </a:t>
            </a:r>
            <a:r>
              <a:rPr lang="pt-B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visando manter a competitividade de suas indústrias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novos polos como Dubai e Singapura possuem taxa de imposto muito competitiva</a:t>
            </a: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sz="3600" dirty="0">
              <a:solidFill>
                <a:srgbClr val="000000">
                  <a:lumMod val="95000"/>
                  <a:lumOff val="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sz="3600" dirty="0">
              <a:solidFill>
                <a:srgbClr val="000000">
                  <a:lumMod val="95000"/>
                  <a:lumOff val="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0213" indent="-342900" algn="just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sz="3600" dirty="0">
              <a:solidFill>
                <a:srgbClr val="000000">
                  <a:lumMod val="95000"/>
                  <a:lumOff val="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8968" y="1645725"/>
            <a:ext cx="7328169" cy="4465906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075" y="6252943"/>
            <a:ext cx="5328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pt-BR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Fonte: KPMG, Terra Brasis</a:t>
            </a:r>
            <a:endParaRPr lang="en-US" altLang="pt-BR" sz="80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84833" y="1418491"/>
            <a:ext cx="3543106" cy="24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Imposto de Renda e Contribuições por país (%)</a:t>
            </a:r>
            <a:endParaRPr lang="pt-BR" altLang="pt-BR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4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179388" y="446818"/>
            <a:ext cx="1057569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altLang="pt-BR" sz="28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Transferência de Riscos de Seguro para Mercado de Capitais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123" y="1547445"/>
            <a:ext cx="117308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 de capitais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hoje cerca de 10% do volume total mundial de operações de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resseguro, com tendência a aumentar a participação.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competitivo,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 terá que desenvolver a tecnologia de transferência de riscos para o mercado de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capitais (internacional e doméstico).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Permitir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riscos de seguros sejam transferidos ao mercado de capitais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local, dentre outros, criará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significativa demanda por títulos públicos e outras formas de colateral local.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79400" y="1140823"/>
            <a:ext cx="112855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123" y="1547445"/>
            <a:ext cx="117308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Publicação da resolução CMN 4.444 é um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avanço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Permitir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ativos garantidores possam ser investidos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diretamente no exterior em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tivos de alta qualidade (</a:t>
            </a:r>
            <a:r>
              <a:rPr lang="pt-BR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</a:t>
            </a:r>
            <a:r>
              <a:rPr lang="pt-BR" sz="2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Treasuries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Reformulação </a:t>
            </a:r>
            <a:r>
              <a:rPr lang="pt-B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fluxo financeiro de resseguros (CCME)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9388" y="446818"/>
            <a:ext cx="1158276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</a:rPr>
              <a:t>Adequação das regras de investimento das resseguradoras locais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632</Words>
  <Application>Microsoft Office PowerPoint</Application>
  <PresentationFormat>Widescreen</PresentationFormat>
  <Paragraphs>129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Rodrigo Botti</dc:creator>
  <cp:lastModifiedBy>Rodrigo Botti</cp:lastModifiedBy>
  <cp:revision>55</cp:revision>
  <cp:lastPrinted>2016-04-04T15:25:54Z</cp:lastPrinted>
  <dcterms:created xsi:type="dcterms:W3CDTF">2015-10-20T20:16:28Z</dcterms:created>
  <dcterms:modified xsi:type="dcterms:W3CDTF">2016-04-21T12:07:10Z</dcterms:modified>
</cp:coreProperties>
</file>