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9" r:id="rId4"/>
    <p:sldId id="270" r:id="rId5"/>
    <p:sldId id="272" r:id="rId6"/>
    <p:sldId id="271" r:id="rId7"/>
    <p:sldId id="277" r:id="rId8"/>
    <p:sldId id="273" r:id="rId9"/>
    <p:sldId id="274" r:id="rId10"/>
    <p:sldId id="283" r:id="rId11"/>
    <p:sldId id="275" r:id="rId12"/>
    <p:sldId id="281" r:id="rId13"/>
    <p:sldId id="282" r:id="rId14"/>
    <p:sldId id="276" r:id="rId15"/>
    <p:sldId id="279" r:id="rId16"/>
    <p:sldId id="278" r:id="rId17"/>
  </p:sldIdLst>
  <p:sldSz cx="10693400" cy="7561263"/>
  <p:notesSz cx="6858000" cy="9144000"/>
  <p:defaultTextStyle>
    <a:defPPr>
      <a:defRPr lang="pt-B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1380" y="-3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o\Documents\Bittar%20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Grandes riscos: Participação dos Prêmios no total de Seguros Gerais (%)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1849518810148731E-2"/>
          <c:y val="0.1929514991358095"/>
          <c:w val="0.84453407521014467"/>
          <c:h val="0.68928106224890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Plan1!$A$2:$A$8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Plan1!$B$2:$B$8</c:f>
              <c:numCache>
                <c:formatCode>0%</c:formatCode>
                <c:ptCount val="7"/>
                <c:pt idx="0">
                  <c:v>0.129</c:v>
                </c:pt>
                <c:pt idx="1">
                  <c:v>0.11913021231939311</c:v>
                </c:pt>
                <c:pt idx="2">
                  <c:v>0.16729917801218971</c:v>
                </c:pt>
                <c:pt idx="3">
                  <c:v>0.14984598341252861</c:v>
                </c:pt>
                <c:pt idx="4">
                  <c:v>0.14580076061860595</c:v>
                </c:pt>
                <c:pt idx="5">
                  <c:v>0.13523904038212098</c:v>
                </c:pt>
                <c:pt idx="6">
                  <c:v>0.1402654071634904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48672"/>
        <c:axId val="61950208"/>
      </c:barChart>
      <c:catAx>
        <c:axId val="6194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950208"/>
        <c:crosses val="autoZero"/>
        <c:auto val="1"/>
        <c:lblAlgn val="ctr"/>
        <c:lblOffset val="100"/>
        <c:noMultiLvlLbl val="0"/>
      </c:catAx>
      <c:valAx>
        <c:axId val="619502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/>
                  <a:t>Fonte: Susep</a:t>
                </a:r>
              </a:p>
            </c:rich>
          </c:tx>
          <c:layout>
            <c:manualLayout>
              <c:xMode val="edge"/>
              <c:yMode val="edge"/>
              <c:x val="0.84444428026746765"/>
              <c:y val="0.9395849012657863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61948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70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0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44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76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10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14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74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6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6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9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E72E-00AF-415D-9F53-13A60A27BF5C}" type="datetimeFigureOut">
              <a:rPr lang="pt-BR" smtClean="0"/>
              <a:t>14/04/2016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734F-3101-4808-9DD9-283551B7E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5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74692" y="4716735"/>
            <a:ext cx="509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Grandes riscos: critérios de seleção e aceitação, o que fazer</a:t>
            </a:r>
            <a:r>
              <a:rPr lang="pt-B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pt-B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90716" y="5724847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Robert Bittar</a:t>
            </a:r>
          </a:p>
          <a:p>
            <a:r>
              <a:rPr lang="en-US" sz="1400" i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Presidente</a:t>
            </a:r>
            <a:r>
              <a:rPr lang="en-US" sz="14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– Escola Nacional de Seguros</a:t>
            </a:r>
            <a:endParaRPr lang="pt-BR" sz="1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5" y="1332359"/>
            <a:ext cx="8064897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solidFill>
                  <a:prstClr val="black"/>
                </a:solidFill>
              </a:rPr>
              <a:t>Mudanças nas Empresas líderes – 10 maiores</a:t>
            </a:r>
            <a:endParaRPr lang="pt-BR" sz="30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48" y="2354593"/>
            <a:ext cx="75316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4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5" y="1332359"/>
            <a:ext cx="8064897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EUA: Corretores X Risco </a:t>
            </a:r>
            <a:endParaRPr lang="pt-BR" sz="3000" b="1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4372" y="2196455"/>
            <a:ext cx="7200800" cy="4401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>
            <a:off x="7290916" y="4644727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3258468" y="4644727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064793" y="3781187"/>
            <a:ext cx="0" cy="230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3258468" y="3781187"/>
            <a:ext cx="2806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410596" y="2844527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3258468" y="2844527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347487" y="7020991"/>
            <a:ext cx="47497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/>
              <a:t>http://www.insurancejournal.com/downloads/WhartonStudy_2005.05.20.pdf</a:t>
            </a:r>
            <a:endParaRPr lang="pt-BR" sz="1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5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5" y="1332359"/>
            <a:ext cx="8064897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Brasil: distribuição da receita das corretoras</a:t>
            </a:r>
            <a:endParaRPr lang="pt-BR" sz="30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6" t="23025" r="22763" b="16097"/>
          <a:stretch/>
        </p:blipFill>
        <p:spPr bwMode="auto">
          <a:xfrm>
            <a:off x="2322364" y="2001784"/>
            <a:ext cx="4847431" cy="46871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785419" y="6948983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“Estudo </a:t>
            </a:r>
            <a:r>
              <a:rPr lang="pt-BR" sz="1600" dirty="0"/>
              <a:t>Socioeconômico </a:t>
            </a:r>
            <a:r>
              <a:rPr lang="pt-BR" sz="1600" dirty="0" smtClean="0"/>
              <a:t>das Empresas </a:t>
            </a:r>
            <a:r>
              <a:rPr lang="pt-BR" sz="1600" dirty="0"/>
              <a:t>Corretoras de </a:t>
            </a:r>
            <a:r>
              <a:rPr lang="pt-BR" sz="1600" dirty="0" smtClean="0"/>
              <a:t>Seguros”, </a:t>
            </a:r>
            <a:r>
              <a:rPr lang="pt-BR" sz="1600" dirty="0" err="1" smtClean="0"/>
              <a:t>Fenacor</a:t>
            </a:r>
            <a:r>
              <a:rPr lang="pt-BR" sz="1600" dirty="0" smtClean="0"/>
              <a:t>, 2015.</a:t>
            </a:r>
            <a:endParaRPr lang="pt-BR" sz="1600" dirty="0"/>
          </a:p>
        </p:txBody>
      </p:sp>
      <p:sp>
        <p:nvSpPr>
          <p:cNvPr id="11" name="Chave direita 10"/>
          <p:cNvSpPr/>
          <p:nvPr/>
        </p:nvSpPr>
        <p:spPr>
          <a:xfrm>
            <a:off x="7290916" y="5076775"/>
            <a:ext cx="360040" cy="161219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650956" y="5689481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16%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687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5" y="1332359"/>
            <a:ext cx="8064897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Ramos de seguros nas carteiras das corretoras</a:t>
            </a:r>
            <a:endParaRPr lang="pt-BR" sz="3000" b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85419" y="6948983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“Estudo </a:t>
            </a:r>
            <a:r>
              <a:rPr lang="pt-BR" sz="1600" dirty="0"/>
              <a:t>Socioeconômico </a:t>
            </a:r>
            <a:r>
              <a:rPr lang="pt-BR" sz="1600" dirty="0" smtClean="0"/>
              <a:t>das Empresas </a:t>
            </a:r>
            <a:r>
              <a:rPr lang="pt-BR" sz="1600" dirty="0"/>
              <a:t>Corretoras de </a:t>
            </a:r>
            <a:r>
              <a:rPr lang="pt-BR" sz="1600" dirty="0" smtClean="0"/>
              <a:t>Seguros”, </a:t>
            </a:r>
            <a:r>
              <a:rPr lang="pt-BR" sz="1600" dirty="0" err="1" smtClean="0"/>
              <a:t>Fenacor</a:t>
            </a:r>
            <a:r>
              <a:rPr lang="pt-BR" sz="1600" dirty="0" smtClean="0"/>
              <a:t>, 2015.</a:t>
            </a: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 t="19774" r="40651" b="32357"/>
          <a:stretch/>
        </p:blipFill>
        <p:spPr bwMode="auto">
          <a:xfrm>
            <a:off x="2480077" y="2124447"/>
            <a:ext cx="5399426" cy="45365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2610396" y="5436815"/>
            <a:ext cx="144016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3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7202786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Desafios</a:t>
            </a:r>
            <a:endParaRPr lang="pt-BR" sz="30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2346" y="2034004"/>
            <a:ext cx="8064897" cy="551741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Qualificar melhor subscritores </a:t>
            </a:r>
            <a:r>
              <a:rPr lang="pt-BR" sz="2200" dirty="0">
                <a:latin typeface="+mj-lt"/>
              </a:rPr>
              <a:t>e </a:t>
            </a:r>
            <a:r>
              <a:rPr lang="pt-BR" sz="2200" dirty="0" smtClean="0">
                <a:latin typeface="+mj-lt"/>
              </a:rPr>
              <a:t>corretores : este é um  mercado onde a individualidade, complexidade e diversidade é a norma. O processo de seleção e aceitação bem como de regulação de sinistros exige alta qualificação de todos os participantes.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Aperfeiçoar o resseguro: pelas razões acima e pelo maior volume de prêmios e sinistros, o apoio do resseguro com maior aceitação de riscos, coberturas e preços adequados é essencial.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Melhorar </a:t>
            </a:r>
            <a:r>
              <a:rPr lang="pt-BR" sz="2200" dirty="0">
                <a:latin typeface="+mj-lt"/>
              </a:rPr>
              <a:t>a regulação</a:t>
            </a:r>
            <a:r>
              <a:rPr lang="pt-BR" sz="2200" dirty="0" smtClean="0">
                <a:latin typeface="+mj-lt"/>
              </a:rPr>
              <a:t>: aqui a legislação faz </a:t>
            </a:r>
            <a:r>
              <a:rPr lang="pt-BR" sz="2200" dirty="0">
                <a:latin typeface="+mj-lt"/>
              </a:rPr>
              <a:t>pouca diferenciação </a:t>
            </a:r>
            <a:r>
              <a:rPr lang="pt-BR" sz="2200" dirty="0" smtClean="0">
                <a:latin typeface="+mj-lt"/>
              </a:rPr>
              <a:t>de </a:t>
            </a:r>
            <a:r>
              <a:rPr lang="pt-BR" sz="2200" dirty="0">
                <a:latin typeface="+mj-lt"/>
              </a:rPr>
              <a:t>clausulado entre </a:t>
            </a:r>
            <a:r>
              <a:rPr lang="pt-BR" sz="2200" dirty="0" smtClean="0">
                <a:latin typeface="+mj-lt"/>
              </a:rPr>
              <a:t>risco </a:t>
            </a:r>
            <a:r>
              <a:rPr lang="pt-BR" sz="2200" dirty="0" smtClean="0">
                <a:latin typeface="+mj-lt"/>
              </a:rPr>
              <a:t>pequeno e grande, engessando </a:t>
            </a:r>
            <a:r>
              <a:rPr lang="pt-BR" sz="2200" dirty="0">
                <a:latin typeface="+mj-lt"/>
              </a:rPr>
              <a:t>o </a:t>
            </a:r>
            <a:r>
              <a:rPr lang="pt-BR" sz="2200" dirty="0" smtClean="0">
                <a:latin typeface="+mj-lt"/>
              </a:rPr>
              <a:t>mercado com exigências dispensáveis.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Retomar os investimentos em Infraestrutura: inevitável no futuro, mas atualmente bloqueados pela crise nacional. </a:t>
            </a: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4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" y="1111"/>
            <a:ext cx="10693958" cy="75601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6420" y="3151081"/>
            <a:ext cx="6365592" cy="1260211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4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6266682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solidFill>
                  <a:prstClr val="black"/>
                </a:solidFill>
              </a:rPr>
              <a:t>Anexo: grandes riscos na Europa</a:t>
            </a:r>
            <a:endParaRPr lang="pt-BR" sz="3000" b="1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2346" y="2034004"/>
            <a:ext cx="8064897" cy="448635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1900" dirty="0" smtClean="0">
                <a:solidFill>
                  <a:prstClr val="black"/>
                </a:solidFill>
              </a:rPr>
              <a:t>Segundo a Diretiva da UE sobre “Non-Life </a:t>
            </a:r>
            <a:r>
              <a:rPr lang="pt-BR" sz="1900" dirty="0" err="1" smtClean="0">
                <a:solidFill>
                  <a:prstClr val="black"/>
                </a:solidFill>
              </a:rPr>
              <a:t>Insurance</a:t>
            </a:r>
            <a:r>
              <a:rPr lang="pt-BR" sz="1900" dirty="0" smtClean="0">
                <a:solidFill>
                  <a:prstClr val="black"/>
                </a:solidFill>
              </a:rPr>
              <a:t>” 88/357, “grandes riscos’’ são classificados como os que cobrem:</a:t>
            </a:r>
          </a:p>
          <a:p>
            <a:endParaRPr lang="pt-BR" sz="19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900" dirty="0" smtClean="0">
                <a:solidFill>
                  <a:prstClr val="black"/>
                </a:solidFill>
              </a:rPr>
              <a:t>Aeronaves, navios (em mar, lago, rio e canal</a:t>
            </a:r>
            <a:r>
              <a:rPr lang="pt-BR" sz="1900" dirty="0">
                <a:solidFill>
                  <a:prstClr val="black"/>
                </a:solidFill>
              </a:rPr>
              <a:t>), </a:t>
            </a:r>
            <a:r>
              <a:rPr lang="pt-BR" sz="1900" dirty="0" smtClean="0">
                <a:solidFill>
                  <a:prstClr val="black"/>
                </a:solidFill>
              </a:rPr>
              <a:t>material </a:t>
            </a:r>
            <a:r>
              <a:rPr lang="pt-BR" sz="1900" dirty="0">
                <a:solidFill>
                  <a:prstClr val="black"/>
                </a:solidFill>
              </a:rPr>
              <a:t>ferroviário, mercadorias </a:t>
            </a:r>
            <a:r>
              <a:rPr lang="pt-BR" sz="1900" dirty="0" smtClean="0">
                <a:solidFill>
                  <a:prstClr val="black"/>
                </a:solidFill>
              </a:rPr>
              <a:t>em trânsito (incluindo bagagens e quaisquer outros bens);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9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900" dirty="0" smtClean="0">
                <a:solidFill>
                  <a:prstClr val="black"/>
                </a:solidFill>
              </a:rPr>
              <a:t>Crédito e garantia, em que segurado realiza atividade industrial, comercial ou serviços, e os riscos relativo a essas atividades;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9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900" dirty="0" smtClean="0">
                <a:solidFill>
                  <a:prstClr val="black"/>
                </a:solidFill>
              </a:rPr>
              <a:t>Incêndio, forças da natureza e outros danos à propriedade empresarial, responsabilidade civil geral, perda financeira e riscos diversos na medida em que o segurado exceda os limites de pelo menos dois dos três critérios:</a:t>
            </a:r>
          </a:p>
          <a:p>
            <a:r>
              <a:rPr lang="pt-BR" sz="1900" dirty="0" smtClean="0">
                <a:solidFill>
                  <a:prstClr val="black"/>
                </a:solidFill>
              </a:rPr>
              <a:t>          a) total do balanço: 6,2 milhões de euros,</a:t>
            </a:r>
          </a:p>
          <a:p>
            <a:r>
              <a:rPr lang="pt-BR" sz="1900" dirty="0" smtClean="0">
                <a:solidFill>
                  <a:prstClr val="black"/>
                </a:solidFill>
              </a:rPr>
              <a:t>          b) volume de negócios líquido: 12,8 milhões de Euros,</a:t>
            </a:r>
          </a:p>
          <a:p>
            <a:r>
              <a:rPr lang="pt-BR" sz="1900" dirty="0" smtClean="0">
                <a:solidFill>
                  <a:prstClr val="black"/>
                </a:solidFill>
              </a:rPr>
              <a:t>          c) número médio de empregados durante o exercício: 250.</a:t>
            </a:r>
            <a:endParaRPr lang="pt-BR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" y="-26086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4295785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Grandes riscos no Brasil</a:t>
            </a:r>
            <a:endParaRPr lang="pt-BR" sz="30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2346" y="2034004"/>
            <a:ext cx="8064897" cy="97770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1900" dirty="0" smtClean="0">
                <a:latin typeface="+mj-lt"/>
              </a:rPr>
              <a:t>Não há uma definição formal de “grandes riscos” como no caso da UE. Entretanto, da prática do mercado, entende-se que são as apólices que cobrem  essencialmente os ramos:</a:t>
            </a:r>
          </a:p>
        </p:txBody>
      </p:sp>
      <p:sp>
        <p:nvSpPr>
          <p:cNvPr id="1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327949" y="3141827"/>
            <a:ext cx="3024336" cy="3096344"/>
          </a:xfrm>
        </p:spPr>
        <p:txBody>
          <a:bodyPr>
            <a:normAutofit fontScale="92500"/>
          </a:bodyPr>
          <a:lstStyle/>
          <a:p>
            <a:r>
              <a:rPr lang="pt-BR" sz="2400" dirty="0" smtClean="0"/>
              <a:t>Aeronáutico</a:t>
            </a:r>
          </a:p>
          <a:p>
            <a:r>
              <a:rPr lang="pt-BR" sz="2400" dirty="0" smtClean="0"/>
              <a:t>Marítimos</a:t>
            </a:r>
          </a:p>
          <a:p>
            <a:r>
              <a:rPr lang="pt-BR" sz="2400" dirty="0" smtClean="0"/>
              <a:t>Transportes</a:t>
            </a:r>
          </a:p>
          <a:p>
            <a:r>
              <a:rPr lang="pt-BR" sz="2400" dirty="0" smtClean="0"/>
              <a:t>Garantia</a:t>
            </a:r>
          </a:p>
          <a:p>
            <a:r>
              <a:rPr lang="pt-BR" sz="2400" dirty="0" smtClean="0"/>
              <a:t>Riscos de Engenharia</a:t>
            </a:r>
          </a:p>
          <a:p>
            <a:r>
              <a:rPr lang="pt-BR" sz="2400" dirty="0" smtClean="0"/>
              <a:t>Riscos de Petróleo</a:t>
            </a:r>
          </a:p>
          <a:p>
            <a:r>
              <a:rPr lang="pt-BR" sz="2400" dirty="0" smtClean="0"/>
              <a:t>RC Geral</a:t>
            </a:r>
          </a:p>
          <a:p>
            <a:endParaRPr lang="pt-BR" dirty="0"/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5596096" y="3132559"/>
            <a:ext cx="3672408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/>
              <a:t>Riscos Operacionais</a:t>
            </a:r>
          </a:p>
          <a:p>
            <a:r>
              <a:rPr lang="pt-BR" sz="2200" dirty="0" smtClean="0"/>
              <a:t>Riscos Nomeados</a:t>
            </a:r>
          </a:p>
          <a:p>
            <a:r>
              <a:rPr lang="pt-BR" sz="2200" dirty="0" smtClean="0"/>
              <a:t>Riscos Diversos </a:t>
            </a:r>
          </a:p>
          <a:p>
            <a:r>
              <a:rPr lang="pt-BR" sz="2200" dirty="0" smtClean="0"/>
              <a:t>Lucros Cessantes</a:t>
            </a:r>
          </a:p>
          <a:p>
            <a:r>
              <a:rPr lang="pt-BR" sz="2200" dirty="0" smtClean="0"/>
              <a:t>Frotas de autoveívulos</a:t>
            </a:r>
          </a:p>
          <a:p>
            <a:r>
              <a:rPr lang="pt-BR" sz="2200" dirty="0" smtClean="0"/>
              <a:t>Ambiental</a:t>
            </a:r>
          </a:p>
          <a:p>
            <a:r>
              <a:rPr lang="pt-BR" sz="2200" dirty="0" smtClean="0"/>
              <a:t>Incêndio (empresarial)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153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7202786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Diferenças para riscos catastróficos</a:t>
            </a:r>
            <a:endParaRPr lang="pt-BR" sz="30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2346" y="2034004"/>
            <a:ext cx="8064897" cy="385541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Catástrofes </a:t>
            </a:r>
            <a:r>
              <a:rPr lang="pt-BR" sz="2200" dirty="0">
                <a:latin typeface="+mj-lt"/>
              </a:rPr>
              <a:t>são a) eventos infrequentes que b) </a:t>
            </a:r>
            <a:r>
              <a:rPr lang="pt-BR" sz="2200" dirty="0" smtClean="0">
                <a:latin typeface="+mj-lt"/>
              </a:rPr>
              <a:t>causam perdas ou </a:t>
            </a:r>
            <a:r>
              <a:rPr lang="pt-BR" sz="2200" dirty="0">
                <a:latin typeface="+mj-lt"/>
              </a:rPr>
              <a:t>danos materiais </a:t>
            </a:r>
            <a:r>
              <a:rPr lang="pt-BR" sz="2200" dirty="0" smtClean="0">
                <a:latin typeface="+mj-lt"/>
              </a:rPr>
              <a:t>severos para </a:t>
            </a:r>
            <a:r>
              <a:rPr lang="pt-BR" sz="2200" dirty="0">
                <a:latin typeface="+mj-lt"/>
              </a:rPr>
              <a:t>uma grande população </a:t>
            </a:r>
            <a:r>
              <a:rPr lang="pt-BR" sz="2200" dirty="0" smtClean="0">
                <a:latin typeface="+mj-lt"/>
              </a:rPr>
              <a:t>e </a:t>
            </a:r>
            <a:r>
              <a:rPr lang="pt-BR" sz="2200" dirty="0">
                <a:latin typeface="+mj-lt"/>
              </a:rPr>
              <a:t>c) </a:t>
            </a:r>
            <a:r>
              <a:rPr lang="pt-BR" sz="2200" dirty="0" smtClean="0">
                <a:latin typeface="+mj-lt"/>
              </a:rPr>
              <a:t>cujos sinistros estão </a:t>
            </a:r>
            <a:r>
              <a:rPr lang="pt-BR" sz="2200" dirty="0">
                <a:latin typeface="+mj-lt"/>
              </a:rPr>
              <a:t>correlacionados</a:t>
            </a:r>
            <a:r>
              <a:rPr lang="pt-BR" sz="2200" dirty="0" smtClean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+mj-lt"/>
              </a:rPr>
              <a:t>  A maioria </a:t>
            </a:r>
            <a:r>
              <a:rPr lang="pt-BR" sz="2200" dirty="0" smtClean="0">
                <a:latin typeface="+mj-lt"/>
              </a:rPr>
              <a:t>dos sinistros de </a:t>
            </a:r>
            <a:r>
              <a:rPr lang="pt-BR" sz="2200" dirty="0">
                <a:latin typeface="+mj-lt"/>
              </a:rPr>
              <a:t>seguros de </a:t>
            </a:r>
            <a:r>
              <a:rPr lang="pt-BR" sz="2200" dirty="0" smtClean="0">
                <a:latin typeface="+mj-lt"/>
              </a:rPr>
              <a:t>grandes riscos são de valores elevados, </a:t>
            </a:r>
            <a:r>
              <a:rPr lang="pt-BR" sz="2200" dirty="0">
                <a:latin typeface="+mj-lt"/>
              </a:rPr>
              <a:t>mas </a:t>
            </a:r>
            <a:r>
              <a:rPr lang="pt-BR" sz="2200" dirty="0" smtClean="0">
                <a:latin typeface="+mj-lt"/>
              </a:rPr>
              <a:t>previsíveis e independentes entre si.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Catástrofes constituem riscos </a:t>
            </a:r>
            <a:r>
              <a:rPr lang="pt-BR" sz="2200" dirty="0">
                <a:latin typeface="+mj-lt"/>
              </a:rPr>
              <a:t>financeiros significativos para </a:t>
            </a:r>
            <a:r>
              <a:rPr lang="pt-BR" sz="2200" dirty="0" smtClean="0">
                <a:latin typeface="+mj-lt"/>
              </a:rPr>
              <a:t>as seguradoras, </a:t>
            </a:r>
            <a:r>
              <a:rPr lang="pt-BR" sz="2200" dirty="0">
                <a:latin typeface="+mj-lt"/>
              </a:rPr>
              <a:t>incluindo </a:t>
            </a:r>
            <a:r>
              <a:rPr lang="pt-BR" sz="2200" dirty="0" smtClean="0">
                <a:latin typeface="+mj-lt"/>
              </a:rPr>
              <a:t>risco de insolvência; os grandes riscos são de mais fácil gerenciamento e de menor risco relativamente às catástrofes</a:t>
            </a:r>
            <a:r>
              <a:rPr lang="pt-BR" sz="2400" dirty="0" smtClean="0">
                <a:latin typeface="+mj-lt"/>
              </a:rPr>
              <a:t>.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6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7202786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Diferenças para riscos “comuns”</a:t>
            </a:r>
            <a:endParaRPr lang="pt-BR" sz="30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2346" y="2034004"/>
            <a:ext cx="8064897" cy="517885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Importâncias </a:t>
            </a:r>
            <a:r>
              <a:rPr lang="pt-BR" sz="2200" dirty="0">
                <a:latin typeface="+mj-lt"/>
              </a:rPr>
              <a:t>seguradas e prêmios </a:t>
            </a:r>
            <a:r>
              <a:rPr lang="pt-BR" sz="2200" dirty="0" smtClean="0">
                <a:latin typeface="+mj-lt"/>
              </a:rPr>
              <a:t>dos grandes riscos são bem maiores em média que dos riscos de </a:t>
            </a:r>
            <a:r>
              <a:rPr lang="pt-BR" sz="2200" dirty="0">
                <a:latin typeface="+mj-lt"/>
              </a:rPr>
              <a:t>pequeno porte</a:t>
            </a:r>
            <a:r>
              <a:rPr lang="pt-BR" sz="2200" dirty="0" smtClean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Grandes </a:t>
            </a:r>
            <a:r>
              <a:rPr lang="pt-BR" sz="2200" dirty="0">
                <a:latin typeface="+mj-lt"/>
              </a:rPr>
              <a:t>riscos </a:t>
            </a:r>
            <a:r>
              <a:rPr lang="pt-BR" sz="2200" dirty="0" smtClean="0">
                <a:latin typeface="+mj-lt"/>
              </a:rPr>
              <a:t>são também mais diversos </a:t>
            </a:r>
            <a:r>
              <a:rPr lang="pt-BR" sz="2200" dirty="0">
                <a:latin typeface="+mj-lt"/>
              </a:rPr>
              <a:t>e com </a:t>
            </a:r>
            <a:r>
              <a:rPr lang="pt-BR" sz="2200" dirty="0" smtClean="0">
                <a:latin typeface="+mj-lt"/>
              </a:rPr>
              <a:t>maior variedade </a:t>
            </a:r>
            <a:r>
              <a:rPr lang="pt-BR" sz="2200" dirty="0">
                <a:latin typeface="+mj-lt"/>
              </a:rPr>
              <a:t>de </a:t>
            </a:r>
            <a:r>
              <a:rPr lang="pt-BR" sz="2200" dirty="0" smtClean="0">
                <a:latin typeface="+mj-lt"/>
              </a:rPr>
              <a:t>eventos cobertos que os riscos comuns.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Em grandes riscos é </a:t>
            </a:r>
            <a:r>
              <a:rPr lang="pt-BR" sz="2200" dirty="0">
                <a:latin typeface="+mj-lt"/>
              </a:rPr>
              <a:t>menos provável </a:t>
            </a:r>
            <a:r>
              <a:rPr lang="pt-BR" sz="2200" dirty="0" smtClean="0">
                <a:latin typeface="+mj-lt"/>
              </a:rPr>
              <a:t>que as propostas contenham toda </a:t>
            </a:r>
            <a:r>
              <a:rPr lang="pt-BR" sz="2200" dirty="0">
                <a:latin typeface="+mj-lt"/>
              </a:rPr>
              <a:t>a informação </a:t>
            </a:r>
            <a:r>
              <a:rPr lang="pt-BR" sz="2200" dirty="0" smtClean="0">
                <a:latin typeface="+mj-lt"/>
              </a:rPr>
              <a:t>vital para seleção e aceitação. Daí que um </a:t>
            </a:r>
            <a:r>
              <a:rPr lang="pt-BR" sz="2200" dirty="0">
                <a:latin typeface="+mj-lt"/>
              </a:rPr>
              <a:t>ingrediente chave </a:t>
            </a:r>
            <a:r>
              <a:rPr lang="pt-BR" sz="2200" dirty="0" smtClean="0">
                <a:latin typeface="+mj-lt"/>
              </a:rPr>
              <a:t>na avaliação dos grandes riscos </a:t>
            </a:r>
            <a:r>
              <a:rPr lang="pt-BR" sz="2200" dirty="0">
                <a:latin typeface="+mj-lt"/>
              </a:rPr>
              <a:t>é </a:t>
            </a:r>
            <a:r>
              <a:rPr lang="pt-BR" sz="2200" dirty="0" smtClean="0">
                <a:latin typeface="+mj-lt"/>
              </a:rPr>
              <a:t>a inspeção prévia ou de controle por engenheiros qualificados.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+mj-lt"/>
              </a:rPr>
              <a:t>As apólices de grandes riscos são mais difíceis de </a:t>
            </a:r>
            <a:r>
              <a:rPr lang="pt-BR" sz="2200" dirty="0" smtClean="0">
                <a:latin typeface="+mj-lt"/>
              </a:rPr>
              <a:t>padronizar, daí a necessidade de cláusulas particulares como forma de melhor contemplar as necessidade do contratante e delimitar as responsabilidades da contratada. </a:t>
            </a:r>
          </a:p>
        </p:txBody>
      </p:sp>
    </p:spTree>
    <p:extLst>
      <p:ext uri="{BB962C8B-B14F-4D97-AF65-F5344CB8AC3E}">
        <p14:creationId xmlns:p14="http://schemas.microsoft.com/office/powerpoint/2010/main" val="3336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7202786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Consequências (I)</a:t>
            </a:r>
            <a:endParaRPr lang="pt-BR" sz="30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2346" y="2034004"/>
            <a:ext cx="8064897" cy="440941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latin typeface="+mj-lt"/>
              </a:rPr>
              <a:t>Como em todos os seguros, a subscrição se baseia em dois princípios básicos: a Lei dos Grandes Números e pró-seletividade.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latin typeface="+mj-lt"/>
              </a:rPr>
              <a:t>Daí subscrever grande número de riscos independentes a um preço igual a perda esperada mais uma margem para despesas e lucro.  E selecionar riscos que têm menores chances de sinistro, assim, aumentando </a:t>
            </a:r>
            <a:r>
              <a:rPr lang="pt-BR" dirty="0" smtClean="0">
                <a:latin typeface="+mj-lt"/>
              </a:rPr>
              <a:t>o </a:t>
            </a:r>
            <a:r>
              <a:rPr lang="pt-BR" dirty="0">
                <a:latin typeface="+mj-lt"/>
              </a:rPr>
              <a:t>lucro.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A individualidade, diversidade e complexidade dos grandes riscos torna a tarefa acima desafiadora e tende a fazer com que os  </a:t>
            </a:r>
            <a:r>
              <a:rPr lang="pt-BR" dirty="0">
                <a:latin typeface="+mj-lt"/>
              </a:rPr>
              <a:t>subscritores </a:t>
            </a:r>
            <a:r>
              <a:rPr lang="pt-BR" dirty="0" smtClean="0">
                <a:latin typeface="+mj-lt"/>
              </a:rPr>
              <a:t>apliquem </a:t>
            </a:r>
            <a:r>
              <a:rPr lang="pt-BR" dirty="0" smtClean="0">
                <a:latin typeface="+mj-lt"/>
              </a:rPr>
              <a:t>grau </a:t>
            </a:r>
            <a:r>
              <a:rPr lang="pt-BR" dirty="0">
                <a:latin typeface="+mj-lt"/>
              </a:rPr>
              <a:t>considerável de </a:t>
            </a:r>
            <a:r>
              <a:rPr lang="pt-BR" dirty="0" smtClean="0">
                <a:latin typeface="+mj-lt"/>
              </a:rPr>
              <a:t>subjetividade na seleção e aceitação.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Clientes corporativos são mais sofisticados e esperam das seguradoras não apenas soluções de seguro customizadas como também assessoria em prevenção e gerenciamento de riscos</a:t>
            </a:r>
            <a:r>
              <a:rPr lang="pt-BR" dirty="0">
                <a:latin typeface="+mj-lt"/>
              </a:rPr>
              <a:t>. </a:t>
            </a:r>
            <a:endParaRPr lang="pt-BR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8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7202786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Consequências (II)</a:t>
            </a:r>
            <a:endParaRPr lang="pt-BR" sz="30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2346" y="2034004"/>
            <a:ext cx="8064897" cy="502496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/>
              <a:t>Os sinistros </a:t>
            </a:r>
            <a:r>
              <a:rPr lang="pt-BR" dirty="0" smtClean="0"/>
              <a:t>tem regulação complexa (“cauda longa”), podem </a:t>
            </a:r>
            <a:r>
              <a:rPr lang="pt-BR" dirty="0" smtClean="0"/>
              <a:t>se estender para fora dos espaços nacionais e ser </a:t>
            </a:r>
            <a:r>
              <a:rPr lang="pt-BR" dirty="0" smtClean="0"/>
              <a:t>instáveis </a:t>
            </a:r>
            <a:r>
              <a:rPr lang="pt-BR" dirty="0" smtClean="0"/>
              <a:t>no tempo. Daí a necessidade de mais capacidade via </a:t>
            </a:r>
            <a:r>
              <a:rPr lang="pt-BR" dirty="0" smtClean="0"/>
              <a:t>resseguro </a:t>
            </a:r>
            <a:r>
              <a:rPr lang="pt-BR" dirty="0" smtClean="0"/>
              <a:t>e </a:t>
            </a:r>
            <a:r>
              <a:rPr lang="pt-BR" dirty="0" smtClean="0"/>
              <a:t>franquias</a:t>
            </a:r>
            <a:r>
              <a:rPr lang="pt-BR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/>
              <a:t>Riscos declináveis são uma possibilidade, pela </a:t>
            </a:r>
            <a:r>
              <a:rPr lang="pt-BR" dirty="0" smtClean="0"/>
              <a:t>especificidade e maior valor dos riscos e </a:t>
            </a:r>
            <a:r>
              <a:rPr lang="pt-BR" dirty="0" smtClean="0"/>
              <a:t>sua potencial instabilidade no </a:t>
            </a:r>
            <a:r>
              <a:rPr lang="pt-BR" dirty="0" smtClean="0"/>
              <a:t>tempo, podendo levar a uma percepção de alta sinistralidade. </a:t>
            </a:r>
            <a:endParaRPr lang="pt-B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A regulação tende a ser menos forte, pois entende-se que falta ao segurado típico, por seu porte, a característica de hipossuficiência dos seguros massificados.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latin typeface="+mj-lt"/>
              </a:rPr>
              <a:t>A concentração é um </a:t>
            </a:r>
            <a:r>
              <a:rPr lang="pt-BR" dirty="0" smtClean="0">
                <a:latin typeface="+mj-lt"/>
              </a:rPr>
              <a:t>fato nesta parte do mercado: </a:t>
            </a:r>
            <a:r>
              <a:rPr lang="pt-BR" dirty="0">
                <a:latin typeface="+mj-lt"/>
              </a:rPr>
              <a:t>seguradoras grandes e especializadas tendem a se relacionar com os mesmos relativamente poucos corretores especializados por longo tempo.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71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6" y="1332359"/>
            <a:ext cx="7202786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Consequências (III)</a:t>
            </a:r>
            <a:endParaRPr lang="pt-BR" sz="30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62324" y="2034004"/>
            <a:ext cx="8352928" cy="564052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A cobertura de grandes riscos é geralmente feita por várias seguradoras em conjunto, exigindo alta capacidade </a:t>
            </a:r>
            <a:r>
              <a:rPr lang="pt-BR" dirty="0" smtClean="0">
                <a:latin typeface="+mj-lt"/>
              </a:rPr>
              <a:t>de </a:t>
            </a:r>
            <a:r>
              <a:rPr lang="pt-BR" dirty="0" smtClean="0">
                <a:latin typeface="+mj-lt"/>
              </a:rPr>
              <a:t>corretores </a:t>
            </a:r>
            <a:r>
              <a:rPr lang="pt-BR" dirty="0" smtClean="0">
                <a:latin typeface="+mj-lt"/>
              </a:rPr>
              <a:t>especializados na </a:t>
            </a:r>
            <a:r>
              <a:rPr lang="pt-BR" dirty="0" smtClean="0">
                <a:latin typeface="+mj-lt"/>
              </a:rPr>
              <a:t>coordenação desse processo</a:t>
            </a:r>
            <a:r>
              <a:rPr lang="en-US" dirty="0" smtClean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Daí que o </a:t>
            </a:r>
            <a:r>
              <a:rPr lang="pt-BR" dirty="0">
                <a:latin typeface="+mj-lt"/>
              </a:rPr>
              <a:t>papel dos corretores é </a:t>
            </a:r>
            <a:r>
              <a:rPr lang="pt-BR" dirty="0" smtClean="0">
                <a:latin typeface="+mj-lt"/>
              </a:rPr>
              <a:t>essencial: eles </a:t>
            </a:r>
            <a:r>
              <a:rPr lang="pt-BR" dirty="0" smtClean="0">
                <a:latin typeface="+mj-lt"/>
              </a:rPr>
              <a:t>precisam ter grande competência </a:t>
            </a:r>
            <a:r>
              <a:rPr lang="pt-BR" dirty="0" smtClean="0">
                <a:latin typeface="+mj-lt"/>
              </a:rPr>
              <a:t>técnica, particularmente, em seguros </a:t>
            </a:r>
            <a:r>
              <a:rPr lang="pt-BR" dirty="0" smtClean="0">
                <a:latin typeface="+mj-lt"/>
              </a:rPr>
              <a:t>complexos de </a:t>
            </a:r>
            <a:r>
              <a:rPr lang="pt-BR" dirty="0" smtClean="0">
                <a:latin typeface="+mj-lt"/>
              </a:rPr>
              <a:t>riscos </a:t>
            </a:r>
            <a:r>
              <a:rPr lang="pt-BR" dirty="0" smtClean="0">
                <a:latin typeface="+mj-lt"/>
              </a:rPr>
              <a:t>industriais, RC</a:t>
            </a:r>
            <a:r>
              <a:rPr lang="pt-BR" dirty="0" smtClean="0">
                <a:latin typeface="+mj-lt"/>
              </a:rPr>
              <a:t>, </a:t>
            </a:r>
            <a:r>
              <a:rPr lang="pt-BR" dirty="0" smtClean="0">
                <a:latin typeface="+mj-lt"/>
              </a:rPr>
              <a:t>cascos marítimos e </a:t>
            </a:r>
            <a:r>
              <a:rPr lang="pt-BR" dirty="0" smtClean="0">
                <a:latin typeface="+mj-lt"/>
              </a:rPr>
              <a:t>aeronáuticos e </a:t>
            </a:r>
            <a:r>
              <a:rPr lang="pt-BR" dirty="0" smtClean="0">
                <a:latin typeface="+mj-lt"/>
              </a:rPr>
              <a:t>transporte.</a:t>
            </a:r>
            <a:endParaRPr lang="pt-BR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Além da </a:t>
            </a:r>
            <a:r>
              <a:rPr lang="pt-BR" dirty="0">
                <a:latin typeface="+mj-lt"/>
              </a:rPr>
              <a:t>colocação de </a:t>
            </a:r>
            <a:r>
              <a:rPr lang="pt-BR" dirty="0" smtClean="0">
                <a:latin typeface="+mj-lt"/>
              </a:rPr>
              <a:t>seguros ao melhor custo-benefício, </a:t>
            </a:r>
            <a:r>
              <a:rPr lang="pt-BR" dirty="0" smtClean="0">
                <a:latin typeface="+mj-lt"/>
              </a:rPr>
              <a:t>tais corretores também </a:t>
            </a:r>
            <a:r>
              <a:rPr lang="pt-BR" dirty="0" smtClean="0">
                <a:latin typeface="+mj-lt"/>
              </a:rPr>
              <a:t>ajudam </a:t>
            </a:r>
            <a:r>
              <a:rPr lang="pt-BR" dirty="0">
                <a:latin typeface="+mj-lt"/>
              </a:rPr>
              <a:t>seus clientes </a:t>
            </a:r>
            <a:r>
              <a:rPr lang="pt-BR" dirty="0" smtClean="0">
                <a:latin typeface="+mj-lt"/>
              </a:rPr>
              <a:t>no </a:t>
            </a:r>
            <a:r>
              <a:rPr lang="pt-BR" dirty="0" smtClean="0">
                <a:latin typeface="+mj-lt"/>
              </a:rPr>
              <a:t>gerenciamento </a:t>
            </a:r>
            <a:r>
              <a:rPr lang="pt-BR" dirty="0">
                <a:latin typeface="+mj-lt"/>
              </a:rPr>
              <a:t>de </a:t>
            </a:r>
            <a:r>
              <a:rPr lang="pt-BR" dirty="0" smtClean="0">
                <a:latin typeface="+mj-lt"/>
              </a:rPr>
              <a:t>riscos, </a:t>
            </a:r>
            <a:r>
              <a:rPr lang="pt-BR" dirty="0">
                <a:latin typeface="+mj-lt"/>
              </a:rPr>
              <a:t>controle de perdas, administração de sinistros, </a:t>
            </a:r>
            <a:r>
              <a:rPr lang="pt-BR" dirty="0" smtClean="0">
                <a:latin typeface="+mj-lt"/>
              </a:rPr>
              <a:t>gestão de </a:t>
            </a:r>
            <a:r>
              <a:rPr lang="pt-BR" dirty="0">
                <a:latin typeface="+mj-lt"/>
              </a:rPr>
              <a:t>ativos </a:t>
            </a:r>
            <a:r>
              <a:rPr lang="pt-BR" dirty="0" smtClean="0">
                <a:latin typeface="+mj-lt"/>
              </a:rPr>
              <a:t>financeiros </a:t>
            </a:r>
            <a:r>
              <a:rPr lang="pt-BR" dirty="0">
                <a:latin typeface="+mj-lt"/>
              </a:rPr>
              <a:t>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Nesse </a:t>
            </a:r>
            <a:r>
              <a:rPr lang="pt-BR" dirty="0" smtClean="0">
                <a:latin typeface="+mj-lt"/>
              </a:rPr>
              <a:t>nicho de mercado, </a:t>
            </a:r>
            <a:r>
              <a:rPr lang="pt-BR" dirty="0" smtClean="0">
                <a:latin typeface="+mj-lt"/>
              </a:rPr>
              <a:t>os corretores </a:t>
            </a:r>
            <a:r>
              <a:rPr lang="pt-BR" dirty="0">
                <a:latin typeface="+mj-lt"/>
              </a:rPr>
              <a:t>têm mais conhecimento do perfil de risco </a:t>
            </a:r>
            <a:r>
              <a:rPr lang="pt-BR" dirty="0" smtClean="0">
                <a:latin typeface="+mj-lt"/>
              </a:rPr>
              <a:t>dos clientes </a:t>
            </a:r>
            <a:r>
              <a:rPr lang="pt-BR" dirty="0">
                <a:latin typeface="+mj-lt"/>
              </a:rPr>
              <a:t>que </a:t>
            </a:r>
            <a:r>
              <a:rPr lang="pt-BR" dirty="0" smtClean="0">
                <a:latin typeface="+mj-lt"/>
              </a:rPr>
              <a:t>as seguradoras. </a:t>
            </a:r>
            <a:r>
              <a:rPr lang="pt-BR" dirty="0" smtClean="0">
                <a:latin typeface="+mj-lt"/>
              </a:rPr>
              <a:t>E podem </a:t>
            </a:r>
            <a:r>
              <a:rPr lang="pt-BR" dirty="0" smtClean="0">
                <a:latin typeface="+mj-lt"/>
              </a:rPr>
              <a:t>reduzir o </a:t>
            </a:r>
            <a:r>
              <a:rPr lang="pt-BR" dirty="0">
                <a:latin typeface="+mj-lt"/>
              </a:rPr>
              <a:t>problema da assimetria informacional </a:t>
            </a:r>
            <a:r>
              <a:rPr lang="pt-BR" dirty="0" smtClean="0">
                <a:latin typeface="+mj-lt"/>
              </a:rPr>
              <a:t>ajudando as </a:t>
            </a:r>
            <a:r>
              <a:rPr lang="pt-BR" dirty="0">
                <a:latin typeface="+mj-lt"/>
              </a:rPr>
              <a:t>seguradoras </a:t>
            </a:r>
            <a:r>
              <a:rPr lang="pt-BR" dirty="0" smtClean="0">
                <a:latin typeface="+mj-lt"/>
              </a:rPr>
              <a:t>a </a:t>
            </a:r>
            <a:r>
              <a:rPr lang="pt-BR" dirty="0">
                <a:latin typeface="+mj-lt"/>
              </a:rPr>
              <a:t>evitar </a:t>
            </a:r>
            <a:r>
              <a:rPr lang="pt-BR" dirty="0" smtClean="0">
                <a:latin typeface="+mj-lt"/>
              </a:rPr>
              <a:t>a </a:t>
            </a:r>
            <a:r>
              <a:rPr lang="pt-BR" dirty="0">
                <a:latin typeface="+mj-lt"/>
              </a:rPr>
              <a:t>seleção adversa e </a:t>
            </a:r>
            <a:r>
              <a:rPr lang="pt-BR" dirty="0" smtClean="0">
                <a:latin typeface="+mj-lt"/>
              </a:rPr>
              <a:t>o risco moral.</a:t>
            </a:r>
            <a:endParaRPr lang="pt-BR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2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5" y="1332359"/>
            <a:ext cx="8064897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Panorama do mercado de grandes riscos no Brasil</a:t>
            </a:r>
            <a:endParaRPr lang="pt-BR" sz="3000" b="1" dirty="0"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46" y="2196455"/>
            <a:ext cx="756649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6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2345" y="1332359"/>
            <a:ext cx="8064897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pt-BR" sz="3000" b="1" dirty="0" smtClean="0">
                <a:latin typeface="+mj-lt"/>
              </a:rPr>
              <a:t>Evolução recente</a:t>
            </a:r>
            <a:endParaRPr lang="pt-BR" sz="3000" b="1" dirty="0">
              <a:latin typeface="+mj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416660"/>
              </p:ext>
            </p:extLst>
          </p:nvPr>
        </p:nvGraphicFramePr>
        <p:xfrm>
          <a:off x="2538388" y="2052439"/>
          <a:ext cx="69127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04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936</Words>
  <Application>Microsoft Office PowerPoint</Application>
  <PresentationFormat>Personalizar</PresentationFormat>
  <Paragraphs>89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 Dyer Barones Nogueira</dc:creator>
  <cp:lastModifiedBy>Lauro Faria</cp:lastModifiedBy>
  <cp:revision>68</cp:revision>
  <dcterms:created xsi:type="dcterms:W3CDTF">2014-04-14T12:41:22Z</dcterms:created>
  <dcterms:modified xsi:type="dcterms:W3CDTF">2016-04-14T14:48:35Z</dcterms:modified>
</cp:coreProperties>
</file>