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3" r:id="rId8"/>
    <p:sldId id="262" r:id="rId9"/>
    <p:sldId id="264" r:id="rId10"/>
    <p:sldId id="265" r:id="rId11"/>
    <p:sldId id="266" r:id="rId12"/>
    <p:sldId id="278" r:id="rId13"/>
    <p:sldId id="270" r:id="rId14"/>
    <p:sldId id="280" r:id="rId15"/>
    <p:sldId id="288" r:id="rId16"/>
    <p:sldId id="285" r:id="rId17"/>
    <p:sldId id="268" r:id="rId18"/>
    <p:sldId id="271" r:id="rId19"/>
    <p:sldId id="275" r:id="rId20"/>
    <p:sldId id="287" r:id="rId21"/>
    <p:sldId id="281" r:id="rId2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9" d="100"/>
          <a:sy n="89" d="100"/>
        </p:scale>
        <p:origin x="-300"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062B85C-DB94-4499-ACAD-F36D0710981B}" type="datetimeFigureOut">
              <a:rPr lang="pt-BR" smtClean="0"/>
              <a:pPr/>
              <a:t>19/03/2018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317A5F1-731C-4E49-BE1F-5961BB8471A9}"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62B85C-DB94-4499-ACAD-F36D0710981B}" type="datetimeFigureOut">
              <a:rPr lang="pt-BR" smtClean="0"/>
              <a:pPr/>
              <a:t>19/03/2018</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17A5F1-731C-4E49-BE1F-5961BB8471A9}"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0899"/>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412776"/>
            <a:ext cx="7772400" cy="424847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000" b="1" dirty="0" smtClean="0"/>
              <a:t>GNT DE RESPONSABILIDADE CIVIL E SEGURO</a:t>
            </a:r>
          </a:p>
          <a:p>
            <a:endParaRPr lang="pt-BR" b="1" dirty="0"/>
          </a:p>
          <a:p>
            <a:r>
              <a:rPr lang="pt-BR" sz="3200" b="1" u="sng" cap="small" dirty="0" smtClean="0"/>
              <a:t>O Risco de Latência Prolongada e os Efeitos Jurídicos no Seguro de Responsabilidade Civil</a:t>
            </a:r>
          </a:p>
          <a:p>
            <a:endParaRPr lang="pt-BR" b="1" cap="small" dirty="0"/>
          </a:p>
          <a:p>
            <a:pPr algn="r"/>
            <a:endParaRPr lang="pt-BR" sz="2000" b="1" cap="small" dirty="0" smtClean="0"/>
          </a:p>
          <a:p>
            <a:pPr algn="r"/>
            <a:r>
              <a:rPr lang="pt-BR" sz="2000" b="1" cap="small" dirty="0" smtClean="0"/>
              <a:t>Victor Augusto Benes Senhora</a:t>
            </a:r>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412776"/>
            <a:ext cx="7772400" cy="489654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pt-BR" sz="1800" b="1" u="sng" cap="all" dirty="0" smtClean="0">
              <a:effectLst>
                <a:outerShdw blurRad="38100" dist="38100" dir="2700000" algn="tl">
                  <a:srgbClr val="000000">
                    <a:alpha val="43137"/>
                  </a:srgbClr>
                </a:outerShdw>
              </a:effectLst>
              <a:latin typeface="+mn-lt"/>
            </a:endParaRPr>
          </a:p>
          <a:p>
            <a:pPr algn="l"/>
            <a:endParaRPr lang="pt-BR" sz="1800" b="1" u="sng" cap="all" dirty="0">
              <a:effectLst>
                <a:outerShdw blurRad="38100" dist="38100" dir="2700000" algn="tl">
                  <a:srgbClr val="000000">
                    <a:alpha val="43137"/>
                  </a:srgbClr>
                </a:outerShdw>
              </a:effectLst>
              <a:latin typeface="+mn-lt"/>
            </a:endParaRPr>
          </a:p>
          <a:p>
            <a:pPr algn="l"/>
            <a:r>
              <a:rPr lang="pt-BR" sz="2000" b="1" u="sng" cap="all" dirty="0" smtClean="0">
                <a:effectLst>
                  <a:outerShdw blurRad="38100" dist="38100" dir="2700000" algn="tl">
                    <a:srgbClr val="000000">
                      <a:alpha val="43137"/>
                    </a:srgbClr>
                  </a:outerShdw>
                </a:effectLst>
                <a:latin typeface="+mn-lt"/>
              </a:rPr>
              <a:t>Evolução da “</a:t>
            </a:r>
            <a:r>
              <a:rPr lang="pt-BR" sz="2000" b="1" i="1" u="sng" cap="all" dirty="0" err="1" smtClean="0">
                <a:effectLst>
                  <a:outerShdw blurRad="38100" dist="38100" dir="2700000" algn="tl">
                    <a:srgbClr val="000000">
                      <a:alpha val="43137"/>
                    </a:srgbClr>
                  </a:outerShdw>
                </a:effectLst>
                <a:latin typeface="+mn-lt"/>
              </a:rPr>
              <a:t>Claims</a:t>
            </a:r>
            <a:r>
              <a:rPr lang="pt-BR" sz="2000" b="1" i="1" u="sng" cap="all" dirty="0" smtClean="0">
                <a:effectLst>
                  <a:outerShdw blurRad="38100" dist="38100" dir="2700000" algn="tl">
                    <a:srgbClr val="000000">
                      <a:alpha val="43137"/>
                    </a:srgbClr>
                  </a:outerShdw>
                </a:effectLst>
                <a:latin typeface="+mn-lt"/>
              </a:rPr>
              <a:t> </a:t>
            </a:r>
            <a:r>
              <a:rPr lang="pt-BR" sz="2000" b="1" i="1" u="sng" cap="all" dirty="0" err="1">
                <a:effectLst>
                  <a:outerShdw blurRad="38100" dist="38100" dir="2700000" algn="tl">
                    <a:srgbClr val="000000">
                      <a:alpha val="43137"/>
                    </a:srgbClr>
                  </a:outerShdw>
                </a:effectLst>
                <a:latin typeface="+mn-lt"/>
              </a:rPr>
              <a:t>M</a:t>
            </a:r>
            <a:r>
              <a:rPr lang="pt-BR" sz="2000" b="1" i="1" u="sng" cap="all" dirty="0" err="1" smtClean="0">
                <a:effectLst>
                  <a:outerShdw blurRad="38100" dist="38100" dir="2700000" algn="tl">
                    <a:srgbClr val="000000">
                      <a:alpha val="43137"/>
                    </a:srgbClr>
                  </a:outerShdw>
                </a:effectLst>
                <a:latin typeface="+mn-lt"/>
              </a:rPr>
              <a:t>ade</a:t>
            </a:r>
            <a:r>
              <a:rPr lang="pt-BR" sz="2000" b="1" u="sng" cap="all" dirty="0" smtClean="0">
                <a:effectLst>
                  <a:outerShdw blurRad="38100" dist="38100" dir="2700000" algn="tl">
                    <a:srgbClr val="000000">
                      <a:alpha val="43137"/>
                    </a:srgbClr>
                  </a:outerShdw>
                </a:effectLst>
                <a:latin typeface="+mn-lt"/>
              </a:rPr>
              <a:t>” no Brasil</a:t>
            </a:r>
          </a:p>
          <a:p>
            <a:endParaRPr lang="pt-BR" sz="1800" b="1" dirty="0" smtClean="0">
              <a:latin typeface="+mn-lt"/>
            </a:endParaRPr>
          </a:p>
          <a:p>
            <a:pPr marL="571500" indent="-571500" algn="just">
              <a:buFont typeface="Arial" panose="020B0604020202020204" pitchFamily="34" charset="0"/>
              <a:buChar char="•"/>
            </a:pPr>
            <a:endParaRPr lang="pt-BR" sz="1800" dirty="0" smtClean="0">
              <a:latin typeface="+mn-lt"/>
              <a:cs typeface="Times New Roman" panose="02020603050405020304" pitchFamily="18" charset="0"/>
            </a:endParaRPr>
          </a:p>
          <a:p>
            <a:pPr marL="571500" indent="-571500" algn="just">
              <a:buFont typeface="Arial" panose="020B0604020202020204" pitchFamily="34" charset="0"/>
              <a:buChar char="•"/>
            </a:pPr>
            <a:endParaRPr lang="pt-BR" sz="1800" dirty="0">
              <a:latin typeface="+mn-lt"/>
              <a:cs typeface="Times New Roman" panose="02020603050405020304" pitchFamily="18" charset="0"/>
            </a:endParaRPr>
          </a:p>
          <a:p>
            <a:pPr marL="571500" indent="-571500" algn="just">
              <a:buFont typeface="Arial" panose="020B0604020202020204" pitchFamily="34" charset="0"/>
              <a:buChar char="•"/>
            </a:pPr>
            <a:r>
              <a:rPr lang="pt-BR" sz="1800" dirty="0" smtClean="0">
                <a:latin typeface="+mn-lt"/>
                <a:cs typeface="Times New Roman" panose="02020603050405020304" pitchFamily="18" charset="0"/>
              </a:rPr>
              <a:t>O </a:t>
            </a:r>
            <a:r>
              <a:rPr lang="pt-BR" sz="1800" dirty="0">
                <a:latin typeface="+mn-lt"/>
                <a:cs typeface="Times New Roman" panose="02020603050405020304" pitchFamily="18" charset="0"/>
              </a:rPr>
              <a:t>Instituto de Resseguros do Brasil (IRB) lançou a cláusula </a:t>
            </a:r>
            <a:r>
              <a:rPr lang="pt-BR" sz="1800" i="1" dirty="0">
                <a:latin typeface="+mn-lt"/>
                <a:cs typeface="Times New Roman" panose="02020603050405020304" pitchFamily="18" charset="0"/>
              </a:rPr>
              <a:t>“</a:t>
            </a:r>
            <a:r>
              <a:rPr lang="pt-BR" sz="1800" b="1" i="1" dirty="0" err="1">
                <a:latin typeface="+mn-lt"/>
                <a:cs typeface="Times New Roman" panose="02020603050405020304" pitchFamily="18" charset="0"/>
              </a:rPr>
              <a:t>claims</a:t>
            </a:r>
            <a:r>
              <a:rPr lang="pt-BR" sz="1800" b="1" i="1" dirty="0">
                <a:latin typeface="+mn-lt"/>
                <a:cs typeface="Times New Roman" panose="02020603050405020304" pitchFamily="18" charset="0"/>
              </a:rPr>
              <a:t> </a:t>
            </a:r>
            <a:r>
              <a:rPr lang="pt-BR" sz="1800" b="1" i="1" dirty="0" err="1">
                <a:latin typeface="+mn-lt"/>
                <a:cs typeface="Times New Roman" panose="02020603050405020304" pitchFamily="18" charset="0"/>
              </a:rPr>
              <a:t>made</a:t>
            </a:r>
            <a:r>
              <a:rPr lang="pt-BR" sz="1800" i="1" dirty="0">
                <a:latin typeface="+mn-lt"/>
                <a:cs typeface="Times New Roman" panose="02020603050405020304" pitchFamily="18" charset="0"/>
              </a:rPr>
              <a:t>” </a:t>
            </a:r>
            <a:r>
              <a:rPr lang="pt-BR" sz="1800" dirty="0">
                <a:latin typeface="+mn-lt"/>
                <a:cs typeface="Times New Roman" panose="02020603050405020304" pitchFamily="18" charset="0"/>
              </a:rPr>
              <a:t>no mercado nacional em 1988, através do produto denominado “</a:t>
            </a:r>
            <a:r>
              <a:rPr lang="pt-BR" sz="1800" dirty="0" smtClean="0">
                <a:latin typeface="+mn-lt"/>
                <a:cs typeface="Times New Roman" panose="02020603050405020304" pitchFamily="18" charset="0"/>
              </a:rPr>
              <a:t>RC </a:t>
            </a:r>
            <a:r>
              <a:rPr lang="pt-BR" sz="1800" dirty="0">
                <a:latin typeface="+mn-lt"/>
                <a:cs typeface="Times New Roman" panose="02020603050405020304" pitchFamily="18" charset="0"/>
              </a:rPr>
              <a:t>Produtos </a:t>
            </a:r>
            <a:r>
              <a:rPr lang="pt-BR" sz="1800" dirty="0" smtClean="0">
                <a:latin typeface="+mn-lt"/>
                <a:cs typeface="Times New Roman" panose="02020603050405020304" pitchFamily="18" charset="0"/>
              </a:rPr>
              <a:t>- Exterior”.</a:t>
            </a:r>
          </a:p>
          <a:p>
            <a:pPr algn="just"/>
            <a:endParaRPr lang="pt-BR" sz="1800" dirty="0" smtClean="0">
              <a:latin typeface="+mn-lt"/>
              <a:cs typeface="Times New Roman" panose="02020603050405020304" pitchFamily="18" charset="0"/>
            </a:endParaRPr>
          </a:p>
          <a:p>
            <a:pPr marL="571500" indent="-571500" algn="just">
              <a:buFont typeface="Arial" panose="020B0604020202020204" pitchFamily="34" charset="0"/>
              <a:buChar char="•"/>
            </a:pPr>
            <a:r>
              <a:rPr lang="pt-BR" sz="1800" dirty="0" smtClean="0">
                <a:latin typeface="+mn-lt"/>
                <a:cs typeface="Times New Roman" panose="02020603050405020304" pitchFamily="18" charset="0"/>
              </a:rPr>
              <a:t>Com a globalização, nos anos 2000/2001, as seguradoras passaram a submeter à SUSEP os primeiros produtos “</a:t>
            </a:r>
            <a:r>
              <a:rPr lang="pt-BR" sz="1800" i="1" dirty="0" err="1" smtClean="0">
                <a:latin typeface="+mn-lt"/>
                <a:cs typeface="Times New Roman" panose="02020603050405020304" pitchFamily="18" charset="0"/>
              </a:rPr>
              <a:t>claims</a:t>
            </a:r>
            <a:r>
              <a:rPr lang="pt-BR" sz="1800" i="1" dirty="0" smtClean="0">
                <a:latin typeface="+mn-lt"/>
                <a:cs typeface="Times New Roman" panose="02020603050405020304" pitchFamily="18" charset="0"/>
              </a:rPr>
              <a:t> </a:t>
            </a:r>
            <a:r>
              <a:rPr lang="pt-BR" sz="1800" i="1" dirty="0" err="1" smtClean="0">
                <a:latin typeface="+mn-lt"/>
                <a:cs typeface="Times New Roman" panose="02020603050405020304" pitchFamily="18" charset="0"/>
              </a:rPr>
              <a:t>made</a:t>
            </a:r>
            <a:r>
              <a:rPr lang="pt-BR" sz="1800" dirty="0" smtClean="0">
                <a:latin typeface="+mn-lt"/>
                <a:cs typeface="Times New Roman" panose="02020603050405020304" pitchFamily="18" charset="0"/>
              </a:rPr>
              <a:t>” adaptando aos clausulados praticados no exterior.</a:t>
            </a:r>
          </a:p>
          <a:p>
            <a:pPr algn="just"/>
            <a:endParaRPr lang="pt-BR" sz="1800" dirty="0" smtClean="0">
              <a:latin typeface="+mn-lt"/>
              <a:cs typeface="Times New Roman" panose="02020603050405020304" pitchFamily="18" charset="0"/>
            </a:endParaRPr>
          </a:p>
          <a:p>
            <a:pPr marL="571500" indent="-571500" algn="just">
              <a:buFont typeface="Arial" panose="020B0604020202020204" pitchFamily="34" charset="0"/>
              <a:buChar char="•"/>
            </a:pPr>
            <a:r>
              <a:rPr lang="pt-BR" sz="1800" dirty="0" smtClean="0">
                <a:latin typeface="+mn-lt"/>
                <a:cs typeface="Times New Roman" panose="02020603050405020304" pitchFamily="18" charset="0"/>
              </a:rPr>
              <a:t>Em 2001, a Secretaria de Direito Econômico (SDE) </a:t>
            </a:r>
            <a:r>
              <a:rPr lang="pt-BR" sz="1800" b="1" u="sng" dirty="0" smtClean="0">
                <a:latin typeface="+mn-lt"/>
                <a:cs typeface="Times New Roman" panose="02020603050405020304" pitchFamily="18" charset="0"/>
              </a:rPr>
              <a:t>proibiu</a:t>
            </a:r>
            <a:r>
              <a:rPr lang="pt-BR" sz="1800" dirty="0" smtClean="0">
                <a:latin typeface="+mn-lt"/>
                <a:cs typeface="Times New Roman" panose="02020603050405020304" pitchFamily="18" charset="0"/>
              </a:rPr>
              <a:t> a “</a:t>
            </a:r>
            <a:r>
              <a:rPr lang="pt-BR" sz="1800" i="1" dirty="0" err="1" smtClean="0">
                <a:latin typeface="+mn-lt"/>
                <a:cs typeface="Times New Roman" panose="02020603050405020304" pitchFamily="18" charset="0"/>
              </a:rPr>
              <a:t>claims</a:t>
            </a:r>
            <a:r>
              <a:rPr lang="pt-BR" sz="1800" i="1" dirty="0" smtClean="0">
                <a:latin typeface="+mn-lt"/>
                <a:cs typeface="Times New Roman" panose="02020603050405020304" pitchFamily="18" charset="0"/>
              </a:rPr>
              <a:t> </a:t>
            </a:r>
            <a:r>
              <a:rPr lang="pt-BR" sz="1800" i="1" dirty="0" err="1" smtClean="0">
                <a:latin typeface="+mn-lt"/>
                <a:cs typeface="Times New Roman" panose="02020603050405020304" pitchFamily="18" charset="0"/>
              </a:rPr>
              <a:t>made</a:t>
            </a:r>
            <a:r>
              <a:rPr lang="pt-BR" sz="1800" dirty="0" smtClean="0">
                <a:latin typeface="+mn-lt"/>
                <a:cs typeface="Times New Roman" panose="02020603050405020304" pitchFamily="18" charset="0"/>
              </a:rPr>
              <a:t>” para pessoas físicas e pessoas jurídicas como destinatárias finais (Portaria SDE nº 03).</a:t>
            </a:r>
          </a:p>
          <a:p>
            <a:pPr algn="r"/>
            <a:r>
              <a:rPr lang="pt-BR" sz="1800" b="1" dirty="0" smtClean="0"/>
              <a:t>Continua...</a:t>
            </a:r>
            <a:endParaRPr lang="pt-BR" sz="1800" b="1"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pic>
        <p:nvPicPr>
          <p:cNvPr id="4" name="Imagem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0152" y="1628800"/>
            <a:ext cx="1539170" cy="1080120"/>
          </a:xfrm>
          <a:prstGeom prst="rect">
            <a:avLst/>
          </a:prstGeom>
        </p:spPr>
      </p:pic>
    </p:spTree>
    <p:extLst>
      <p:ext uri="{BB962C8B-B14F-4D97-AF65-F5344CB8AC3E}">
        <p14:creationId xmlns:p14="http://schemas.microsoft.com/office/powerpoint/2010/main" val="10509863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484784"/>
            <a:ext cx="7772400" cy="4968552"/>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4800" b="1" u="sng" cap="all" dirty="0">
                <a:effectLst>
                  <a:outerShdw blurRad="38100" dist="38100" dir="2700000" algn="tl">
                    <a:srgbClr val="000000">
                      <a:alpha val="43137"/>
                    </a:srgbClr>
                  </a:outerShdw>
                </a:effectLst>
              </a:rPr>
              <a:t>Evolução da “</a:t>
            </a:r>
            <a:r>
              <a:rPr lang="pt-BR" sz="4800" b="1" i="1" u="sng" cap="all" dirty="0" err="1">
                <a:effectLst>
                  <a:outerShdw blurRad="38100" dist="38100" dir="2700000" algn="tl">
                    <a:srgbClr val="000000">
                      <a:alpha val="43137"/>
                    </a:srgbClr>
                  </a:outerShdw>
                </a:effectLst>
              </a:rPr>
              <a:t>Claims</a:t>
            </a:r>
            <a:r>
              <a:rPr lang="pt-BR" sz="4800" b="1" i="1" u="sng" cap="all" dirty="0">
                <a:effectLst>
                  <a:outerShdw blurRad="38100" dist="38100" dir="2700000" algn="tl">
                    <a:srgbClr val="000000">
                      <a:alpha val="43137"/>
                    </a:srgbClr>
                  </a:outerShdw>
                </a:effectLst>
              </a:rPr>
              <a:t> </a:t>
            </a:r>
            <a:r>
              <a:rPr lang="pt-BR" sz="4800" b="1" i="1" u="sng" cap="all" dirty="0" err="1">
                <a:effectLst>
                  <a:outerShdw blurRad="38100" dist="38100" dir="2700000" algn="tl">
                    <a:srgbClr val="000000">
                      <a:alpha val="43137"/>
                    </a:srgbClr>
                  </a:outerShdw>
                </a:effectLst>
              </a:rPr>
              <a:t>Made</a:t>
            </a:r>
            <a:r>
              <a:rPr lang="pt-BR" sz="4800" b="1" u="sng" cap="all" dirty="0">
                <a:effectLst>
                  <a:outerShdw blurRad="38100" dist="38100" dir="2700000" algn="tl">
                    <a:srgbClr val="000000">
                      <a:alpha val="43137"/>
                    </a:srgbClr>
                  </a:outerShdw>
                </a:effectLst>
              </a:rPr>
              <a:t>” no Brasil</a:t>
            </a:r>
          </a:p>
          <a:p>
            <a:pPr algn="just"/>
            <a:endParaRPr lang="pt-BR" dirty="0" smtClean="0"/>
          </a:p>
          <a:p>
            <a:pPr marL="571500" indent="-571500" algn="just">
              <a:buFont typeface="Arial" panose="020B0604020202020204" pitchFamily="34" charset="0"/>
              <a:buChar char="•"/>
            </a:pPr>
            <a:r>
              <a:rPr lang="pt-BR" dirty="0" smtClean="0"/>
              <a:t>Em 2003 a SUSEP editou a Circular 235 admitindo a comercialização da apólice à base de reclamação </a:t>
            </a:r>
            <a:r>
              <a:rPr lang="pt-BR" b="1" dirty="0" smtClean="0"/>
              <a:t>apenas para as pessoas jurídicas.</a:t>
            </a:r>
          </a:p>
          <a:p>
            <a:pPr algn="just"/>
            <a:endParaRPr lang="pt-BR" dirty="0" smtClean="0"/>
          </a:p>
          <a:p>
            <a:pPr marL="571500" indent="-571500" algn="just">
              <a:buFont typeface="Arial" panose="020B0604020202020204" pitchFamily="34" charset="0"/>
              <a:buChar char="•"/>
            </a:pPr>
            <a:r>
              <a:rPr lang="pt-BR" dirty="0" smtClean="0"/>
              <a:t>Em 2004 a SUSEP substituiu a Circular 235 pela 252, ocasião em se estabeleceu  a possibilidade  de contratação de </a:t>
            </a:r>
            <a:r>
              <a:rPr lang="pt-BR" b="1" u="sng" dirty="0" smtClean="0"/>
              <a:t>data retroativa</a:t>
            </a:r>
            <a:r>
              <a:rPr lang="pt-BR" dirty="0" smtClean="0"/>
              <a:t> de cobertura anterior ao início da vigência da primeira apólice.</a:t>
            </a:r>
          </a:p>
          <a:p>
            <a:pPr algn="just"/>
            <a:endParaRPr lang="pt-BR" dirty="0" smtClean="0"/>
          </a:p>
          <a:p>
            <a:pPr marL="571500" indent="-571500" algn="just">
              <a:buFont typeface="Arial" panose="020B0604020202020204" pitchFamily="34" charset="0"/>
              <a:buChar char="•"/>
            </a:pPr>
            <a:r>
              <a:rPr lang="pt-BR" dirty="0" smtClean="0"/>
              <a:t>Em 2004 a Secretaria de Direito Econômico  (SDE) publicou a portaria nº 24, revogando a de nº 3 que vedava a </a:t>
            </a:r>
            <a:r>
              <a:rPr lang="pt-BR" i="1" dirty="0" err="1"/>
              <a:t>c</a:t>
            </a:r>
            <a:r>
              <a:rPr lang="pt-BR" i="1" dirty="0" err="1" smtClean="0"/>
              <a:t>laims</a:t>
            </a:r>
            <a:r>
              <a:rPr lang="pt-BR" i="1" dirty="0" smtClean="0"/>
              <a:t> </a:t>
            </a:r>
            <a:r>
              <a:rPr lang="pt-BR" i="1" dirty="0" err="1" smtClean="0"/>
              <a:t>made</a:t>
            </a:r>
            <a:r>
              <a:rPr lang="pt-BR" i="1" dirty="0" smtClean="0"/>
              <a:t> </a:t>
            </a:r>
            <a:r>
              <a:rPr lang="pt-BR" dirty="0" smtClean="0"/>
              <a:t>para pessoas físicas.</a:t>
            </a:r>
          </a:p>
          <a:p>
            <a:pPr algn="just"/>
            <a:endParaRPr lang="pt-BR" dirty="0" smtClean="0"/>
          </a:p>
          <a:p>
            <a:pPr marL="571500" indent="-571500" algn="just">
              <a:buFont typeface="Arial" panose="020B0604020202020204" pitchFamily="34" charset="0"/>
              <a:buChar char="•"/>
            </a:pPr>
            <a:r>
              <a:rPr lang="pt-BR" dirty="0" smtClean="0"/>
              <a:t>A SUSEP então editou a Circular 252/2004 para </a:t>
            </a:r>
            <a:r>
              <a:rPr lang="pt-BR" b="1" u="sng" dirty="0" smtClean="0"/>
              <a:t>contemplar as pessoas físicas.</a:t>
            </a:r>
          </a:p>
          <a:p>
            <a:pPr algn="r"/>
            <a:r>
              <a:rPr lang="pt-BR" b="1" dirty="0" smtClean="0"/>
              <a:t>Continua...</a:t>
            </a:r>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27697362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988840"/>
            <a:ext cx="7772400" cy="3456385"/>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pt-BR" sz="2800" dirty="0" smtClean="0"/>
              <a:t>Atualmente vige a Circular SUSEP 336/07, que define o escopo de aplicação da apólice à base de reclamação:</a:t>
            </a:r>
          </a:p>
          <a:p>
            <a:pPr algn="just"/>
            <a:endParaRPr lang="pt-BR" sz="2800" dirty="0" smtClean="0"/>
          </a:p>
          <a:p>
            <a:pPr marL="711200" algn="just"/>
            <a:r>
              <a:rPr lang="pt-BR" sz="2800" dirty="0"/>
              <a:t>Art. </a:t>
            </a:r>
            <a:r>
              <a:rPr lang="pt-BR" sz="2800" dirty="0" smtClean="0"/>
              <a:t>1º - </a:t>
            </a:r>
            <a:r>
              <a:rPr lang="pt-BR" sz="2800" dirty="0"/>
              <a:t>As apólices à base de reclamações </a:t>
            </a:r>
            <a:r>
              <a:rPr lang="pt-BR" sz="2800" dirty="0" smtClean="0"/>
              <a:t>constituem </a:t>
            </a:r>
            <a:r>
              <a:rPr lang="pt-BR" sz="2800" dirty="0"/>
              <a:t>alternativa para a </a:t>
            </a:r>
            <a:r>
              <a:rPr lang="pt-BR" sz="2800" dirty="0" smtClean="0"/>
              <a:t>contratação de seguros de </a:t>
            </a:r>
            <a:r>
              <a:rPr lang="pt-BR" sz="2800" dirty="0"/>
              <a:t>responsabilidade civil, em modalidades sujeitas a </a:t>
            </a:r>
            <a:r>
              <a:rPr lang="pt-BR" sz="2800" b="1" u="sng" dirty="0"/>
              <a:t>risco de latência prolongada ou </a:t>
            </a:r>
            <a:r>
              <a:rPr lang="pt-BR" sz="2800" b="1" u="sng" dirty="0" smtClean="0"/>
              <a:t>a sinistros </a:t>
            </a:r>
            <a:r>
              <a:rPr lang="pt-BR" sz="2800" b="1" u="sng" dirty="0"/>
              <a:t>com manifestação tardia</a:t>
            </a:r>
            <a:r>
              <a:rPr lang="pt-BR" sz="2800" dirty="0"/>
              <a:t>.</a:t>
            </a:r>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2438210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Título do </a:t>
            </a:r>
            <a:r>
              <a:rPr lang="pt-BR" dirty="0" err="1"/>
              <a:t>gnt</a:t>
            </a:r>
            <a:endParaRPr lang="pt-BR" dirty="0"/>
          </a:p>
        </p:txBody>
      </p:sp>
      <p:sp>
        <p:nvSpPr>
          <p:cNvPr id="3" name="Subtítulo 2"/>
          <p:cNvSpPr>
            <a:spLocks noGrp="1"/>
          </p:cNvSpPr>
          <p:nvPr>
            <p:ph sz="half" idx="1"/>
          </p:nvPr>
        </p:nvSpPr>
        <p:spPr/>
        <p:txBody>
          <a:bodyPr/>
          <a:lstStyle/>
          <a:p>
            <a:r>
              <a:rPr lang="pt-BR" dirty="0"/>
              <a:t>tema</a:t>
            </a:r>
          </a:p>
        </p:txBody>
      </p:sp>
      <p:sp>
        <p:nvSpPr>
          <p:cNvPr id="4" name="Espaço Reservado para Conteúdo 3"/>
          <p:cNvSpPr>
            <a:spLocks noGrp="1"/>
          </p:cNvSpPr>
          <p:nvPr>
            <p:ph sz="half" idx="2"/>
          </p:nvPr>
        </p:nvSpPr>
        <p:spPr/>
        <p:txBody>
          <a:bodyPr/>
          <a:lstStyle/>
          <a:p>
            <a:endParaRPr lang="pt-B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683568" y="1772816"/>
            <a:ext cx="7772400" cy="4392487"/>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b="1" u="sng" cap="all" dirty="0" smtClean="0"/>
              <a:t>Condições para a alocação do RISCO DE LATÊNCIA PROLONGADA na apólice </a:t>
            </a:r>
            <a:r>
              <a:rPr lang="pt-BR" b="1" i="1" u="sng" cap="all" dirty="0" smtClean="0"/>
              <a:t>CLAIMS MADE</a:t>
            </a:r>
            <a:r>
              <a:rPr lang="pt-BR" b="1" u="sng" cap="all" dirty="0" smtClean="0"/>
              <a:t> no Brasil</a:t>
            </a:r>
          </a:p>
          <a:p>
            <a:endParaRPr lang="pt-BR" b="1" u="sng" cap="small" dirty="0" smtClean="0"/>
          </a:p>
          <a:p>
            <a:endParaRPr lang="pt-BR" b="1" u="sng" cap="small" dirty="0" smtClean="0"/>
          </a:p>
          <a:p>
            <a:pPr marL="571500" indent="-571500" algn="just">
              <a:buFont typeface="Arial" panose="020B0604020202020204" pitchFamily="34" charset="0"/>
              <a:buChar char="•"/>
            </a:pPr>
            <a:r>
              <a:rPr lang="pt-BR" dirty="0" smtClean="0"/>
              <a:t>O evento danoso deve ocorrer durante a vigência da apólice </a:t>
            </a:r>
            <a:r>
              <a:rPr lang="pt-BR" b="1" u="sng" dirty="0" smtClean="0"/>
              <a:t>OU</a:t>
            </a:r>
            <a:r>
              <a:rPr lang="pt-BR" b="1" dirty="0" smtClean="0"/>
              <a:t> </a:t>
            </a:r>
            <a:r>
              <a:rPr lang="pt-BR" dirty="0" smtClean="0"/>
              <a:t>no prazo de retroatividade ajustado</a:t>
            </a:r>
          </a:p>
          <a:p>
            <a:pPr marL="571500" indent="-571500" algn="just">
              <a:buFont typeface="Arial" panose="020B0604020202020204" pitchFamily="34" charset="0"/>
              <a:buChar char="•"/>
            </a:pPr>
            <a:endParaRPr lang="pt-BR" sz="4500" dirty="0"/>
          </a:p>
          <a:p>
            <a:r>
              <a:rPr lang="pt-BR" sz="9100" b="1" dirty="0" smtClean="0">
                <a:solidFill>
                  <a:srgbClr val="FF0000"/>
                </a:solidFill>
              </a:rPr>
              <a:t>+</a:t>
            </a:r>
          </a:p>
          <a:p>
            <a:pPr algn="just"/>
            <a:endParaRPr lang="pt-BR" dirty="0" smtClean="0"/>
          </a:p>
          <a:p>
            <a:pPr marL="571500" indent="-571500" algn="just">
              <a:buFont typeface="Arial" panose="020B0604020202020204" pitchFamily="34" charset="0"/>
              <a:buChar char="•"/>
            </a:pPr>
            <a:r>
              <a:rPr lang="pt-BR" dirty="0" smtClean="0"/>
              <a:t>A reclamação da vítima deve se dar na vigência da apólice </a:t>
            </a:r>
            <a:r>
              <a:rPr lang="pt-BR" b="1" u="sng" dirty="0" smtClean="0"/>
              <a:t>OU</a:t>
            </a:r>
            <a:r>
              <a:rPr lang="pt-BR" b="1" dirty="0" smtClean="0"/>
              <a:t> </a:t>
            </a:r>
            <a:r>
              <a:rPr lang="pt-BR" dirty="0" smtClean="0"/>
              <a:t>no prazo complementar (ou suplementar) ajustado, </a:t>
            </a:r>
            <a:r>
              <a:rPr lang="pt-BR" b="1" u="sng" dirty="0" smtClean="0"/>
              <a:t>se aplicáveis</a:t>
            </a:r>
            <a:r>
              <a:rPr lang="pt-BR" dirty="0" smtClean="0"/>
              <a:t> (art. 9º da Circular 336/2007)</a:t>
            </a:r>
            <a:endParaRPr lang="pt-BR"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39997097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340768"/>
            <a:ext cx="7772400" cy="5184576"/>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6200" b="1" u="sng" cap="all" dirty="0"/>
              <a:t>alocação do RISCO </a:t>
            </a:r>
            <a:r>
              <a:rPr lang="pt-BR" sz="6200" b="1" u="sng" cap="all" dirty="0" smtClean="0"/>
              <a:t>na </a:t>
            </a:r>
            <a:r>
              <a:rPr lang="pt-BR" sz="6200" b="1" u="sng" cap="all" dirty="0"/>
              <a:t>apólice </a:t>
            </a:r>
            <a:r>
              <a:rPr lang="pt-BR" sz="6200" b="1" i="1" u="sng" cap="all" dirty="0"/>
              <a:t>CLAIMS </a:t>
            </a:r>
            <a:r>
              <a:rPr lang="pt-BR" sz="6200" b="1" i="1" u="sng" cap="all" dirty="0" smtClean="0"/>
              <a:t>MADE </a:t>
            </a:r>
            <a:r>
              <a:rPr lang="pt-BR" sz="6000" b="1" u="sng" cap="all" dirty="0" smtClean="0"/>
              <a:t>com Cláusula de Notificação</a:t>
            </a:r>
          </a:p>
          <a:p>
            <a:endParaRPr lang="pt-BR" b="1" u="sng" cap="small" dirty="0" smtClean="0"/>
          </a:p>
          <a:p>
            <a:pPr marL="571500" indent="-571500" algn="just">
              <a:buFont typeface="Arial" panose="020B0604020202020204" pitchFamily="34" charset="0"/>
              <a:buChar char="•"/>
            </a:pPr>
            <a:endParaRPr lang="pt-BR" sz="4500" dirty="0"/>
          </a:p>
          <a:p>
            <a:pPr marL="857250" indent="-857250" algn="just">
              <a:buFont typeface="Arial" panose="020B0604020202020204" pitchFamily="34" charset="0"/>
              <a:buChar char="•"/>
            </a:pPr>
            <a:r>
              <a:rPr lang="pt-BR" sz="6000" dirty="0" smtClean="0">
                <a:latin typeface="+mn-lt"/>
                <a:cs typeface="Times New Roman" panose="02020603050405020304" pitchFamily="18" charset="0"/>
              </a:rPr>
              <a:t>Essa modalidade permite </a:t>
            </a:r>
            <a:r>
              <a:rPr lang="pt-BR" sz="6000" dirty="0">
                <a:latin typeface="+mn-lt"/>
                <a:cs typeface="Times New Roman" panose="02020603050405020304" pitchFamily="18" charset="0"/>
              </a:rPr>
              <a:t>ao segurado </a:t>
            </a:r>
            <a:r>
              <a:rPr lang="pt-BR" sz="6000" dirty="0" smtClean="0">
                <a:latin typeface="+mn-lt"/>
                <a:cs typeface="Times New Roman" panose="02020603050405020304" pitchFamily="18" charset="0"/>
              </a:rPr>
              <a:t>notificar por escrito a seguradora, </a:t>
            </a:r>
            <a:r>
              <a:rPr lang="pt-BR" sz="6000" b="1" u="sng" dirty="0">
                <a:latin typeface="+mn-lt"/>
                <a:cs typeface="Times New Roman" panose="02020603050405020304" pitchFamily="18" charset="0"/>
              </a:rPr>
              <a:t>durante a vigência da apólice</a:t>
            </a:r>
            <a:r>
              <a:rPr lang="pt-BR" sz="6000" dirty="0">
                <a:latin typeface="+mn-lt"/>
                <a:cs typeface="Times New Roman" panose="02020603050405020304" pitchFamily="18" charset="0"/>
              </a:rPr>
              <a:t>, </a:t>
            </a:r>
            <a:r>
              <a:rPr lang="pt-BR" sz="6000" u="sng" dirty="0">
                <a:latin typeface="+mn-lt"/>
                <a:cs typeface="Times New Roman" panose="02020603050405020304" pitchFamily="18" charset="0"/>
              </a:rPr>
              <a:t>fatos ou circunstâncias que possam dar origem a reclamações futuras </a:t>
            </a:r>
            <a:r>
              <a:rPr lang="pt-BR" sz="6000" u="sng" dirty="0" smtClean="0">
                <a:latin typeface="+mn-lt"/>
                <a:cs typeface="Times New Roman" panose="02020603050405020304" pitchFamily="18" charset="0"/>
              </a:rPr>
              <a:t>(</a:t>
            </a:r>
            <a:r>
              <a:rPr lang="pt-BR" sz="6000" u="sng" dirty="0">
                <a:latin typeface="+mn-lt"/>
                <a:cs typeface="Times New Roman" panose="02020603050405020304" pitchFamily="18" charset="0"/>
              </a:rPr>
              <a:t>i.e., </a:t>
            </a:r>
            <a:r>
              <a:rPr lang="pt-BR" sz="6000" i="1" u="sng" dirty="0">
                <a:latin typeface="+mn-lt"/>
                <a:cs typeface="Times New Roman" panose="02020603050405020304" pitchFamily="18" charset="0"/>
              </a:rPr>
              <a:t>expectativas de sinistro</a:t>
            </a:r>
            <a:r>
              <a:rPr lang="pt-BR" sz="6000" u="sng" dirty="0" smtClean="0">
                <a:latin typeface="+mn-lt"/>
                <a:cs typeface="Times New Roman" panose="02020603050405020304" pitchFamily="18" charset="0"/>
              </a:rPr>
              <a:t>)</a:t>
            </a:r>
            <a:r>
              <a:rPr lang="pt-BR" sz="6000" dirty="0" smtClean="0">
                <a:latin typeface="+mn-lt"/>
                <a:cs typeface="Times New Roman" panose="02020603050405020304" pitchFamily="18" charset="0"/>
              </a:rPr>
              <a:t>.</a:t>
            </a:r>
          </a:p>
          <a:p>
            <a:pPr marL="857250" indent="-857250" algn="just">
              <a:buFont typeface="Arial" panose="020B0604020202020204" pitchFamily="34" charset="0"/>
              <a:buChar char="•"/>
            </a:pPr>
            <a:endParaRPr lang="pt-BR" sz="6000" dirty="0" smtClean="0">
              <a:latin typeface="+mn-lt"/>
              <a:cs typeface="Times New Roman" panose="02020603050405020304" pitchFamily="18" charset="0"/>
            </a:endParaRPr>
          </a:p>
          <a:p>
            <a:pPr marL="857250" indent="-857250" algn="just">
              <a:buFont typeface="Arial" panose="020B0604020202020204" pitchFamily="34" charset="0"/>
              <a:buChar char="•"/>
            </a:pPr>
            <a:r>
              <a:rPr lang="pt-BR" sz="6000" dirty="0" smtClean="0">
                <a:latin typeface="+mn-lt"/>
                <a:cs typeface="Times New Roman" panose="02020603050405020304" pitchFamily="18" charset="0"/>
              </a:rPr>
              <a:t>A seguradora</a:t>
            </a:r>
            <a:r>
              <a:rPr lang="pt-BR" sz="6000" dirty="0">
                <a:latin typeface="+mn-lt"/>
                <a:cs typeface="Times New Roman" panose="02020603050405020304" pitchFamily="18" charset="0"/>
              </a:rPr>
              <a:t>, uma vez notificada, </a:t>
            </a:r>
            <a:r>
              <a:rPr lang="pt-BR" sz="6000" dirty="0" smtClean="0">
                <a:latin typeface="+mn-lt"/>
                <a:cs typeface="Times New Roman" panose="02020603050405020304" pitchFamily="18" charset="0"/>
              </a:rPr>
              <a:t>passa a  ser responsável </a:t>
            </a:r>
            <a:r>
              <a:rPr lang="pt-BR" sz="6000" dirty="0">
                <a:latin typeface="+mn-lt"/>
                <a:cs typeface="Times New Roman" panose="02020603050405020304" pitchFamily="18" charset="0"/>
              </a:rPr>
              <a:t>por eventual sinistro futuro relacionado ao fato </a:t>
            </a:r>
            <a:r>
              <a:rPr lang="pt-BR" sz="6000" dirty="0" smtClean="0">
                <a:latin typeface="+mn-lt"/>
                <a:cs typeface="Times New Roman" panose="02020603050405020304" pitchFamily="18" charset="0"/>
              </a:rPr>
              <a:t>comunicado, </a:t>
            </a:r>
            <a:r>
              <a:rPr lang="pt-BR" sz="6000" b="1" u="sng" dirty="0">
                <a:latin typeface="+mn-lt"/>
                <a:cs typeface="Times New Roman" panose="02020603050405020304" pitchFamily="18" charset="0"/>
              </a:rPr>
              <a:t>ainda que a reclamação </a:t>
            </a:r>
            <a:r>
              <a:rPr lang="pt-BR" sz="6000" b="1" u="sng" dirty="0" smtClean="0">
                <a:latin typeface="+mn-lt"/>
                <a:cs typeface="Times New Roman" panose="02020603050405020304" pitchFamily="18" charset="0"/>
              </a:rPr>
              <a:t>venha </a:t>
            </a:r>
            <a:r>
              <a:rPr lang="pt-BR" sz="6000" b="1" u="sng" dirty="0">
                <a:latin typeface="+mn-lt"/>
                <a:cs typeface="Times New Roman" panose="02020603050405020304" pitchFamily="18" charset="0"/>
              </a:rPr>
              <a:t>a ser apresentada pelo terceiro prejudicado após o término do prazo de vigência da apólice ou </a:t>
            </a:r>
            <a:r>
              <a:rPr lang="pt-BR" sz="6000" b="1" u="sng" dirty="0" smtClean="0">
                <a:latin typeface="+mn-lt"/>
                <a:cs typeface="Times New Roman" panose="02020603050405020304" pitchFamily="18" charset="0"/>
              </a:rPr>
              <a:t>da  </a:t>
            </a:r>
            <a:r>
              <a:rPr lang="pt-BR" sz="6000" b="1" u="sng" dirty="0">
                <a:latin typeface="+mn-lt"/>
                <a:cs typeface="Times New Roman" panose="02020603050405020304" pitchFamily="18" charset="0"/>
              </a:rPr>
              <a:t>extinção do prazo complementar ou </a:t>
            </a:r>
            <a:r>
              <a:rPr lang="pt-BR" sz="6000" b="1" u="sng" dirty="0" smtClean="0">
                <a:latin typeface="+mn-lt"/>
                <a:cs typeface="Times New Roman" panose="02020603050405020304" pitchFamily="18" charset="0"/>
              </a:rPr>
              <a:t>suplementar, se existente</a:t>
            </a:r>
            <a:r>
              <a:rPr lang="pt-BR" sz="6000" dirty="0" smtClean="0">
                <a:latin typeface="+mn-lt"/>
                <a:cs typeface="Times New Roman" panose="02020603050405020304" pitchFamily="18" charset="0"/>
              </a:rPr>
              <a:t>.</a:t>
            </a:r>
            <a:r>
              <a:rPr lang="pt-BR" sz="6000" b="1" u="sng" dirty="0" smtClean="0">
                <a:latin typeface="+mn-lt"/>
                <a:cs typeface="Times New Roman" panose="02020603050405020304" pitchFamily="18" charset="0"/>
              </a:rPr>
              <a:t> E mesmo que haja outra apólice em vigor por ocasião da reclamação.</a:t>
            </a:r>
            <a:endParaRPr lang="pt-BR" sz="6000" b="1" u="sng" dirty="0">
              <a:latin typeface="+mn-lt"/>
              <a:cs typeface="Times New Roman" panose="02020603050405020304" pitchFamily="18" charset="0"/>
            </a:endParaRPr>
          </a:p>
          <a:p>
            <a:pPr algn="just"/>
            <a:endParaRPr lang="pt-BR" dirty="0" smtClean="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3412790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611560" y="1412776"/>
            <a:ext cx="7772400" cy="5184576"/>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5000" b="1" u="sng" cap="all" dirty="0" smtClean="0"/>
              <a:t>Outros reflexos do risco de latência prolongada NO SEGURO DE RC – PONTOS DE ATENÇÃO e melhoria</a:t>
            </a:r>
          </a:p>
          <a:p>
            <a:pPr algn="just"/>
            <a:endParaRPr lang="pt-BR" dirty="0" smtClean="0"/>
          </a:p>
          <a:p>
            <a:pPr marL="571500" indent="-571500" algn="just">
              <a:buFont typeface="Arial" panose="020B0604020202020204" pitchFamily="34" charset="0"/>
              <a:buChar char="•"/>
            </a:pPr>
            <a:r>
              <a:rPr lang="pt-BR" sz="4800" b="1" u="sng" dirty="0" smtClean="0"/>
              <a:t>Subscrição</a:t>
            </a:r>
            <a:r>
              <a:rPr lang="pt-BR" sz="4800" dirty="0" smtClean="0"/>
              <a:t> – A análise do risco não deve estar presa apenas a fatos no passado (dados históricos) – Deve se considerar a própria variação do risco ao longo do tempo. Ter uma visão </a:t>
            </a:r>
            <a:r>
              <a:rPr lang="pt-BR" sz="4800" b="1" dirty="0" smtClean="0"/>
              <a:t>prospectiva</a:t>
            </a:r>
            <a:r>
              <a:rPr lang="pt-BR" sz="4800" dirty="0" smtClean="0"/>
              <a:t>. Avaliar possíveis mudanças no cenário legal, econômico, político e tecnológico. A subscrição tende a ser mais técnica e menos comercial. A correta precificação deve estar no foco.</a:t>
            </a:r>
          </a:p>
          <a:p>
            <a:pPr marL="571500" indent="-571500" algn="just">
              <a:buFont typeface="Arial" panose="020B0604020202020204" pitchFamily="34" charset="0"/>
              <a:buChar char="•"/>
            </a:pPr>
            <a:endParaRPr lang="pt-BR" sz="4800" b="1" u="sng" dirty="0" smtClean="0"/>
          </a:p>
          <a:p>
            <a:pPr marL="571500" indent="-571500" algn="just">
              <a:buFont typeface="Arial" panose="020B0604020202020204" pitchFamily="34" charset="0"/>
              <a:buChar char="•"/>
            </a:pPr>
            <a:r>
              <a:rPr lang="pt-BR" sz="4800" b="1" u="sng" dirty="0" smtClean="0"/>
              <a:t>Corretor</a:t>
            </a:r>
            <a:r>
              <a:rPr lang="pt-BR" sz="4800" dirty="0" smtClean="0"/>
              <a:t> – Investir na qualificação para que possa entender melhor os riscos de </a:t>
            </a:r>
            <a:r>
              <a:rPr lang="pt-BR" sz="4800" u="sng" dirty="0" smtClean="0"/>
              <a:t>cauda longa </a:t>
            </a:r>
            <a:r>
              <a:rPr lang="pt-BR" sz="4800" dirty="0" smtClean="0"/>
              <a:t>e oferecer ao cliente produtos que efetivamente garanta os seus interesses</a:t>
            </a:r>
          </a:p>
          <a:p>
            <a:pPr marL="571500" indent="-571500" algn="just">
              <a:buFont typeface="Arial" panose="020B0604020202020204" pitchFamily="34" charset="0"/>
              <a:buChar char="•"/>
            </a:pPr>
            <a:endParaRPr lang="pt-BR" sz="4800" b="1" u="sng" dirty="0" smtClean="0"/>
          </a:p>
          <a:p>
            <a:pPr marL="571500" indent="-571500" algn="just">
              <a:buFont typeface="Arial" panose="020B0604020202020204" pitchFamily="34" charset="0"/>
              <a:buChar char="•"/>
            </a:pPr>
            <a:r>
              <a:rPr lang="pt-BR" sz="4800" b="1" u="sng" dirty="0" smtClean="0"/>
              <a:t>Regulação</a:t>
            </a:r>
            <a:r>
              <a:rPr lang="pt-BR" sz="4800" dirty="0" smtClean="0"/>
              <a:t> – O </a:t>
            </a:r>
            <a:r>
              <a:rPr lang="pt-BR" sz="4800" smtClean="0"/>
              <a:t>segurador deve contar </a:t>
            </a:r>
            <a:r>
              <a:rPr lang="pt-BR" sz="4800" dirty="0" smtClean="0"/>
              <a:t>com pessoas que compreendam esse tipo de risco e saibam alocá-lo de maneira adequada na apólice aplicável à base de reclamação.</a:t>
            </a:r>
          </a:p>
          <a:p>
            <a:pPr marL="571500" indent="-571500" algn="just">
              <a:buFont typeface="Arial" panose="020B0604020202020204" pitchFamily="34" charset="0"/>
              <a:buChar char="•"/>
            </a:pPr>
            <a:endParaRPr lang="pt-BR" sz="4800" dirty="0" smtClean="0"/>
          </a:p>
          <a:p>
            <a:pPr marL="571500" indent="-571500" algn="just">
              <a:buFont typeface="Arial" panose="020B0604020202020204" pitchFamily="34" charset="0"/>
              <a:buChar char="•"/>
            </a:pPr>
            <a:r>
              <a:rPr lang="pt-BR" sz="4800" b="1" u="sng" dirty="0" smtClean="0"/>
              <a:t>Resseguro</a:t>
            </a:r>
            <a:r>
              <a:rPr lang="pt-BR" sz="4800" dirty="0" smtClean="0"/>
              <a:t> – A seguradora deve estar atenta à base do contrato de resseguro, para que ele possa acompanhar a carteira de cauda longa que está sendo protegida. </a:t>
            </a:r>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19380320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340768"/>
            <a:ext cx="7772400" cy="518457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pt-BR" dirty="0" smtClean="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pic>
        <p:nvPicPr>
          <p:cNvPr id="4" name="Imagem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5696" y="2780928"/>
            <a:ext cx="5654198" cy="2232248"/>
          </a:xfrm>
          <a:prstGeom prst="rect">
            <a:avLst/>
          </a:prstGeom>
        </p:spPr>
      </p:pic>
    </p:spTree>
    <p:extLst>
      <p:ext uri="{BB962C8B-B14F-4D97-AF65-F5344CB8AC3E}">
        <p14:creationId xmlns:p14="http://schemas.microsoft.com/office/powerpoint/2010/main" val="5910149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556792"/>
            <a:ext cx="7772400" cy="504055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u="sng" cap="small" dirty="0" smtClean="0">
                <a:latin typeface="+mn-lt"/>
                <a:cs typeface="Times New Roman" panose="02020603050405020304" pitchFamily="18" charset="0"/>
              </a:rPr>
              <a:t>Conhecimento Prévio pelo Segurado do Evento Danoso</a:t>
            </a:r>
          </a:p>
          <a:p>
            <a:pPr algn="just"/>
            <a:endParaRPr lang="pt-BR" sz="1800" dirty="0" smtClean="0">
              <a:latin typeface="+mn-lt"/>
              <a:cs typeface="Times New Roman" panose="02020603050405020304" pitchFamily="18" charset="0"/>
            </a:endParaRPr>
          </a:p>
          <a:p>
            <a:pPr algn="just"/>
            <a:r>
              <a:rPr lang="pt-BR" sz="1800" dirty="0" smtClean="0">
                <a:latin typeface="+mn-lt"/>
                <a:cs typeface="Times New Roman" panose="02020603050405020304" pitchFamily="18" charset="0"/>
              </a:rPr>
              <a:t>Apólice </a:t>
            </a:r>
            <a:r>
              <a:rPr lang="pt-BR" sz="1800" dirty="0">
                <a:latin typeface="+mn-lt"/>
                <a:cs typeface="Times New Roman" panose="02020603050405020304" pitchFamily="18" charset="0"/>
              </a:rPr>
              <a:t>de seguro – Contrato de responsabilidade civil profissional, com cláusula de retroatividade de três anos </a:t>
            </a:r>
            <a:r>
              <a:rPr lang="pt-BR" sz="1800" b="1" u="sng" dirty="0">
                <a:latin typeface="+mn-lt"/>
                <a:cs typeface="Times New Roman" panose="02020603050405020304" pitchFamily="18" charset="0"/>
              </a:rPr>
              <a:t>– </a:t>
            </a:r>
            <a:r>
              <a:rPr lang="pt-BR" sz="2000" b="1" u="sng" dirty="0">
                <a:latin typeface="+mn-lt"/>
                <a:cs typeface="Times New Roman" panose="02020603050405020304" pitchFamily="18" charset="0"/>
              </a:rPr>
              <a:t>Cláusula, todavia, que prevê expressamente a exclusão de cobertura para danos que já eram do conhecimento do segurado – </a:t>
            </a:r>
            <a:r>
              <a:rPr lang="pt-BR" sz="1800" dirty="0">
                <a:latin typeface="+mn-lt"/>
                <a:cs typeface="Times New Roman" panose="02020603050405020304" pitchFamily="18" charset="0"/>
              </a:rPr>
              <a:t>Segurado, prestador de </a:t>
            </a:r>
            <a:r>
              <a:rPr lang="pt-BR" sz="2000" b="1" u="sng" dirty="0">
                <a:latin typeface="+mn-lt"/>
                <a:cs typeface="Times New Roman" panose="02020603050405020304" pitchFamily="18" charset="0"/>
              </a:rPr>
              <a:t>serviço de contabilidade</a:t>
            </a:r>
            <a:r>
              <a:rPr lang="pt-BR" sz="2000" dirty="0">
                <a:latin typeface="+mn-lt"/>
                <a:cs typeface="Times New Roman" panose="02020603050405020304" pitchFamily="18" charset="0"/>
              </a:rPr>
              <a:t>,</a:t>
            </a:r>
            <a:r>
              <a:rPr lang="pt-BR" sz="1800" dirty="0">
                <a:latin typeface="+mn-lt"/>
                <a:cs typeface="Times New Roman" panose="02020603050405020304" pitchFamily="18" charset="0"/>
              </a:rPr>
              <a:t> que tinha conhecimento de que deixou de recolher adequadamente os tributos para determinada empresa, tanto é que procedeu a retificação de valores junto ao fisco – Negativa de cobertura que não pode ser considerada ilegítima – Exigência do pagamento dos prejuízos em período posterior pelo cliente que não modifica o desfecho dado à lide, porque a autora tinha ciência do dano – </a:t>
            </a:r>
            <a:r>
              <a:rPr lang="pt-BR" sz="2000" b="1" u="sng" dirty="0">
                <a:latin typeface="+mn-lt"/>
                <a:cs typeface="Times New Roman" panose="02020603050405020304" pitchFamily="18" charset="0"/>
              </a:rPr>
              <a:t>Intepretação diversa permitiria que os segurados tomassem o impulso de contratar o seguro após a certeza da ocorrência do sinistro, o que causaria desequilíbrio na relação contratua</a:t>
            </a:r>
            <a:r>
              <a:rPr lang="pt-BR" sz="1800" b="1" u="sng" dirty="0">
                <a:latin typeface="+mn-lt"/>
                <a:cs typeface="Times New Roman" panose="02020603050405020304" pitchFamily="18" charset="0"/>
              </a:rPr>
              <a:t>l </a:t>
            </a:r>
            <a:r>
              <a:rPr lang="pt-BR" sz="1800" dirty="0">
                <a:latin typeface="+mn-lt"/>
                <a:cs typeface="Times New Roman" panose="02020603050405020304" pitchFamily="18" charset="0"/>
              </a:rPr>
              <a:t>- Ação improcedente – Decisão mantida – Recurso improvido.  (TJSP;  Apelação 1035173-04.2014.8.26.0576; Relator (a): Luis Mario </a:t>
            </a:r>
            <a:r>
              <a:rPr lang="pt-BR" sz="1800" dirty="0" err="1">
                <a:latin typeface="+mn-lt"/>
                <a:cs typeface="Times New Roman" panose="02020603050405020304" pitchFamily="18" charset="0"/>
              </a:rPr>
              <a:t>Galbetti</a:t>
            </a:r>
            <a:r>
              <a:rPr lang="pt-BR" sz="1800" dirty="0">
                <a:latin typeface="+mn-lt"/>
                <a:cs typeface="Times New Roman" panose="02020603050405020304" pitchFamily="18" charset="0"/>
              </a:rPr>
              <a:t>; Órgão Julgador: 7ª Câmara de Direito Privado; - 1ª Vara Cível; j.: 31/03/2016;)</a:t>
            </a:r>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2538560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71600" y="1340768"/>
            <a:ext cx="7772400" cy="5040560"/>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6000" b="1" u="sng" cap="small" dirty="0" smtClean="0"/>
              <a:t>Momento da Alocação do Sinistro</a:t>
            </a:r>
          </a:p>
          <a:p>
            <a:pPr algn="just"/>
            <a:endParaRPr lang="pt-BR" dirty="0" smtClean="0"/>
          </a:p>
          <a:p>
            <a:pPr algn="just"/>
            <a:r>
              <a:rPr lang="pt-BR" dirty="0" smtClean="0"/>
              <a:t>AÇÃO </a:t>
            </a:r>
            <a:r>
              <a:rPr lang="pt-BR" dirty="0"/>
              <a:t>DE RESSARCIMENTO DO SEGURADO CONTRA O RESSEGURADOR - AUTOR QUE, APÓS TER PAGO INDENIZAÇÃO FUNDADA EM ERRO DE DIAGNÓSTICO (CANCER NA MAMA), PRETENDE SE VOLTAR CONTRA O RESSEGURADOR – DESCABIMENTO – NÃO PREENCHIMENTO DAS CONDIÇÕES LEGAIS – A vítima de </a:t>
            </a:r>
            <a:r>
              <a:rPr lang="pt-BR" b="1" u="sng" dirty="0"/>
              <a:t>erro de diagnóstico </a:t>
            </a:r>
            <a:r>
              <a:rPr lang="pt-BR" dirty="0"/>
              <a:t>ajuizou ação indenizatória contra o Laboratório de Patologia – Laboratório que, após ter pago a dívida junto à autora da ação indenizatória, pretende receber diretamente do Ressegurador parcela do valor desembolsado (R$ 181.790.38) – </a:t>
            </a:r>
            <a:r>
              <a:rPr lang="pt-BR" dirty="0" smtClean="0"/>
              <a:t>(...) </a:t>
            </a:r>
            <a:r>
              <a:rPr lang="pt-BR" dirty="0"/>
              <a:t>– </a:t>
            </a:r>
            <a:r>
              <a:rPr lang="pt-BR" b="1" dirty="0"/>
              <a:t>Por fim, o contrato de seguro firmado entre o Laboratório de Patologia e a Seguradora </a:t>
            </a:r>
            <a:r>
              <a:rPr lang="pt-BR" b="1" dirty="0" smtClean="0"/>
              <a:t>(...) foi </a:t>
            </a:r>
            <a:r>
              <a:rPr lang="pt-BR" b="1" dirty="0"/>
              <a:t>de "Responsabilidade Civil Profissional", "Apólice à base de Reclamações com Notificação" ("</a:t>
            </a:r>
            <a:r>
              <a:rPr lang="pt-BR" b="1" dirty="0" err="1"/>
              <a:t>claims</a:t>
            </a:r>
            <a:r>
              <a:rPr lang="pt-BR" b="1" dirty="0"/>
              <a:t> </a:t>
            </a:r>
            <a:r>
              <a:rPr lang="pt-BR" b="1" dirty="0" err="1"/>
              <a:t>made</a:t>
            </a:r>
            <a:r>
              <a:rPr lang="pt-BR" b="1" dirty="0"/>
              <a:t> </a:t>
            </a:r>
            <a:r>
              <a:rPr lang="pt-BR" b="1" dirty="0" err="1"/>
              <a:t>basis</a:t>
            </a:r>
            <a:r>
              <a:rPr lang="pt-BR" b="1" dirty="0"/>
              <a:t>") - </a:t>
            </a:r>
            <a:r>
              <a:rPr lang="pt-BR" b="1" u="sng" dirty="0"/>
              <a:t>Significa que é preciso verificar em que momento a vítima (terceiro) apresenta a sua reclamação ao segurado - É esse momento que deve ser considerado para se aferir se existe ou não cobertura securitária </a:t>
            </a:r>
            <a:r>
              <a:rPr lang="pt-BR" dirty="0"/>
              <a:t>- No caso em tela, o evento danoso (ocorrido em 04/03/2011) não se confunde com a data da reclamação que a vítima eventualmente tenha feito perante o Laboratório de Patologia, nem com a notificação deste Laboratório à Seguradora Nobre – RECURSO PROVIDO. </a:t>
            </a:r>
            <a:r>
              <a:rPr lang="pt-BR" dirty="0" smtClean="0"/>
              <a:t>(</a:t>
            </a:r>
            <a:r>
              <a:rPr lang="pt-BR" dirty="0"/>
              <a:t>TJSP;  Apelação 1029242-85.2017.8.26.0100; Relator (a): Sérgio </a:t>
            </a:r>
            <a:r>
              <a:rPr lang="pt-BR" dirty="0" err="1"/>
              <a:t>Shimura</a:t>
            </a:r>
            <a:r>
              <a:rPr lang="pt-BR" dirty="0"/>
              <a:t>; Órgão Julgador: 23ª Câmara de Direito Privado; Foro Central Cível - 13ª Vara Cível; Data do Julgamento: </a:t>
            </a:r>
            <a:r>
              <a:rPr lang="pt-BR" dirty="0" smtClean="0"/>
              <a:t>21/02/2018)</a:t>
            </a:r>
            <a:endParaRPr lang="pt-BR" dirty="0"/>
          </a:p>
          <a:p>
            <a:endParaRPr lang="pt-BR"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2882148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484784"/>
            <a:ext cx="7772400" cy="4968553"/>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5500" b="1" u="sng" cap="small" dirty="0" smtClean="0"/>
              <a:t>Prazo de retroatividade</a:t>
            </a:r>
          </a:p>
          <a:p>
            <a:pPr algn="just"/>
            <a:endParaRPr lang="pt-BR" dirty="0" smtClean="0"/>
          </a:p>
          <a:p>
            <a:pPr algn="just"/>
            <a:r>
              <a:rPr lang="pt-BR" dirty="0" smtClean="0"/>
              <a:t>CIVIL</a:t>
            </a:r>
            <a:r>
              <a:rPr lang="pt-BR" dirty="0"/>
              <a:t>. SEGURO DE RESPONSABILIDADE CIVIL POR ERRO PROFISSIONAL. PRELIMINAR DE ILEGITIMIDADE PASSIVA AFASTADA. ADVOGADO QUE PERDE PRAZO PARA RECORRER. PRETENSÃO DE QUE A SEGURADORA PAGUE AO MANDANTE O PROVEITO ECONÔMICO QUE SERIA OBTIDO SE PROVIDO O RECURSO NÃO INTERPOSTO. IMPOSSIBLIDADE. PERDA DE UMA CHANCE. DANO PATRIMONIAL QUE DEPENDE DE LIQUIDAÇÃO. IMPROCEDÊNCIA MANTIDA</a:t>
            </a:r>
            <a:r>
              <a:rPr lang="pt-BR" b="1" u="sng" dirty="0"/>
              <a:t>. </a:t>
            </a:r>
            <a:r>
              <a:rPr lang="pt-BR" sz="5000" b="1" u="sng" dirty="0"/>
              <a:t>1. É verdade que, em razão da natureza jurídica da modalidade de seguro contratado (apólice à base de reclamação), havia a possibilidade de a nova seguradora retroagir sua cobertura à data da primeira celebração. Contudo, infere-se dos autos que a seguradora Liberty assumiu os riscos ocorridos a partir da vigência de sua apólice, ou seja, o dia 05.08.13 - e não 05.08.12, como defende a requerida -, não se cogitando de responsabilização retroativa, ou seja, relacionada a eventos ocorridos durante a vigência da apólice celebrada com a empresa requerida, conforme disposto no contrato.</a:t>
            </a:r>
            <a:r>
              <a:rPr lang="pt-BR" dirty="0"/>
              <a:t> 2. </a:t>
            </a:r>
            <a:r>
              <a:rPr lang="pt-BR" dirty="0" smtClean="0"/>
              <a:t>(...). </a:t>
            </a:r>
            <a:r>
              <a:rPr lang="pt-BR" dirty="0"/>
              <a:t>4. Recursos improvidos. </a:t>
            </a:r>
            <a:endParaRPr lang="pt-BR" dirty="0" smtClean="0"/>
          </a:p>
          <a:p>
            <a:pPr algn="just"/>
            <a:r>
              <a:rPr lang="pt-BR" dirty="0" smtClean="0"/>
              <a:t>(</a:t>
            </a:r>
            <a:r>
              <a:rPr lang="pt-BR" dirty="0"/>
              <a:t>TJSP;  Apelação 1000923-20.2016.8.26.0011; Relator (a): Artur Marques; Órgão Julgador: 35ª Câmara de Direito Privado; Foro Regional XI - Pinheiros - 4ª Vara Cível; Data do Julgamento: 30/01/2017; Data de Registro: 30/01/2017</a:t>
            </a:r>
            <a:r>
              <a:rPr lang="pt-BR" dirty="0" smtClean="0"/>
              <a:t>)</a:t>
            </a:r>
            <a:endParaRPr lang="pt-BR" dirty="0">
              <a:effectLst/>
            </a:endParaRPr>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1462957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9479"/>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467544" y="1772816"/>
            <a:ext cx="8079432" cy="46805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u="sng" cap="all" dirty="0" smtClean="0"/>
              <a:t>Significado de Período de Latência</a:t>
            </a:r>
          </a:p>
          <a:p>
            <a:pPr marL="342900" indent="-342900" algn="just">
              <a:buFont typeface="Arial" panose="020B0604020202020204" pitchFamily="34" charset="0"/>
              <a:buChar char="•"/>
            </a:pPr>
            <a:endParaRPr lang="pt-BR" sz="2200" dirty="0" smtClean="0"/>
          </a:p>
          <a:p>
            <a:pPr marL="342900" indent="-342900" algn="just">
              <a:buFont typeface="Arial" panose="020B0604020202020204" pitchFamily="34" charset="0"/>
              <a:buChar char="•"/>
            </a:pPr>
            <a:r>
              <a:rPr lang="pt-BR" sz="2300" dirty="0" smtClean="0"/>
              <a:t>É </a:t>
            </a:r>
            <a:r>
              <a:rPr lang="pt-BR" sz="2300" dirty="0"/>
              <a:t>a diferença de tempo entre o início de um evento e o momento em que os seus efeitos se tornam perceptíveis (</a:t>
            </a:r>
            <a:r>
              <a:rPr lang="pt-BR" sz="2300" i="1" dirty="0"/>
              <a:t>Keller, Alexandre. </a:t>
            </a:r>
            <a:r>
              <a:rPr lang="pt-BR" sz="2300" i="1" dirty="0" err="1"/>
              <a:t>Novatec</a:t>
            </a:r>
            <a:r>
              <a:rPr lang="pt-BR" sz="2300" i="1" dirty="0"/>
              <a:t>, ed. </a:t>
            </a:r>
            <a:r>
              <a:rPr lang="pt-BR" sz="2300" i="1" dirty="0" err="1"/>
              <a:t>Asterisk</a:t>
            </a:r>
            <a:r>
              <a:rPr lang="pt-BR" sz="2300" i="1" dirty="0"/>
              <a:t> na prática. agosto de 2014 2 ed. São </a:t>
            </a:r>
            <a:r>
              <a:rPr lang="pt-BR" sz="2300" i="1" dirty="0" smtClean="0"/>
              <a:t>Paulo)</a:t>
            </a:r>
          </a:p>
          <a:p>
            <a:pPr marL="342900" indent="-342900" algn="just">
              <a:buFont typeface="Arial" panose="020B0604020202020204" pitchFamily="34" charset="0"/>
              <a:buChar char="•"/>
            </a:pPr>
            <a:endParaRPr lang="pt-BR" sz="1600" i="1" dirty="0"/>
          </a:p>
          <a:p>
            <a:pPr marL="342900" indent="-342900" algn="just">
              <a:buFont typeface="Arial" panose="020B0604020202020204" pitchFamily="34" charset="0"/>
              <a:buChar char="•"/>
            </a:pPr>
            <a:endParaRPr lang="pt-BR" sz="1600" i="1" dirty="0"/>
          </a:p>
          <a:p>
            <a:pPr marL="342900" indent="-342900" algn="just">
              <a:buFont typeface="Arial" panose="020B0604020202020204" pitchFamily="34" charset="0"/>
              <a:buChar char="•"/>
            </a:pPr>
            <a:r>
              <a:rPr lang="pt-BR" sz="2300" dirty="0" smtClean="0"/>
              <a:t>No </a:t>
            </a:r>
            <a:r>
              <a:rPr lang="pt-BR" sz="2300" dirty="0"/>
              <a:t>âmbito do </a:t>
            </a:r>
            <a:r>
              <a:rPr lang="pt-BR" sz="2300" dirty="0" smtClean="0"/>
              <a:t>seguro, </a:t>
            </a:r>
            <a:r>
              <a:rPr lang="pt-BR" sz="2300" dirty="0"/>
              <a:t>esse tipo de risco é também </a:t>
            </a:r>
            <a:r>
              <a:rPr lang="pt-BR" sz="2300" dirty="0" smtClean="0"/>
              <a:t>denominado de “cauda longa” (</a:t>
            </a:r>
            <a:r>
              <a:rPr lang="pt-BR" sz="2300" i="1" dirty="0" err="1" smtClean="0"/>
              <a:t>long</a:t>
            </a:r>
            <a:r>
              <a:rPr lang="pt-BR" sz="2300" i="1" dirty="0" smtClean="0"/>
              <a:t> </a:t>
            </a:r>
            <a:r>
              <a:rPr lang="pt-BR" sz="2300" i="1" dirty="0" err="1" smtClean="0"/>
              <a:t>tail</a:t>
            </a:r>
            <a:r>
              <a:rPr lang="pt-BR" sz="2300" i="1" dirty="0" smtClean="0"/>
              <a:t>, em inglês)</a:t>
            </a:r>
            <a:r>
              <a:rPr lang="pt-BR" sz="2300" dirty="0" smtClean="0"/>
              <a:t>; onde os </a:t>
            </a:r>
            <a:r>
              <a:rPr lang="pt-BR" sz="2300" dirty="0"/>
              <a:t>riscos são marcados por um longo </a:t>
            </a:r>
            <a:r>
              <a:rPr lang="pt-BR" sz="2300" dirty="0" smtClean="0"/>
              <a:t>espaço </a:t>
            </a:r>
            <a:r>
              <a:rPr lang="pt-BR" sz="2300" dirty="0"/>
              <a:t>de tempo entre </a:t>
            </a:r>
            <a:r>
              <a:rPr lang="pt-BR" sz="2300" dirty="0" smtClean="0"/>
              <a:t>o ato que ocasiona </a:t>
            </a:r>
            <a:r>
              <a:rPr lang="pt-BR" sz="2300" dirty="0"/>
              <a:t>o dano e o momento que </a:t>
            </a:r>
            <a:r>
              <a:rPr lang="pt-BR" sz="2300" dirty="0" smtClean="0"/>
              <a:t>os efeitos se manifestam*. </a:t>
            </a:r>
          </a:p>
          <a:p>
            <a:pPr algn="just"/>
            <a:endParaRPr lang="pt-BR" sz="1700" dirty="0"/>
          </a:p>
          <a:p>
            <a:pPr marL="1436688" algn="just"/>
            <a:r>
              <a:rPr lang="pt-BR" sz="1700" b="1" u="sng" dirty="0" smtClean="0"/>
              <a:t>*Nota</a:t>
            </a:r>
            <a:r>
              <a:rPr lang="pt-BR" sz="1700" dirty="0" smtClean="0"/>
              <a:t>: Em algumas situações é difícil evidenciar a </a:t>
            </a:r>
            <a:r>
              <a:rPr lang="pt-BR" sz="1700" b="1" u="sng" dirty="0" smtClean="0"/>
              <a:t>data exata </a:t>
            </a:r>
            <a:r>
              <a:rPr lang="pt-BR" sz="1700" dirty="0" smtClean="0"/>
              <a:t>da ocorrência do dano.</a:t>
            </a:r>
            <a:endParaRPr lang="pt-BR" sz="1700"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27759567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71600" y="2060848"/>
            <a:ext cx="7772400" cy="3600399"/>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900" b="1" u="sng" cap="small" dirty="0" smtClean="0"/>
              <a:t>Data da Reclamação  - Ação Judicial</a:t>
            </a:r>
          </a:p>
          <a:p>
            <a:pPr algn="just"/>
            <a:endParaRPr lang="pt-BR" dirty="0" smtClean="0"/>
          </a:p>
          <a:p>
            <a:pPr algn="just"/>
            <a:r>
              <a:rPr lang="pt-BR" sz="2600" dirty="0" smtClean="0"/>
              <a:t>“</a:t>
            </a:r>
            <a:r>
              <a:rPr lang="pt-BR" sz="2600" b="1" u="sng" dirty="0" smtClean="0"/>
              <a:t>Porque quando da reclamação, quer dizer, do ajuizamento da ação pelas empresas tomadoras</a:t>
            </a:r>
            <a:r>
              <a:rPr lang="pt-BR" sz="2600" dirty="0" smtClean="0"/>
              <a:t>, </a:t>
            </a:r>
            <a:r>
              <a:rPr lang="pt-BR" sz="2600" dirty="0"/>
              <a:t>já não mais havia cobertura, mantém-se o </a:t>
            </a:r>
            <a:r>
              <a:rPr lang="pt-BR" sz="2600" dirty="0" smtClean="0"/>
              <a:t>decreto </a:t>
            </a:r>
            <a:r>
              <a:rPr lang="pt-BR" sz="2600" dirty="0"/>
              <a:t>de improcedência da demanda declaratória promovida pelo segurado contra a seguradora.  </a:t>
            </a:r>
            <a:endParaRPr lang="pt-BR" sz="2600" dirty="0" smtClean="0"/>
          </a:p>
          <a:p>
            <a:pPr algn="just"/>
            <a:r>
              <a:rPr lang="pt-BR" sz="2600" dirty="0" smtClean="0"/>
              <a:t>(</a:t>
            </a:r>
            <a:r>
              <a:rPr lang="pt-BR" sz="2600" dirty="0"/>
              <a:t>TJSP;  Apelação 1059827-28.2014.8.26.0100; Relator (a): Celso Pimentel; Órgão Julgador: 28ª Câmara de Direito Privado; Foro Central Cível - 38ª Vara Cível; Data do Julgamento: </a:t>
            </a:r>
            <a:r>
              <a:rPr lang="pt-BR" sz="2600" dirty="0" smtClean="0"/>
              <a:t>18/10/2016)</a:t>
            </a:r>
            <a:endParaRPr lang="pt-BR" sz="2600"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29175788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844825"/>
            <a:ext cx="7772400" cy="4608512"/>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pt-BR" dirty="0" smtClean="0"/>
          </a:p>
          <a:p>
            <a:endParaRPr lang="pt-BR" dirty="0"/>
          </a:p>
          <a:p>
            <a:r>
              <a:rPr lang="pt-BR" b="1" dirty="0" smtClean="0"/>
              <a:t>Obrigado!</a:t>
            </a:r>
          </a:p>
          <a:p>
            <a:endParaRPr lang="pt-BR" dirty="0"/>
          </a:p>
          <a:p>
            <a:pPr algn="r"/>
            <a:endParaRPr lang="pt-BR" dirty="0" smtClean="0"/>
          </a:p>
          <a:p>
            <a:pPr algn="r"/>
            <a:endParaRPr lang="pt-BR" dirty="0"/>
          </a:p>
          <a:p>
            <a:pPr algn="r"/>
            <a:endParaRPr lang="pt-BR" dirty="0" smtClean="0"/>
          </a:p>
          <a:p>
            <a:pPr algn="r"/>
            <a:r>
              <a:rPr lang="pt-BR" sz="2100" b="1" u="sng" dirty="0" smtClean="0"/>
              <a:t>victorbenes@jarmandobatista.com.br</a:t>
            </a:r>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1748424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498" y="11043"/>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899592" y="1556792"/>
            <a:ext cx="7772400" cy="45365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u="sng" cap="all" dirty="0" smtClean="0"/>
              <a:t>riscos mais comuns sujeitos A latência prolongada</a:t>
            </a:r>
          </a:p>
          <a:p>
            <a:pPr algn="just"/>
            <a:endParaRPr lang="pt-BR" sz="2400" b="1" cap="small" dirty="0" smtClean="0"/>
          </a:p>
          <a:p>
            <a:pPr marL="342900" indent="-342900" algn="just">
              <a:buFont typeface="Arial" panose="020B0604020202020204" pitchFamily="34" charset="0"/>
              <a:buChar char="•"/>
            </a:pPr>
            <a:r>
              <a:rPr lang="pt-BR" sz="2400" dirty="0" smtClean="0"/>
              <a:t>RC Profissional (E&amp;O);</a:t>
            </a:r>
          </a:p>
          <a:p>
            <a:pPr marL="342900" indent="-342900" algn="just">
              <a:buFont typeface="Arial" panose="020B0604020202020204" pitchFamily="34" charset="0"/>
              <a:buChar char="•"/>
            </a:pPr>
            <a:r>
              <a:rPr lang="pt-BR" sz="2400" dirty="0" smtClean="0"/>
              <a:t>RC Produtos;</a:t>
            </a:r>
          </a:p>
          <a:p>
            <a:pPr marL="342900" indent="-342900" algn="just">
              <a:buFont typeface="Arial" panose="020B0604020202020204" pitchFamily="34" charset="0"/>
              <a:buChar char="•"/>
            </a:pPr>
            <a:r>
              <a:rPr lang="pt-BR" sz="2400" dirty="0" smtClean="0"/>
              <a:t>Riscos Ambientais; </a:t>
            </a:r>
          </a:p>
          <a:p>
            <a:pPr marL="342900" indent="-342900" algn="just">
              <a:buFont typeface="Arial" panose="020B0604020202020204" pitchFamily="34" charset="0"/>
              <a:buChar char="•"/>
            </a:pPr>
            <a:r>
              <a:rPr lang="pt-BR" sz="2400" dirty="0" smtClean="0"/>
              <a:t>RC de Executivos (D&amp;O).</a:t>
            </a:r>
          </a:p>
          <a:p>
            <a:pPr algn="just"/>
            <a:endParaRPr lang="pt-BR" sz="2400" dirty="0" smtClean="0"/>
          </a:p>
          <a:p>
            <a:r>
              <a:rPr lang="pt-BR" sz="2400" b="1" u="sng" cap="all" dirty="0" smtClean="0"/>
              <a:t>Gênero de Danos</a:t>
            </a:r>
          </a:p>
          <a:p>
            <a:endParaRPr lang="pt-BR" sz="2400" b="1" cap="small" dirty="0" smtClean="0"/>
          </a:p>
          <a:p>
            <a:pPr marL="342900" indent="-342900" algn="just">
              <a:buFont typeface="Arial" panose="020B0604020202020204" pitchFamily="34" charset="0"/>
              <a:buChar char="•"/>
            </a:pPr>
            <a:r>
              <a:rPr lang="pt-BR" sz="2400" dirty="0" smtClean="0"/>
              <a:t>Danos patrimoniais;</a:t>
            </a:r>
          </a:p>
          <a:p>
            <a:pPr marL="342900" indent="-342900" algn="just">
              <a:buFont typeface="Arial" panose="020B0604020202020204" pitchFamily="34" charset="0"/>
              <a:buChar char="•"/>
            </a:pPr>
            <a:r>
              <a:rPr lang="pt-BR" sz="2400" dirty="0" smtClean="0"/>
              <a:t>Danos extrapatrimoniais.</a:t>
            </a:r>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780783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700808"/>
            <a:ext cx="7772400" cy="46805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u="sng" cap="all" dirty="0" smtClean="0"/>
              <a:t>Exemplos Marcantes de Sinistros Caracterizados por Latência prolongada</a:t>
            </a:r>
          </a:p>
          <a:p>
            <a:pPr algn="just"/>
            <a:endParaRPr lang="pt-BR" altLang="pt-BR" sz="2800" dirty="0" smtClean="0">
              <a:ea typeface="Times New Roman" panose="02020603050405020304" pitchFamily="18" charset="0"/>
              <a:cs typeface="Times New Roman" panose="02020603050405020304" pitchFamily="18" charset="0"/>
            </a:endParaRPr>
          </a:p>
          <a:p>
            <a:pPr algn="just"/>
            <a:r>
              <a:rPr lang="pt-BR" altLang="pt-BR" sz="2400" dirty="0" smtClean="0">
                <a:ea typeface="Times New Roman" panose="02020603050405020304" pitchFamily="18" charset="0"/>
                <a:cs typeface="Times New Roman" panose="02020603050405020304" pitchFamily="18" charset="0"/>
              </a:rPr>
              <a:t>No final da década de 70 e </a:t>
            </a:r>
            <a:r>
              <a:rPr lang="pt-BR" altLang="pt-BR" sz="2400" dirty="0">
                <a:ea typeface="Times New Roman" panose="02020603050405020304" pitchFamily="18" charset="0"/>
                <a:cs typeface="Times New Roman" panose="02020603050405020304" pitchFamily="18" charset="0"/>
              </a:rPr>
              <a:t>início </a:t>
            </a:r>
            <a:r>
              <a:rPr lang="pt-BR" altLang="pt-BR" sz="2400" dirty="0" smtClean="0">
                <a:ea typeface="Times New Roman" panose="02020603050405020304" pitchFamily="18" charset="0"/>
                <a:cs typeface="Times New Roman" panose="02020603050405020304" pitchFamily="18" charset="0"/>
              </a:rPr>
              <a:t>de </a:t>
            </a:r>
            <a:r>
              <a:rPr lang="pt-BR" altLang="pt-BR" sz="2400" dirty="0">
                <a:ea typeface="Times New Roman" panose="02020603050405020304" pitchFamily="18" charset="0"/>
                <a:cs typeface="Times New Roman" panose="02020603050405020304" pitchFamily="18" charset="0"/>
              </a:rPr>
              <a:t>80 surgiram </a:t>
            </a:r>
            <a:r>
              <a:rPr lang="pt-BR" altLang="pt-BR" sz="2400" dirty="0" smtClean="0">
                <a:ea typeface="Times New Roman" panose="02020603050405020304" pitchFamily="18" charset="0"/>
                <a:cs typeface="Times New Roman" panose="02020603050405020304" pitchFamily="18" charset="0"/>
              </a:rPr>
              <a:t>nos EUA inúmeras </a:t>
            </a:r>
            <a:r>
              <a:rPr lang="pt-BR" altLang="pt-BR" sz="2400" dirty="0">
                <a:ea typeface="Times New Roman" panose="02020603050405020304" pitchFamily="18" charset="0"/>
                <a:cs typeface="Times New Roman" panose="02020603050405020304" pitchFamily="18" charset="0"/>
              </a:rPr>
              <a:t>ações </a:t>
            </a:r>
            <a:r>
              <a:rPr lang="pt-BR" altLang="pt-BR" sz="2400" u="sng" dirty="0" smtClean="0">
                <a:ea typeface="Times New Roman" panose="02020603050405020304" pitchFamily="18" charset="0"/>
                <a:cs typeface="Times New Roman" panose="02020603050405020304" pitchFamily="18" charset="0"/>
              </a:rPr>
              <a:t>indenizatórias</a:t>
            </a:r>
            <a:r>
              <a:rPr lang="pt-BR" altLang="pt-BR" sz="2400" dirty="0" smtClean="0">
                <a:ea typeface="Times New Roman" panose="02020603050405020304" pitchFamily="18" charset="0"/>
                <a:cs typeface="Times New Roman" panose="02020603050405020304" pitchFamily="18" charset="0"/>
              </a:rPr>
              <a:t> ligados a eventos danosos ocorridos no passado, cujos efeitos se manifestaram </a:t>
            </a:r>
            <a:r>
              <a:rPr lang="pt-BR" altLang="pt-BR" sz="2400" u="sng" dirty="0" smtClean="0">
                <a:ea typeface="Times New Roman" panose="02020603050405020304" pitchFamily="18" charset="0"/>
                <a:cs typeface="Times New Roman" panose="02020603050405020304" pitchFamily="18" charset="0"/>
              </a:rPr>
              <a:t>muitos anos depois.</a:t>
            </a:r>
          </a:p>
          <a:p>
            <a:pPr algn="just"/>
            <a:endParaRPr lang="pt-BR" altLang="pt-BR" sz="2400" u="sng" dirty="0" smtClean="0">
              <a:ea typeface="Times New Roman" panose="02020603050405020304" pitchFamily="18" charset="0"/>
              <a:cs typeface="Times New Roman" panose="02020603050405020304" pitchFamily="18" charset="0"/>
            </a:endParaRPr>
          </a:p>
          <a:p>
            <a:pPr algn="just"/>
            <a:endParaRPr lang="pt-BR" altLang="pt-BR" sz="2400" dirty="0" smtClean="0">
              <a:ea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pt-BR" altLang="pt-BR" sz="2400" b="1" dirty="0" smtClean="0">
                <a:ea typeface="Times New Roman" panose="02020603050405020304" pitchFamily="18" charset="0"/>
                <a:cs typeface="Times New Roman" panose="02020603050405020304" pitchFamily="18" charset="0"/>
              </a:rPr>
              <a:t>Contaminação </a:t>
            </a:r>
            <a:r>
              <a:rPr lang="pt-BR" altLang="pt-BR" sz="2400" b="1" dirty="0">
                <a:ea typeface="Times New Roman" panose="02020603050405020304" pitchFamily="18" charset="0"/>
                <a:cs typeface="Times New Roman" panose="02020603050405020304" pitchFamily="18" charset="0"/>
              </a:rPr>
              <a:t>por </a:t>
            </a:r>
            <a:r>
              <a:rPr lang="pt-BR" altLang="pt-BR" sz="2400" b="1" dirty="0" smtClean="0">
                <a:ea typeface="Times New Roman" panose="02020603050405020304" pitchFamily="18" charset="0"/>
                <a:cs typeface="Times New Roman" panose="02020603050405020304" pitchFamily="18" charset="0"/>
              </a:rPr>
              <a:t>amianto/asbesto;</a:t>
            </a:r>
          </a:p>
          <a:p>
            <a:pPr marL="342900" indent="-342900" algn="just">
              <a:buFont typeface="Arial" panose="020B0604020202020204" pitchFamily="34" charset="0"/>
              <a:buChar char="•"/>
            </a:pPr>
            <a:r>
              <a:rPr lang="pt-BR" altLang="pt-BR" sz="2400" b="1" dirty="0" smtClean="0">
                <a:ea typeface="Times New Roman" panose="02020603050405020304" pitchFamily="18" charset="0"/>
                <a:cs typeface="Times New Roman" panose="02020603050405020304" pitchFamily="18" charset="0"/>
              </a:rPr>
              <a:t>Falhas de produtos;</a:t>
            </a:r>
          </a:p>
          <a:p>
            <a:pPr marL="342900" indent="-342900" algn="just">
              <a:buFont typeface="Arial" panose="020B0604020202020204" pitchFamily="34" charset="0"/>
              <a:buChar char="•"/>
            </a:pPr>
            <a:r>
              <a:rPr lang="pt-BR" altLang="pt-BR" sz="2400" b="1" dirty="0" smtClean="0">
                <a:ea typeface="Times New Roman" panose="02020603050405020304" pitchFamily="18" charset="0"/>
                <a:cs typeface="Times New Roman" panose="02020603050405020304" pitchFamily="18" charset="0"/>
              </a:rPr>
              <a:t>Danos ambientais.</a:t>
            </a:r>
            <a:endParaRPr lang="pt-BR" sz="2400" b="1"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pic>
        <p:nvPicPr>
          <p:cNvPr id="4" name="Imagem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88224" y="5013176"/>
            <a:ext cx="1958923" cy="1031373"/>
          </a:xfrm>
          <a:prstGeom prst="rect">
            <a:avLst/>
          </a:prstGeom>
        </p:spPr>
      </p:pic>
    </p:spTree>
    <p:extLst>
      <p:ext uri="{BB962C8B-B14F-4D97-AF65-F5344CB8AC3E}">
        <p14:creationId xmlns:p14="http://schemas.microsoft.com/office/powerpoint/2010/main" val="3668592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539552" y="1628800"/>
            <a:ext cx="7772400" cy="4824535"/>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altLang="pt-BR" sz="5100" b="1" u="sng" cap="all" dirty="0" smtClean="0">
                <a:ea typeface="Times New Roman" panose="02020603050405020304" pitchFamily="18" charset="0"/>
                <a:cs typeface="Times New Roman" panose="02020603050405020304" pitchFamily="18" charset="0"/>
              </a:rPr>
              <a:t>Consequências das Ações Indenizatórias </a:t>
            </a:r>
            <a:r>
              <a:rPr lang="pt-BR" altLang="pt-BR" sz="5100" b="1" u="sng" cap="all" dirty="0" err="1" smtClean="0">
                <a:ea typeface="Times New Roman" panose="02020603050405020304" pitchFamily="18" charset="0"/>
                <a:cs typeface="Times New Roman" panose="02020603050405020304" pitchFamily="18" charset="0"/>
              </a:rPr>
              <a:t>noS</a:t>
            </a:r>
            <a:r>
              <a:rPr lang="pt-BR" altLang="pt-BR" sz="5100" b="1" u="sng" cap="all" dirty="0" smtClean="0">
                <a:ea typeface="Times New Roman" panose="02020603050405020304" pitchFamily="18" charset="0"/>
                <a:cs typeface="Times New Roman" panose="02020603050405020304" pitchFamily="18" charset="0"/>
              </a:rPr>
              <a:t> EUA</a:t>
            </a:r>
          </a:p>
          <a:p>
            <a:endParaRPr lang="pt-BR" altLang="pt-BR" b="1" cap="small" dirty="0">
              <a:ea typeface="Times New Roman" panose="02020603050405020304" pitchFamily="18" charset="0"/>
              <a:cs typeface="Times New Roman" panose="02020603050405020304" pitchFamily="18" charset="0"/>
            </a:endParaRPr>
          </a:p>
          <a:p>
            <a:pPr marL="571500" indent="-571500" algn="just">
              <a:buFont typeface="Arial" panose="020B0604020202020204" pitchFamily="34" charset="0"/>
              <a:buChar char="•"/>
            </a:pPr>
            <a:r>
              <a:rPr lang="pt-BR" altLang="pt-BR" dirty="0" smtClean="0">
                <a:ea typeface="Times New Roman" panose="02020603050405020304" pitchFamily="18" charset="0"/>
                <a:cs typeface="Times New Roman" panose="02020603050405020304" pitchFamily="18" charset="0"/>
              </a:rPr>
              <a:t>As apólices </a:t>
            </a:r>
            <a:r>
              <a:rPr lang="pt-BR" altLang="pt-BR" dirty="0">
                <a:ea typeface="Times New Roman" panose="02020603050405020304" pitchFamily="18" charset="0"/>
                <a:cs typeface="Times New Roman" panose="02020603050405020304" pitchFamily="18" charset="0"/>
              </a:rPr>
              <a:t>de RC à época eram </a:t>
            </a:r>
            <a:r>
              <a:rPr lang="pt-BR" altLang="pt-BR" dirty="0" smtClean="0">
                <a:ea typeface="Times New Roman" panose="02020603050405020304" pitchFamily="18" charset="0"/>
                <a:cs typeface="Times New Roman" panose="02020603050405020304" pitchFamily="18" charset="0"/>
              </a:rPr>
              <a:t>à </a:t>
            </a:r>
            <a:r>
              <a:rPr lang="pt-BR" altLang="pt-BR" dirty="0">
                <a:ea typeface="Times New Roman" panose="02020603050405020304" pitchFamily="18" charset="0"/>
                <a:cs typeface="Times New Roman" panose="02020603050405020304" pitchFamily="18" charset="0"/>
              </a:rPr>
              <a:t>base de ocorrência (“</a:t>
            </a:r>
            <a:r>
              <a:rPr lang="pt-BR" altLang="pt-BR" i="1" dirty="0" err="1">
                <a:ea typeface="Times New Roman" panose="02020603050405020304" pitchFamily="18" charset="0"/>
                <a:cs typeface="Times New Roman" panose="02020603050405020304" pitchFamily="18" charset="0"/>
              </a:rPr>
              <a:t>ocurrence</a:t>
            </a:r>
            <a:r>
              <a:rPr lang="pt-BR" altLang="pt-BR" i="1" dirty="0">
                <a:ea typeface="Times New Roman" panose="02020603050405020304" pitchFamily="18" charset="0"/>
                <a:cs typeface="Times New Roman" panose="02020603050405020304" pitchFamily="18" charset="0"/>
              </a:rPr>
              <a:t> </a:t>
            </a:r>
            <a:r>
              <a:rPr lang="pt-BR" altLang="pt-BR" i="1" dirty="0" err="1">
                <a:ea typeface="Times New Roman" panose="02020603050405020304" pitchFamily="18" charset="0"/>
                <a:cs typeface="Times New Roman" panose="02020603050405020304" pitchFamily="18" charset="0"/>
              </a:rPr>
              <a:t>losses</a:t>
            </a:r>
            <a:r>
              <a:rPr lang="pt-BR" altLang="pt-BR" i="1" dirty="0">
                <a:ea typeface="Times New Roman" panose="02020603050405020304" pitchFamily="18" charset="0"/>
                <a:cs typeface="Times New Roman" panose="02020603050405020304" pitchFamily="18" charset="0"/>
              </a:rPr>
              <a:t> </a:t>
            </a:r>
            <a:r>
              <a:rPr lang="pt-BR" altLang="pt-BR" i="1" dirty="0" err="1">
                <a:ea typeface="Times New Roman" panose="02020603050405020304" pitchFamily="18" charset="0"/>
                <a:cs typeface="Times New Roman" panose="02020603050405020304" pitchFamily="18" charset="0"/>
              </a:rPr>
              <a:t>basis</a:t>
            </a:r>
            <a:r>
              <a:rPr lang="pt-BR" altLang="pt-BR" dirty="0" smtClean="0">
                <a:ea typeface="Times New Roman" panose="02020603050405020304" pitchFamily="18" charset="0"/>
                <a:cs typeface="Times New Roman" panose="02020603050405020304" pitchFamily="18" charset="0"/>
              </a:rPr>
              <a:t>”) e como não se conseguiu determinar a </a:t>
            </a:r>
            <a:r>
              <a:rPr lang="pt-BR" altLang="pt-BR" b="1" u="sng" dirty="0" smtClean="0">
                <a:ea typeface="Times New Roman" panose="02020603050405020304" pitchFamily="18" charset="0"/>
                <a:cs typeface="Times New Roman" panose="02020603050405020304" pitchFamily="18" charset="0"/>
              </a:rPr>
              <a:t>data exata </a:t>
            </a:r>
            <a:r>
              <a:rPr lang="pt-BR" altLang="pt-BR" dirty="0" smtClean="0">
                <a:ea typeface="Times New Roman" panose="02020603050405020304" pitchFamily="18" charset="0"/>
                <a:cs typeface="Times New Roman" panose="02020603050405020304" pitchFamily="18" charset="0"/>
              </a:rPr>
              <a:t>em que o dano foi causado, as Cortes Americanas – em geral - determinaram que diversas seguradoras de um determinado período fossem responsáveis solidárias pela reparação do dano, somando-se os limites máximos de indenização das respectivas apólices.</a:t>
            </a:r>
          </a:p>
          <a:p>
            <a:pPr algn="just"/>
            <a:endParaRPr lang="pt-BR" altLang="pt-BR" dirty="0" smtClean="0">
              <a:ea typeface="Times New Roman" panose="02020603050405020304" pitchFamily="18" charset="0"/>
              <a:cs typeface="Times New Roman" panose="02020603050405020304" pitchFamily="18" charset="0"/>
            </a:endParaRPr>
          </a:p>
          <a:p>
            <a:pPr marL="571500" indent="-571500" algn="just">
              <a:buFont typeface="Arial" panose="020B0604020202020204" pitchFamily="34" charset="0"/>
              <a:buChar char="•"/>
            </a:pPr>
            <a:r>
              <a:rPr lang="pt-BR" altLang="pt-BR" dirty="0" smtClean="0">
                <a:ea typeface="Times New Roman" panose="02020603050405020304" pitchFamily="18" charset="0"/>
                <a:cs typeface="Times New Roman" panose="02020603050405020304" pitchFamily="18" charset="0"/>
              </a:rPr>
              <a:t>Esses prejuízos provocaram a ruína de algumas seguradoras e resseguradoras que não estavam preparadas financeiramente para esses pagamentos (provisão), já que muitas daquelas as apólices tiveram término vigência muitos anos antes e, portanto, não se esperava mais pagamentos de indenizações.</a:t>
            </a:r>
          </a:p>
          <a:p>
            <a:pPr marL="571500" indent="-571500" algn="just">
              <a:buFont typeface="Arial" panose="020B0604020202020204" pitchFamily="34" charset="0"/>
              <a:buChar char="•"/>
            </a:pPr>
            <a:endParaRPr lang="pt-BR"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18908823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467544" y="1484784"/>
            <a:ext cx="7772400" cy="4752528"/>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pt-BR" sz="4000" b="1" u="sng" cap="all" dirty="0" smtClean="0"/>
          </a:p>
          <a:p>
            <a:endParaRPr lang="pt-BR" sz="4000" b="1" u="sng" cap="all" dirty="0" smtClean="0"/>
          </a:p>
          <a:p>
            <a:r>
              <a:rPr lang="pt-BR" sz="4000" b="1" u="sng" cap="all" dirty="0" smtClean="0"/>
              <a:t>Solução Encontrada pelo Mercado Segurador</a:t>
            </a:r>
          </a:p>
          <a:p>
            <a:endParaRPr lang="pt-BR" b="1" cap="small" dirty="0" smtClean="0"/>
          </a:p>
          <a:p>
            <a:pPr marL="571500" indent="-571500" algn="just">
              <a:buFont typeface="Arial" panose="020B0604020202020204" pitchFamily="34" charset="0"/>
              <a:buChar char="•"/>
            </a:pPr>
            <a:r>
              <a:rPr lang="pt-BR" sz="4000" dirty="0" smtClean="0"/>
              <a:t>Criação da apólice à base de reclamação (“</a:t>
            </a:r>
            <a:r>
              <a:rPr lang="pt-BR" sz="4000" i="1" dirty="0" err="1" smtClean="0"/>
              <a:t>claims</a:t>
            </a:r>
            <a:r>
              <a:rPr lang="pt-BR" sz="4000" i="1" dirty="0" smtClean="0"/>
              <a:t> </a:t>
            </a:r>
            <a:r>
              <a:rPr lang="pt-BR" sz="4000" i="1" dirty="0" err="1" smtClean="0"/>
              <a:t>made</a:t>
            </a:r>
            <a:r>
              <a:rPr lang="pt-BR" sz="4000" dirty="0" smtClean="0"/>
              <a:t>”) em meados da década de 80 nos EUA.</a:t>
            </a:r>
          </a:p>
          <a:p>
            <a:pPr algn="just"/>
            <a:endParaRPr lang="pt-BR" sz="4000" b="1" dirty="0" smtClean="0"/>
          </a:p>
          <a:p>
            <a:pPr marL="571500" indent="-571500" algn="just">
              <a:buFont typeface="Arial" panose="020B0604020202020204" pitchFamily="34" charset="0"/>
              <a:buChar char="•"/>
            </a:pPr>
            <a:r>
              <a:rPr lang="pt-BR" sz="4000" dirty="0" smtClean="0"/>
              <a:t>O gatilho (“</a:t>
            </a:r>
            <a:r>
              <a:rPr lang="pt-BR" sz="4000" i="1" dirty="0" smtClean="0"/>
              <a:t>trigger</a:t>
            </a:r>
            <a:r>
              <a:rPr lang="pt-BR" sz="4000" dirty="0" smtClean="0"/>
              <a:t>”) para a alocação do sinistro deixou de ser a data da ocorrência do evento e passou a ser </a:t>
            </a:r>
            <a:r>
              <a:rPr lang="pt-BR" sz="4000" b="1" dirty="0" smtClean="0"/>
              <a:t>o dia em que o terceiro </a:t>
            </a:r>
            <a:r>
              <a:rPr lang="pt-BR" sz="4000" b="1" u="sng" dirty="0" smtClean="0"/>
              <a:t>reclama</a:t>
            </a:r>
            <a:r>
              <a:rPr lang="pt-BR" sz="4000" b="1" dirty="0" smtClean="0"/>
              <a:t> a indenização</a:t>
            </a:r>
            <a:r>
              <a:rPr lang="pt-BR" sz="4000" dirty="0" smtClean="0"/>
              <a:t>. </a:t>
            </a:r>
          </a:p>
          <a:p>
            <a:pPr algn="just"/>
            <a:endParaRPr lang="pt-BR" sz="4000" dirty="0" smtClean="0"/>
          </a:p>
          <a:p>
            <a:pPr marL="571500" indent="-571500" algn="just">
              <a:buFont typeface="Arial" panose="020B0604020202020204" pitchFamily="34" charset="0"/>
              <a:buChar char="•"/>
            </a:pPr>
            <a:r>
              <a:rPr lang="pt-BR" sz="4000" dirty="0" smtClean="0"/>
              <a:t>A “</a:t>
            </a:r>
            <a:r>
              <a:rPr lang="pt-BR" sz="4000" i="1" dirty="0" err="1" smtClean="0"/>
              <a:t>claims</a:t>
            </a:r>
            <a:r>
              <a:rPr lang="pt-BR" sz="4000" i="1" dirty="0" smtClean="0"/>
              <a:t> </a:t>
            </a:r>
            <a:r>
              <a:rPr lang="pt-BR" sz="4000" i="1" dirty="0" err="1" smtClean="0"/>
              <a:t>made</a:t>
            </a:r>
            <a:r>
              <a:rPr lang="pt-BR" sz="4000" i="1" dirty="0" smtClean="0"/>
              <a:t>” </a:t>
            </a:r>
            <a:r>
              <a:rPr lang="pt-BR" sz="4000" dirty="0" smtClean="0"/>
              <a:t>tradicional (à base de reclamação) tem variação e alguns clausulados no exterior adotam o modelo da “</a:t>
            </a:r>
            <a:r>
              <a:rPr lang="pt-BR" sz="4000" b="1" i="1" dirty="0" smtClean="0"/>
              <a:t>primeira manifestação ou descoberta</a:t>
            </a:r>
            <a:r>
              <a:rPr lang="pt-BR" sz="4000" dirty="0" smtClean="0"/>
              <a:t>”, principalmente </a:t>
            </a:r>
            <a:r>
              <a:rPr lang="pt-BR" sz="4000" dirty="0"/>
              <a:t>no campo do risco </a:t>
            </a:r>
            <a:r>
              <a:rPr lang="pt-BR" sz="4000" dirty="0" smtClean="0"/>
              <a:t>ambiental, objetivando minimizar os danos.</a:t>
            </a:r>
          </a:p>
          <a:p>
            <a:pPr marL="571500" indent="-571500" algn="just">
              <a:buFont typeface="Arial" panose="020B0604020202020204" pitchFamily="34" charset="0"/>
              <a:buChar char="•"/>
            </a:pPr>
            <a:endParaRPr lang="pt-BR" dirty="0" smtClean="0"/>
          </a:p>
          <a:p>
            <a:pPr marL="571500" indent="-571500" algn="just">
              <a:buFont typeface="Arial" panose="020B0604020202020204" pitchFamily="34" charset="0"/>
              <a:buChar char="•"/>
            </a:pPr>
            <a:endParaRPr lang="pt-BR" dirty="0" smtClean="0"/>
          </a:p>
          <a:p>
            <a:pPr algn="just"/>
            <a:endParaRPr lang="pt-BR"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533363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755576" y="1988840"/>
            <a:ext cx="7772400" cy="41044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000" b="1" u="sng" cap="all" dirty="0" smtClean="0"/>
              <a:t>DISCUSÃO quanto à natureza aleatória DO CONTRATO SEGURO NA APÓLICE À BASE DE RECLAMAÇÃO</a:t>
            </a:r>
          </a:p>
          <a:p>
            <a:pPr algn="just"/>
            <a:endParaRPr lang="pt-BR" sz="2000" b="1" dirty="0"/>
          </a:p>
          <a:p>
            <a:pPr algn="just"/>
            <a:endParaRPr lang="pt-BR" sz="2000" dirty="0" smtClean="0"/>
          </a:p>
          <a:p>
            <a:pPr marL="342900" indent="-342900" algn="just">
              <a:buFont typeface="Arial" panose="020B0604020202020204" pitchFamily="34" charset="0"/>
              <a:buChar char="•"/>
            </a:pPr>
            <a:r>
              <a:rPr lang="pt-BR" sz="2100" dirty="0" smtClean="0"/>
              <a:t>Não se trata de cobertura de risco pretérito, pois o risco segurável continua sendo </a:t>
            </a:r>
            <a:r>
              <a:rPr lang="pt-BR" sz="2100" b="1" u="sng" dirty="0"/>
              <a:t>futuro</a:t>
            </a:r>
            <a:r>
              <a:rPr lang="pt-BR" sz="2100" dirty="0"/>
              <a:t> e </a:t>
            </a:r>
            <a:r>
              <a:rPr lang="pt-BR" sz="2100" b="1" u="sng" dirty="0" smtClean="0"/>
              <a:t>incerto</a:t>
            </a:r>
            <a:r>
              <a:rPr lang="pt-BR" sz="2100" dirty="0" smtClean="0"/>
              <a:t>, assim considerado como sendo a reclamação pela vítima.</a:t>
            </a:r>
            <a:endParaRPr lang="pt-BR" sz="2100" dirty="0"/>
          </a:p>
          <a:p>
            <a:pPr algn="just"/>
            <a:endParaRPr lang="pt-BR" sz="2000" dirty="0" smtClean="0"/>
          </a:p>
          <a:p>
            <a:pPr marL="342900" indent="-342900" algn="just">
              <a:buFont typeface="Arial" panose="020B0604020202020204" pitchFamily="34" charset="0"/>
              <a:buChar char="•"/>
            </a:pPr>
            <a:r>
              <a:rPr lang="pt-BR" sz="2100" dirty="0" smtClean="0">
                <a:cs typeface="Times New Roman" panose="02020603050405020304" pitchFamily="18" charset="0"/>
              </a:rPr>
              <a:t>Embora </a:t>
            </a:r>
            <a:r>
              <a:rPr lang="pt-BR" sz="2100" dirty="0">
                <a:cs typeface="Times New Roman" panose="02020603050405020304" pitchFamily="18" charset="0"/>
              </a:rPr>
              <a:t>na “</a:t>
            </a:r>
            <a:r>
              <a:rPr lang="pt-BR" sz="2100" i="1" dirty="0" err="1">
                <a:cs typeface="Times New Roman" panose="02020603050405020304" pitchFamily="18" charset="0"/>
              </a:rPr>
              <a:t>claims</a:t>
            </a:r>
            <a:r>
              <a:rPr lang="pt-BR" sz="2100" i="1" dirty="0">
                <a:cs typeface="Times New Roman" panose="02020603050405020304" pitchFamily="18" charset="0"/>
              </a:rPr>
              <a:t> </a:t>
            </a:r>
            <a:r>
              <a:rPr lang="pt-BR" sz="2100" i="1" dirty="0" err="1">
                <a:cs typeface="Times New Roman" panose="02020603050405020304" pitchFamily="18" charset="0"/>
              </a:rPr>
              <a:t>made</a:t>
            </a:r>
            <a:r>
              <a:rPr lang="pt-BR" sz="2100" dirty="0">
                <a:cs typeface="Times New Roman" panose="02020603050405020304" pitchFamily="18" charset="0"/>
              </a:rPr>
              <a:t>” </a:t>
            </a:r>
            <a:r>
              <a:rPr lang="pt-BR" sz="2100" dirty="0" smtClean="0">
                <a:cs typeface="Times New Roman" panose="02020603050405020304" pitchFamily="18" charset="0"/>
              </a:rPr>
              <a:t>admita-se a </a:t>
            </a:r>
            <a:r>
              <a:rPr lang="pt-BR" sz="2100" dirty="0">
                <a:cs typeface="Times New Roman" panose="02020603050405020304" pitchFamily="18" charset="0"/>
              </a:rPr>
              <a:t>preexistência do evento </a:t>
            </a:r>
            <a:r>
              <a:rPr lang="pt-BR" sz="2100" dirty="0" smtClean="0">
                <a:cs typeface="Times New Roman" panose="02020603050405020304" pitchFamily="18" charset="0"/>
              </a:rPr>
              <a:t>causador do dano, </a:t>
            </a:r>
            <a:r>
              <a:rPr lang="pt-BR" sz="2100" dirty="0">
                <a:cs typeface="Times New Roman" panose="02020603050405020304" pitchFamily="18" charset="0"/>
              </a:rPr>
              <a:t>ele </a:t>
            </a:r>
            <a:r>
              <a:rPr lang="pt-BR" sz="2100" b="1" u="sng" dirty="0">
                <a:cs typeface="Times New Roman" panose="02020603050405020304" pitchFamily="18" charset="0"/>
              </a:rPr>
              <a:t>não </a:t>
            </a:r>
            <a:r>
              <a:rPr lang="pt-BR" sz="2100" b="1" u="sng" dirty="0" smtClean="0">
                <a:cs typeface="Times New Roman" panose="02020603050405020304" pitchFamily="18" charset="0"/>
              </a:rPr>
              <a:t>pode ser de conhecimento </a:t>
            </a:r>
            <a:r>
              <a:rPr lang="pt-BR" sz="2100" b="1" u="sng" dirty="0">
                <a:cs typeface="Times New Roman" panose="02020603050405020304" pitchFamily="18" charset="0"/>
              </a:rPr>
              <a:t>do segurado</a:t>
            </a:r>
            <a:r>
              <a:rPr lang="pt-BR" sz="2100" dirty="0">
                <a:cs typeface="Times New Roman" panose="02020603050405020304" pitchFamily="18" charset="0"/>
              </a:rPr>
              <a:t>, ou seja, </a:t>
            </a:r>
            <a:r>
              <a:rPr lang="pt-BR" sz="2100" dirty="0" smtClean="0">
                <a:cs typeface="Times New Roman" panose="02020603050405020304" pitchFamily="18" charset="0"/>
              </a:rPr>
              <a:t>deve  estar oculta essa situação.</a:t>
            </a:r>
            <a:endParaRPr lang="pt-BR" sz="2100" dirty="0" smtClean="0"/>
          </a:p>
          <a:p>
            <a:pPr marL="342900" indent="-342900" algn="just">
              <a:buFont typeface="Arial" panose="020B0604020202020204" pitchFamily="34" charset="0"/>
              <a:buChar char="•"/>
            </a:pPr>
            <a:endParaRPr lang="pt-BR" sz="2200" dirty="0" smtClean="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757696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467544" y="1484784"/>
            <a:ext cx="7772400" cy="4968552"/>
          </a:xfrm>
          <a:prstGeom prst="rect">
            <a:avLst/>
          </a:prstGeom>
        </p:spPr>
        <p:txBody>
          <a:bodyPr vert="horz" lIns="91440" tIns="45720" rIns="91440" bIns="45720" rtlCol="0" anchor="ctr">
            <a:normAutofit fontScale="3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6000" b="1" u="sng" cap="all" dirty="0" smtClean="0"/>
              <a:t>“</a:t>
            </a:r>
            <a:r>
              <a:rPr lang="pt-BR" sz="6000" b="1" i="1" u="sng" cap="all" dirty="0" err="1" smtClean="0"/>
              <a:t>Claims</a:t>
            </a:r>
            <a:r>
              <a:rPr lang="pt-BR" sz="6000" b="1" i="1" u="sng" cap="all" dirty="0" smtClean="0"/>
              <a:t> </a:t>
            </a:r>
            <a:r>
              <a:rPr lang="pt-BR" sz="6000" b="1" i="1" u="sng" cap="all" dirty="0" err="1" smtClean="0"/>
              <a:t>Made</a:t>
            </a:r>
            <a:r>
              <a:rPr lang="pt-BR" sz="6000" b="1" u="sng" cap="all" dirty="0" smtClean="0"/>
              <a:t>”  no Mundo</a:t>
            </a:r>
          </a:p>
          <a:p>
            <a:endParaRPr lang="pt-BR" b="1" dirty="0"/>
          </a:p>
          <a:p>
            <a:pPr marL="571500" indent="-571500" algn="just">
              <a:buFont typeface="Arial" panose="020B0604020202020204" pitchFamily="34" charset="0"/>
              <a:buChar char="•"/>
            </a:pPr>
            <a:r>
              <a:rPr lang="pt-BR" sz="5800" dirty="0" smtClean="0">
                <a:cs typeface="Times New Roman" panose="02020603050405020304" pitchFamily="18" charset="0"/>
              </a:rPr>
              <a:t>A </a:t>
            </a:r>
            <a:r>
              <a:rPr lang="pt-BR" sz="5800" dirty="0">
                <a:cs typeface="Times New Roman" panose="02020603050405020304" pitchFamily="18" charset="0"/>
              </a:rPr>
              <a:t>Europa  </a:t>
            </a:r>
            <a:r>
              <a:rPr lang="pt-BR" sz="5800" dirty="0" smtClean="0">
                <a:cs typeface="Times New Roman" panose="02020603050405020304" pitchFamily="18" charset="0"/>
              </a:rPr>
              <a:t>em </a:t>
            </a:r>
            <a:r>
              <a:rPr lang="pt-BR" sz="5800" dirty="0">
                <a:cs typeface="Times New Roman" panose="02020603050405020304" pitchFamily="18" charset="0"/>
              </a:rPr>
              <a:t>seguida aos </a:t>
            </a:r>
            <a:r>
              <a:rPr lang="pt-BR" sz="5800" dirty="0" smtClean="0">
                <a:cs typeface="Times New Roman" panose="02020603050405020304" pitchFamily="18" charset="0"/>
              </a:rPr>
              <a:t>EUA buscou adotar </a:t>
            </a:r>
            <a:r>
              <a:rPr lang="pt-BR" sz="5800" dirty="0">
                <a:cs typeface="Times New Roman" panose="02020603050405020304" pitchFamily="18" charset="0"/>
              </a:rPr>
              <a:t>o princípio </a:t>
            </a:r>
            <a:r>
              <a:rPr lang="pt-BR" sz="5800" i="1" dirty="0" err="1">
                <a:cs typeface="Times New Roman" panose="02020603050405020304" pitchFamily="18" charset="0"/>
              </a:rPr>
              <a:t>claims</a:t>
            </a:r>
            <a:r>
              <a:rPr lang="pt-BR" sz="5800" i="1" dirty="0">
                <a:cs typeface="Times New Roman" panose="02020603050405020304" pitchFamily="18" charset="0"/>
              </a:rPr>
              <a:t> </a:t>
            </a:r>
            <a:r>
              <a:rPr lang="pt-BR" sz="5800" i="1" dirty="0" err="1" smtClean="0">
                <a:cs typeface="Times New Roman" panose="02020603050405020304" pitchFamily="18" charset="0"/>
              </a:rPr>
              <a:t>made</a:t>
            </a:r>
            <a:r>
              <a:rPr lang="pt-BR" sz="5800" dirty="0" smtClean="0">
                <a:cs typeface="Times New Roman" panose="02020603050405020304" pitchFamily="18" charset="0"/>
              </a:rPr>
              <a:t>, mas em alguns países como Bélgica e Espanha encontrou-se muita resistência. Na França se chegou a proibir o uso desse modalidade de seguro (Corte de Cassação desde 1990), admitindo-a somente em 2002 </a:t>
            </a:r>
            <a:r>
              <a:rPr lang="pt-BR" sz="5800" dirty="0">
                <a:cs typeface="Times New Roman" panose="02020603050405020304" pitchFamily="18" charset="0"/>
              </a:rPr>
              <a:t>(Código </a:t>
            </a:r>
            <a:r>
              <a:rPr lang="pt-BR" sz="5800" dirty="0" smtClean="0">
                <a:cs typeface="Times New Roman" panose="02020603050405020304" pitchFamily="18" charset="0"/>
              </a:rPr>
              <a:t>Francês)  </a:t>
            </a:r>
            <a:r>
              <a:rPr lang="pt-BR" sz="5800" dirty="0">
                <a:cs typeface="Times New Roman" panose="02020603050405020304" pitchFamily="18" charset="0"/>
              </a:rPr>
              <a:t>– </a:t>
            </a:r>
            <a:r>
              <a:rPr lang="pt-BR" sz="5800" dirty="0" smtClean="0">
                <a:cs typeface="Times New Roman" panose="02020603050405020304" pitchFamily="18" charset="0"/>
              </a:rPr>
              <a:t>L.251-2 ) e ampliando-a em 2003 (Código Francês – L.124-5)</a:t>
            </a:r>
          </a:p>
          <a:p>
            <a:pPr marL="571500" indent="-571500" algn="just">
              <a:buFont typeface="Arial" panose="020B0604020202020204" pitchFamily="34" charset="0"/>
              <a:buChar char="•"/>
            </a:pPr>
            <a:endParaRPr lang="pt-BR" sz="5800" dirty="0" smtClean="0">
              <a:cs typeface="Times New Roman" panose="02020603050405020304" pitchFamily="18" charset="0"/>
            </a:endParaRPr>
          </a:p>
          <a:p>
            <a:pPr marL="571500" indent="-571500" algn="just">
              <a:buFont typeface="Arial" panose="020B0604020202020204" pitchFamily="34" charset="0"/>
              <a:buChar char="•"/>
            </a:pPr>
            <a:r>
              <a:rPr lang="pt-BR" sz="5800" dirty="0" smtClean="0">
                <a:cs typeface="Times New Roman" panose="02020603050405020304" pitchFamily="18" charset="0"/>
              </a:rPr>
              <a:t>Superadas as dificuldades de interpretação, </a:t>
            </a:r>
            <a:r>
              <a:rPr lang="pt-BR" sz="5800" dirty="0">
                <a:cs typeface="Times New Roman" panose="02020603050405020304" pitchFamily="18" charset="0"/>
              </a:rPr>
              <a:t>a conclusão a que se chegou é que esse tipo de modalidade de seguro protege de maneira muito mais adequada </a:t>
            </a:r>
            <a:r>
              <a:rPr lang="pt-BR" sz="5800" dirty="0" smtClean="0">
                <a:cs typeface="Times New Roman" panose="02020603050405020304" pitchFamily="18" charset="0"/>
              </a:rPr>
              <a:t>os riscos de </a:t>
            </a:r>
            <a:r>
              <a:rPr lang="pt-BR" sz="5800" b="1" u="sng" dirty="0" smtClean="0">
                <a:cs typeface="Times New Roman" panose="02020603050405020304" pitchFamily="18" charset="0"/>
              </a:rPr>
              <a:t>latência prolongada</a:t>
            </a:r>
            <a:r>
              <a:rPr lang="pt-BR" sz="5800" dirty="0" smtClean="0">
                <a:cs typeface="Times New Roman" panose="02020603050405020304" pitchFamily="18" charset="0"/>
              </a:rPr>
              <a:t>, principalmente no RC </a:t>
            </a:r>
            <a:r>
              <a:rPr lang="pt-BR" sz="5800" dirty="0">
                <a:cs typeface="Times New Roman" panose="02020603050405020304" pitchFamily="18" charset="0"/>
              </a:rPr>
              <a:t>Produtos; RC </a:t>
            </a:r>
            <a:r>
              <a:rPr lang="pt-BR" sz="5800" dirty="0" smtClean="0">
                <a:cs typeface="Times New Roman" panose="02020603050405020304" pitchFamily="18" charset="0"/>
              </a:rPr>
              <a:t>Profissionais </a:t>
            </a:r>
            <a:r>
              <a:rPr lang="pt-BR" sz="5800" dirty="0">
                <a:cs typeface="Times New Roman" panose="02020603050405020304" pitchFamily="18" charset="0"/>
              </a:rPr>
              <a:t>(E&amp;O),  D&amp;O e Riscos </a:t>
            </a:r>
            <a:r>
              <a:rPr lang="pt-BR" sz="5800" dirty="0" smtClean="0">
                <a:cs typeface="Times New Roman" panose="02020603050405020304" pitchFamily="18" charset="0"/>
              </a:rPr>
              <a:t>Ambientais.</a:t>
            </a:r>
          </a:p>
          <a:p>
            <a:pPr algn="just"/>
            <a:endParaRPr lang="pt-BR" sz="5800" dirty="0" smtClean="0">
              <a:cs typeface="Times New Roman" panose="02020603050405020304" pitchFamily="18" charset="0"/>
            </a:endParaRPr>
          </a:p>
          <a:p>
            <a:pPr marL="571500" indent="-571500" algn="just">
              <a:buFont typeface="Arial" panose="020B0604020202020204" pitchFamily="34" charset="0"/>
              <a:buChar char="•"/>
            </a:pPr>
            <a:r>
              <a:rPr lang="pt-BR" sz="5800" dirty="0" smtClean="0">
                <a:cs typeface="Times New Roman" panose="02020603050405020304" pitchFamily="18" charset="0"/>
              </a:rPr>
              <a:t>Na Europa, em alguns países, há previsão legal sobre a aplicação da “</a:t>
            </a:r>
            <a:r>
              <a:rPr lang="pt-BR" sz="5800" i="1" dirty="0" err="1" smtClean="0">
                <a:cs typeface="Times New Roman" panose="02020603050405020304" pitchFamily="18" charset="0"/>
              </a:rPr>
              <a:t>claims</a:t>
            </a:r>
            <a:r>
              <a:rPr lang="pt-BR" sz="5800" i="1" dirty="0" smtClean="0">
                <a:cs typeface="Times New Roman" panose="02020603050405020304" pitchFamily="18" charset="0"/>
              </a:rPr>
              <a:t> </a:t>
            </a:r>
            <a:r>
              <a:rPr lang="pt-BR" sz="5800" i="1" dirty="0" err="1" smtClean="0">
                <a:cs typeface="Times New Roman" panose="02020603050405020304" pitchFamily="18" charset="0"/>
              </a:rPr>
              <a:t>made</a:t>
            </a:r>
            <a:r>
              <a:rPr lang="pt-BR" sz="5800" i="1" dirty="0" smtClean="0">
                <a:cs typeface="Times New Roman" panose="02020603050405020304" pitchFamily="18" charset="0"/>
              </a:rPr>
              <a:t>”</a:t>
            </a:r>
            <a:r>
              <a:rPr lang="pt-BR" sz="5800" dirty="0" smtClean="0">
                <a:cs typeface="Times New Roman" panose="02020603050405020304" pitchFamily="18" charset="0"/>
              </a:rPr>
              <a:t> </a:t>
            </a:r>
            <a:r>
              <a:rPr lang="pt-BR" sz="5800" dirty="0">
                <a:cs typeface="Times New Roman" panose="02020603050405020304" pitchFamily="18" charset="0"/>
              </a:rPr>
              <a:t>de forma plena </a:t>
            </a:r>
            <a:r>
              <a:rPr lang="pt-BR" sz="5800" dirty="0" smtClean="0">
                <a:cs typeface="Times New Roman" panose="02020603050405020304" pitchFamily="18" charset="0"/>
              </a:rPr>
              <a:t>(ex.: Lei </a:t>
            </a:r>
            <a:r>
              <a:rPr lang="pt-BR" sz="5800" dirty="0">
                <a:cs typeface="Times New Roman" panose="02020603050405020304" pitchFamily="18" charset="0"/>
              </a:rPr>
              <a:t>do Seguro em Portugal (Decreto-lei 72/2008  - Art. 139 –item 2 e 3</a:t>
            </a:r>
            <a:r>
              <a:rPr lang="pt-BR" sz="5800" dirty="0" smtClean="0">
                <a:cs typeface="Times New Roman" panose="02020603050405020304" pitchFamily="18" charset="0"/>
              </a:rPr>
              <a:t>).</a:t>
            </a:r>
          </a:p>
          <a:p>
            <a:pPr marL="571500" indent="-571500" algn="just">
              <a:buFont typeface="Arial" panose="020B0604020202020204" pitchFamily="34" charset="0"/>
              <a:buChar char="•"/>
            </a:pPr>
            <a:endParaRPr lang="pt-BR" sz="5800" dirty="0" smtClean="0">
              <a:cs typeface="Times New Roman" panose="02020603050405020304" pitchFamily="18" charset="0"/>
            </a:endParaRPr>
          </a:p>
          <a:p>
            <a:pPr marL="571500" indent="-571500" algn="just">
              <a:buFont typeface="Arial" panose="020B0604020202020204" pitchFamily="34" charset="0"/>
              <a:buChar char="•"/>
            </a:pPr>
            <a:r>
              <a:rPr lang="pt-BR" sz="5800" dirty="0" smtClean="0">
                <a:cs typeface="Times New Roman" panose="02020603050405020304" pitchFamily="18" charset="0"/>
              </a:rPr>
              <a:t>Na américa do Sul, pode-se citar a Colômbia. Lei 389/1997 – Art. 4º.</a:t>
            </a:r>
          </a:p>
          <a:p>
            <a:pPr algn="just"/>
            <a:endParaRPr lang="pt-BR" sz="5500" dirty="0">
              <a:cs typeface="Times New Roman" panose="02020603050405020304" pitchFamily="18" charset="0"/>
            </a:endParaRPr>
          </a:p>
          <a:p>
            <a:endParaRPr lang="pt-BR" sz="5500"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spTree>
    <p:extLst>
      <p:ext uri="{BB962C8B-B14F-4D97-AF65-F5344CB8AC3E}">
        <p14:creationId xmlns:p14="http://schemas.microsoft.com/office/powerpoint/2010/main" val="438607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Título do </a:t>
            </a:r>
            <a:r>
              <a:rPr lang="pt-BR" dirty="0" err="1"/>
              <a:t>gnt</a:t>
            </a:r>
            <a:endParaRPr lang="pt-BR" dirty="0"/>
          </a:p>
        </p:txBody>
      </p:sp>
      <p:sp>
        <p:nvSpPr>
          <p:cNvPr id="3" name="Subtítulo 2"/>
          <p:cNvSpPr>
            <a:spLocks noGrp="1"/>
          </p:cNvSpPr>
          <p:nvPr>
            <p:ph type="subTitle" idx="1"/>
          </p:nvPr>
        </p:nvSpPr>
        <p:spPr/>
        <p:txBody>
          <a:bodyPr/>
          <a:lstStyle/>
          <a:p>
            <a:r>
              <a:rPr lang="pt-BR" dirty="0"/>
              <a:t>tema</a:t>
            </a:r>
          </a:p>
        </p:txBody>
      </p:sp>
      <p:pic>
        <p:nvPicPr>
          <p:cNvPr id="5" name="Imagem 4">
            <a:extLst>
              <a:ext uri="{FF2B5EF4-FFF2-40B4-BE49-F238E27FC236}">
                <a16:creationId xmlns:a16="http://schemas.microsoft.com/office/drawing/2014/main" xmlns="" id="{F8824E93-19BB-47C4-AA83-4F5BFEACCC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8" name="Título 1">
            <a:extLst>
              <a:ext uri="{FF2B5EF4-FFF2-40B4-BE49-F238E27FC236}">
                <a16:creationId xmlns:a16="http://schemas.microsoft.com/office/drawing/2014/main" xmlns="" id="{98EB6665-979E-4B47-A1AE-776220C39555}"/>
              </a:ext>
            </a:extLst>
          </p:cNvPr>
          <p:cNvSpPr txBox="1">
            <a:spLocks/>
          </p:cNvSpPr>
          <p:nvPr/>
        </p:nvSpPr>
        <p:spPr>
          <a:xfrm>
            <a:off x="838200" y="228282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dirty="0">
                <a:solidFill>
                  <a:schemeClr val="accent1">
                    <a:lumMod val="75000"/>
                  </a:schemeClr>
                </a:solidFill>
              </a:rPr>
              <a:t>ONE COMUNICAÇÃO</a:t>
            </a:r>
          </a:p>
        </p:txBody>
      </p:sp>
      <p:sp>
        <p:nvSpPr>
          <p:cNvPr id="9" name="Subtítulo 5">
            <a:extLst>
              <a:ext uri="{FF2B5EF4-FFF2-40B4-BE49-F238E27FC236}">
                <a16:creationId xmlns:a16="http://schemas.microsoft.com/office/drawing/2014/main" xmlns="" id="{299DADEA-855E-427B-BE6D-A4EACBCC2276}"/>
              </a:ext>
            </a:extLst>
          </p:cNvPr>
          <p:cNvSpPr txBox="1">
            <a:spLocks/>
          </p:cNvSpPr>
          <p:nvPr/>
        </p:nvSpPr>
        <p:spPr>
          <a:xfrm>
            <a:off x="1524000" y="4038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dirty="0">
                <a:solidFill>
                  <a:schemeClr val="tx1">
                    <a:lumMod val="75000"/>
                    <a:lumOff val="25000"/>
                  </a:schemeClr>
                </a:solidFill>
              </a:rPr>
              <a:t>One Comunicação</a:t>
            </a:r>
          </a:p>
        </p:txBody>
      </p:sp>
      <p:pic>
        <p:nvPicPr>
          <p:cNvPr id="10" name="Imagem 9">
            <a:extLst>
              <a:ext uri="{FF2B5EF4-FFF2-40B4-BE49-F238E27FC236}">
                <a16:creationId xmlns:a16="http://schemas.microsoft.com/office/drawing/2014/main" xmlns="" id="{0AE5493F-5FA0-41CF-A81A-691379405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521"/>
            <a:ext cx="9144000" cy="6846957"/>
          </a:xfrm>
          <a:prstGeom prst="rect">
            <a:avLst/>
          </a:prstGeom>
        </p:spPr>
      </p:pic>
      <p:sp>
        <p:nvSpPr>
          <p:cNvPr id="11" name="Título 1">
            <a:extLst>
              <a:ext uri="{FF2B5EF4-FFF2-40B4-BE49-F238E27FC236}">
                <a16:creationId xmlns:a16="http://schemas.microsoft.com/office/drawing/2014/main" xmlns="" id="{6C4E66B0-E4BF-48A8-A93C-ED5304995F20}"/>
              </a:ext>
            </a:extLst>
          </p:cNvPr>
          <p:cNvSpPr txBox="1">
            <a:spLocks/>
          </p:cNvSpPr>
          <p:nvPr/>
        </p:nvSpPr>
        <p:spPr>
          <a:xfrm>
            <a:off x="990600" y="1484784"/>
            <a:ext cx="7772400" cy="475252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pPr>
            <a:endParaRPr lang="pt-BR" sz="1600" b="1" u="sng" cap="all" dirty="0" smtClean="0">
              <a:latin typeface="Times New Roman" panose="02020603050405020304" pitchFamily="18" charset="0"/>
              <a:cs typeface="Times New Roman" panose="02020603050405020304" pitchFamily="18" charset="0"/>
            </a:endParaRPr>
          </a:p>
          <a:p>
            <a:pPr algn="l">
              <a:spcBef>
                <a:spcPts val="0"/>
              </a:spcBef>
            </a:pPr>
            <a:r>
              <a:rPr lang="pt-BR" sz="1600" b="1" u="sng" cap="all" dirty="0" smtClean="0">
                <a:latin typeface="Times New Roman" panose="02020603050405020304" pitchFamily="18" charset="0"/>
                <a:cs typeface="Times New Roman" panose="02020603050405020304" pitchFamily="18" charset="0"/>
              </a:rPr>
              <a:t>JURISPRUDÊNCIA EM PORTUGAL</a:t>
            </a:r>
          </a:p>
          <a:p>
            <a:pPr algn="just">
              <a:spcBef>
                <a:spcPts val="0"/>
              </a:spcBef>
            </a:pPr>
            <a:endParaRPr lang="pt-BR" sz="1600" b="1" dirty="0" smtClean="0">
              <a:latin typeface="Times New Roman" panose="02020603050405020304" pitchFamily="18" charset="0"/>
              <a:cs typeface="Times New Roman" panose="02020603050405020304" pitchFamily="18" charset="0"/>
            </a:endParaRPr>
          </a:p>
          <a:p>
            <a:pPr algn="just">
              <a:spcBef>
                <a:spcPts val="0"/>
              </a:spcBef>
            </a:pPr>
            <a:endParaRPr lang="pt-BR" sz="1600" dirty="0" smtClean="0">
              <a:latin typeface="Times New Roman" panose="02020603050405020304" pitchFamily="18" charset="0"/>
              <a:cs typeface="Times New Roman" panose="02020603050405020304" pitchFamily="18" charset="0"/>
            </a:endParaRPr>
          </a:p>
          <a:p>
            <a:pPr algn="just">
              <a:spcBef>
                <a:spcPts val="0"/>
              </a:spcBef>
            </a:pPr>
            <a:endParaRPr lang="pt-BR" sz="1600" dirty="0">
              <a:latin typeface="Times New Roman" panose="02020603050405020304" pitchFamily="18" charset="0"/>
              <a:cs typeface="Times New Roman" panose="02020603050405020304" pitchFamily="18" charset="0"/>
            </a:endParaRPr>
          </a:p>
          <a:p>
            <a:pPr algn="just">
              <a:spcBef>
                <a:spcPts val="0"/>
              </a:spcBef>
            </a:pPr>
            <a:endParaRPr lang="pt-BR" sz="1600" dirty="0" smtClean="0">
              <a:latin typeface="Times New Roman" panose="02020603050405020304" pitchFamily="18" charset="0"/>
              <a:cs typeface="Times New Roman" panose="02020603050405020304" pitchFamily="18" charset="0"/>
            </a:endParaRPr>
          </a:p>
          <a:p>
            <a:pPr algn="just">
              <a:spcBef>
                <a:spcPts val="0"/>
              </a:spcBef>
            </a:pPr>
            <a:r>
              <a:rPr lang="pt-BR" sz="1600" dirty="0" smtClean="0">
                <a:latin typeface="Times New Roman" panose="02020603050405020304" pitchFamily="18" charset="0"/>
                <a:cs typeface="Times New Roman" panose="02020603050405020304" pitchFamily="18" charset="0"/>
              </a:rPr>
              <a:t>DIREITO </a:t>
            </a:r>
            <a:r>
              <a:rPr lang="pt-BR" sz="1600" dirty="0">
                <a:latin typeface="Times New Roman" panose="02020603050405020304" pitchFamily="18" charset="0"/>
                <a:cs typeface="Times New Roman" panose="02020603050405020304" pitchFamily="18" charset="0"/>
              </a:rPr>
              <a:t>DOS SEGUROS - CONTRATO DE SEGURO / SEGURO DE GRUPO - SEGURO OBRIGATÓRIO / </a:t>
            </a:r>
            <a:r>
              <a:rPr lang="pt-BR" sz="1600" b="1" u="sng" dirty="0">
                <a:latin typeface="Times New Roman" panose="02020603050405020304" pitchFamily="18" charset="0"/>
                <a:cs typeface="Times New Roman" panose="02020603050405020304" pitchFamily="18" charset="0"/>
              </a:rPr>
              <a:t>SEGURO DE RESPONSABILIDADE CIVIL DE ADVOGADO</a:t>
            </a:r>
            <a:r>
              <a:rPr lang="pt-BR" sz="1600" b="1" dirty="0">
                <a:latin typeface="Times New Roman" panose="02020603050405020304" pitchFamily="18" charset="0"/>
                <a:cs typeface="Times New Roman" panose="02020603050405020304" pitchFamily="18" charset="0"/>
              </a:rPr>
              <a:t>. </a:t>
            </a:r>
            <a:r>
              <a:rPr lang="pt-BR" sz="1600" dirty="0">
                <a:latin typeface="Times New Roman" panose="02020603050405020304" pitchFamily="18" charset="0"/>
                <a:cs typeface="Times New Roman" panose="02020603050405020304" pitchFamily="18" charset="0"/>
              </a:rPr>
              <a:t>ORGANIZAÇÃO JUDICIÁRIA - ESTATUTOS PROFISSIONIAS / ADVOGADOS / DEONTOLOGIA PROFISSIONAL / RESPONSABILIDADE CIVIL PROFISSIONAL.</a:t>
            </a:r>
          </a:p>
          <a:p>
            <a:pPr algn="just">
              <a:spcBef>
                <a:spcPts val="0"/>
              </a:spcBef>
            </a:pPr>
            <a:r>
              <a:rPr lang="pt-BR" sz="1600" dirty="0">
                <a:latin typeface="Times New Roman" panose="02020603050405020304" pitchFamily="18" charset="0"/>
                <a:cs typeface="Times New Roman" panose="02020603050405020304" pitchFamily="18" charset="0"/>
              </a:rPr>
              <a:t>(...)</a:t>
            </a:r>
          </a:p>
          <a:p>
            <a:pPr algn="just">
              <a:spcBef>
                <a:spcPts val="0"/>
              </a:spcBef>
            </a:pPr>
            <a:r>
              <a:rPr lang="pt-BR" sz="1600" dirty="0">
                <a:latin typeface="Times New Roman" panose="02020603050405020304" pitchFamily="18" charset="0"/>
                <a:cs typeface="Times New Roman" panose="02020603050405020304" pitchFamily="18" charset="0"/>
              </a:rPr>
              <a:t>IV - Contrapondo-o à apólice de ocorrência (para fins de indemnização o facto causador do dano ou prejuízo a terceiros deve </a:t>
            </a:r>
            <a:r>
              <a:rPr lang="pt-BR" sz="1600" dirty="0" smtClean="0">
                <a:latin typeface="Times New Roman" panose="02020603050405020304" pitchFamily="18" charset="0"/>
                <a:cs typeface="Times New Roman" panose="02020603050405020304" pitchFamily="18" charset="0"/>
              </a:rPr>
              <a:t>ocorrer </a:t>
            </a:r>
            <a:r>
              <a:rPr lang="pt-BR" sz="1600" dirty="0">
                <a:latin typeface="Times New Roman" panose="02020603050405020304" pitchFamily="18" charset="0"/>
                <a:cs typeface="Times New Roman" panose="02020603050405020304" pitchFamily="18" charset="0"/>
              </a:rPr>
              <a:t>durante a vigência do contrato), </a:t>
            </a:r>
            <a:r>
              <a:rPr lang="pt-BR" sz="1700" b="1" u="sng" dirty="0" smtClean="0">
                <a:latin typeface="Times New Roman" panose="02020603050405020304" pitchFamily="18" charset="0"/>
                <a:cs typeface="Times New Roman" panose="02020603050405020304" pitchFamily="18" charset="0"/>
              </a:rPr>
              <a:t>podemos afirmar que estamos perante uma apólice de reclamações, também chamada “</a:t>
            </a:r>
            <a:r>
              <a:rPr lang="pt-BR" sz="1700" b="1" u="sng" dirty="0" err="1" smtClean="0">
                <a:latin typeface="Times New Roman" panose="02020603050405020304" pitchFamily="18" charset="0"/>
                <a:cs typeface="Times New Roman" panose="02020603050405020304" pitchFamily="18" charset="0"/>
              </a:rPr>
              <a:t>claims</a:t>
            </a:r>
            <a:r>
              <a:rPr lang="pt-BR" sz="1700" b="1" u="sng" dirty="0" smtClean="0">
                <a:latin typeface="Times New Roman" panose="02020603050405020304" pitchFamily="18" charset="0"/>
                <a:cs typeface="Times New Roman" panose="02020603050405020304" pitchFamily="18" charset="0"/>
              </a:rPr>
              <a:t> </a:t>
            </a:r>
            <a:r>
              <a:rPr lang="pt-BR" sz="1700" b="1" u="sng" dirty="0" err="1" smtClean="0">
                <a:latin typeface="Times New Roman" panose="02020603050405020304" pitchFamily="18" charset="0"/>
                <a:cs typeface="Times New Roman" panose="02020603050405020304" pitchFamily="18" charset="0"/>
              </a:rPr>
              <a:t>made</a:t>
            </a:r>
            <a:r>
              <a:rPr lang="pt-BR" sz="1700" b="1" u="sng" dirty="0" smtClean="0">
                <a:latin typeface="Times New Roman" panose="02020603050405020304" pitchFamily="18" charset="0"/>
                <a:cs typeface="Times New Roman" panose="02020603050405020304" pitchFamily="18" charset="0"/>
              </a:rPr>
              <a:t>” (“reclamação feita”), que condiciona o pagamento da indemnização à apresentação da queixa de terceiros durante o prazo de validade (vigência) do contrato</a:t>
            </a:r>
            <a:r>
              <a:rPr lang="pt-BR" sz="1700" dirty="0" smtClean="0">
                <a:latin typeface="Times New Roman" panose="02020603050405020304" pitchFamily="18" charset="0"/>
                <a:cs typeface="Times New Roman" panose="02020603050405020304" pitchFamily="18" charset="0"/>
              </a:rPr>
              <a:t> </a:t>
            </a:r>
            <a:r>
              <a:rPr lang="pt-BR" sz="1600" dirty="0" smtClean="0">
                <a:latin typeface="Times New Roman" panose="02020603050405020304" pitchFamily="18" charset="0"/>
                <a:cs typeface="Times New Roman" panose="02020603050405020304" pitchFamily="18" charset="0"/>
              </a:rPr>
              <a:t>e </a:t>
            </a:r>
            <a:r>
              <a:rPr lang="pt-BR" sz="1600" dirty="0">
                <a:latin typeface="Times New Roman" panose="02020603050405020304" pitchFamily="18" charset="0"/>
                <a:cs typeface="Times New Roman" panose="02020603050405020304" pitchFamily="18" charset="0"/>
              </a:rPr>
              <a:t>que possibilita a extensão da cobertura por um determinado período anterior ao início do contrato. (5440/15.8T8PRT-B.P1.S1 – 7ª Secção – j. 14/12/2016 – Relator Antonio da Silva </a:t>
            </a:r>
            <a:r>
              <a:rPr lang="pt-BR" sz="1600" dirty="0" smtClean="0">
                <a:latin typeface="Times New Roman" panose="02020603050405020304" pitchFamily="18" charset="0"/>
                <a:cs typeface="Times New Roman" panose="02020603050405020304" pitchFamily="18" charset="0"/>
              </a:rPr>
              <a:t>Gonçalves)</a:t>
            </a:r>
            <a:endParaRPr lang="pt-BR" sz="1600" dirty="0">
              <a:latin typeface="Times New Roman" panose="02020603050405020304" pitchFamily="18" charset="0"/>
              <a:cs typeface="Times New Roman" panose="02020603050405020304" pitchFamily="18" charset="0"/>
            </a:endParaRPr>
          </a:p>
          <a:p>
            <a:endParaRPr lang="pt-BR" sz="1600" dirty="0"/>
          </a:p>
        </p:txBody>
      </p:sp>
      <p:sp>
        <p:nvSpPr>
          <p:cNvPr id="12" name="Subtítulo 5">
            <a:extLst>
              <a:ext uri="{FF2B5EF4-FFF2-40B4-BE49-F238E27FC236}">
                <a16:creationId xmlns:a16="http://schemas.microsoft.com/office/drawing/2014/main" xmlns="" id="{6A0CCFE6-A2CC-40F7-A56D-5A11312E34DE}"/>
              </a:ext>
            </a:extLst>
          </p:cNvPr>
          <p:cNvSpPr txBox="1">
            <a:spLocks/>
          </p:cNvSpPr>
          <p:nvPr/>
        </p:nvSpPr>
        <p:spPr>
          <a:xfrm>
            <a:off x="1676400" y="41910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a:solidFill>
                <a:schemeClr val="tx1">
                  <a:lumMod val="75000"/>
                  <a:lumOff val="25000"/>
                </a:schemeClr>
              </a:solidFill>
            </a:endParaRPr>
          </a:p>
        </p:txBody>
      </p:sp>
      <p:pic>
        <p:nvPicPr>
          <p:cNvPr id="4" name="Imagem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36096" y="1484784"/>
            <a:ext cx="1755279" cy="1168059"/>
          </a:xfrm>
          <a:prstGeom prst="rect">
            <a:avLst/>
          </a:prstGeom>
        </p:spPr>
      </p:pic>
    </p:spTree>
    <p:extLst>
      <p:ext uri="{BB962C8B-B14F-4D97-AF65-F5344CB8AC3E}">
        <p14:creationId xmlns:p14="http://schemas.microsoft.com/office/powerpoint/2010/main" val="199120835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3221</TotalTime>
  <Words>2212</Words>
  <Application>Microsoft Office PowerPoint</Application>
  <PresentationFormat>Apresentação na tela (4:3)</PresentationFormat>
  <Paragraphs>226</Paragraphs>
  <Slides>21</Slides>
  <Notes>0</Notes>
  <HiddenSlides>0</HiddenSlides>
  <MMClips>0</MMClips>
  <ScaleCrop>false</ScaleCrop>
  <HeadingPairs>
    <vt:vector size="4" baseType="variant">
      <vt:variant>
        <vt:lpstr>Tema</vt:lpstr>
      </vt:variant>
      <vt:variant>
        <vt:i4>1</vt:i4>
      </vt:variant>
      <vt:variant>
        <vt:lpstr>Títulos de slides</vt:lpstr>
      </vt:variant>
      <vt:variant>
        <vt:i4>21</vt:i4>
      </vt:variant>
    </vt:vector>
  </HeadingPairs>
  <TitlesOfParts>
    <vt:vector size="22" baseType="lpstr">
      <vt:lpstr>Tema do Office</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lpstr>Título do gnt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do gnt</dc:title>
  <dc:creator>PSN</dc:creator>
  <cp:lastModifiedBy>Sergio Mello</cp:lastModifiedBy>
  <cp:revision>125</cp:revision>
  <dcterms:created xsi:type="dcterms:W3CDTF">2018-02-27T00:45:59Z</dcterms:created>
  <dcterms:modified xsi:type="dcterms:W3CDTF">2018-03-19T19:31:03Z</dcterms:modified>
</cp:coreProperties>
</file>