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56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9" d="100"/>
          <a:sy n="89" d="100"/>
        </p:scale>
        <p:origin x="-300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616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34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806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58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72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73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16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77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118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97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31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EE051-43AF-334B-9746-5AAC10C1A74D}" type="datetimeFigureOut">
              <a:rPr lang="en-US" smtClean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500F-93D6-8B4C-9ACE-50653E3B01C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123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61288"/>
          </a:xfrm>
        </p:spPr>
        <p:txBody>
          <a:bodyPr>
            <a:normAutofit/>
          </a:bodyPr>
          <a:lstStyle/>
          <a:p>
            <a:r>
              <a:rPr lang="en-US" dirty="0" smtClean="0"/>
              <a:t>Projeto 6259/2013</a:t>
            </a:r>
            <a:br>
              <a:rPr lang="en-US" dirty="0" smtClean="0"/>
            </a:br>
            <a:r>
              <a:rPr lang="en-US" dirty="0" smtClean="0"/>
              <a:t>Dep. Sandra Rosado PSB-RN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Art</a:t>
            </a:r>
            <a:r>
              <a:rPr lang="pt-BR" dirty="0"/>
              <a:t>. 1º </a:t>
            </a:r>
            <a:r>
              <a:rPr lang="pt-BR" b="1" dirty="0"/>
              <a:t>É obrigatória</a:t>
            </a:r>
            <a:r>
              <a:rPr lang="pt-BR" dirty="0"/>
              <a:t>, desde a fase de construção, </a:t>
            </a:r>
            <a:r>
              <a:rPr lang="pt-BR" dirty="0" smtClean="0"/>
              <a:t>a contratação </a:t>
            </a:r>
            <a:r>
              <a:rPr lang="pt-BR" dirty="0"/>
              <a:t>de seguro contra o vazamento ou o rompimento de barragens </a:t>
            </a:r>
            <a:r>
              <a:rPr lang="pt-BR" dirty="0" smtClean="0"/>
              <a:t>de cursos d’água e </a:t>
            </a:r>
            <a:r>
              <a:rPr lang="pt-BR" dirty="0"/>
              <a:t>barragens </a:t>
            </a:r>
            <a:r>
              <a:rPr lang="pt-BR" dirty="0" smtClean="0"/>
              <a:t>de contenção </a:t>
            </a:r>
            <a:r>
              <a:rPr lang="pt-BR" dirty="0"/>
              <a:t>de </a:t>
            </a:r>
            <a:r>
              <a:rPr lang="pt-BR" dirty="0" smtClean="0"/>
              <a:t>rejeitos industriais</a:t>
            </a:r>
            <a:r>
              <a:rPr lang="pt-BR" dirty="0"/>
              <a:t>, de mineração e de esgotamento </a:t>
            </a:r>
            <a:r>
              <a:rPr lang="pt-BR" dirty="0" smtClean="0"/>
              <a:t>sanitário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650813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Número de Barragens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11.000 </a:t>
            </a:r>
            <a:r>
              <a:rPr lang="pt-BR" dirty="0"/>
              <a:t>para acumulação de </a:t>
            </a:r>
            <a:r>
              <a:rPr lang="pt-BR" dirty="0" smtClean="0"/>
              <a:t>água</a:t>
            </a:r>
          </a:p>
          <a:p>
            <a:r>
              <a:rPr lang="pt-BR" dirty="0" smtClean="0"/>
              <a:t>  1.261 </a:t>
            </a:r>
            <a:r>
              <a:rPr lang="pt-BR" dirty="0"/>
              <a:t>para produção de energia </a:t>
            </a:r>
            <a:r>
              <a:rPr lang="pt-BR" dirty="0" smtClean="0"/>
              <a:t>hidrelétrica.</a:t>
            </a:r>
          </a:p>
          <a:p>
            <a:r>
              <a:rPr lang="pt-BR" dirty="0" smtClean="0"/>
              <a:t>     264 </a:t>
            </a:r>
            <a:r>
              <a:rPr lang="pt-BR" dirty="0"/>
              <a:t>para rejeitos de </a:t>
            </a:r>
            <a:r>
              <a:rPr lang="pt-BR" dirty="0" smtClean="0"/>
              <a:t>mineração</a:t>
            </a:r>
          </a:p>
          <a:p>
            <a:r>
              <a:rPr lang="pt-BR" dirty="0" smtClean="0"/>
              <a:t>     256 </a:t>
            </a:r>
            <a:r>
              <a:rPr lang="pt-BR" dirty="0"/>
              <a:t>para resíduos industriais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pPr algn="just"/>
            <a:r>
              <a:rPr lang="pt-BR" sz="2400" dirty="0" smtClean="0"/>
              <a:t>Fonte: Primeiro Relatório da </a:t>
            </a:r>
            <a:r>
              <a:rPr lang="pt-BR" sz="2400" dirty="0"/>
              <a:t>Comissão de Meio Ambiente </a:t>
            </a:r>
            <a:r>
              <a:rPr lang="pt-BR" sz="2400" dirty="0" smtClean="0"/>
              <a:t>e Desenvolvimento </a:t>
            </a:r>
            <a:r>
              <a:rPr lang="pt-BR" sz="2400" dirty="0"/>
              <a:t>Sustentável </a:t>
            </a:r>
            <a:r>
              <a:rPr lang="pt-BR" sz="2400" dirty="0" smtClean="0"/>
              <a:t>após Lei 12.334/10.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6088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Projeto 3561/2015</a:t>
            </a:r>
            <a:br>
              <a:rPr lang="en-US" dirty="0" smtClean="0"/>
            </a:br>
            <a:r>
              <a:rPr lang="en-US" dirty="0" smtClean="0"/>
              <a:t>Dep. Wadson Ribeiro  PCdoB-MG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T</a:t>
            </a:r>
            <a:r>
              <a:rPr lang="pt-BR" dirty="0" smtClean="0"/>
              <a:t>orna </a:t>
            </a:r>
            <a:r>
              <a:rPr lang="pt-BR" dirty="0"/>
              <a:t>obrigatória a contratação de seguro contra rompimento e vazamento de </a:t>
            </a:r>
            <a:r>
              <a:rPr lang="pt-BR" dirty="0" smtClean="0"/>
              <a:t>barragens. </a:t>
            </a:r>
          </a:p>
          <a:p>
            <a:pPr algn="just"/>
            <a:r>
              <a:rPr lang="pt-BR" dirty="0" smtClean="0"/>
              <a:t>Exclusão Barragens que sigam as instruções técnicas da ANEEL e ELETROBRÁS e comprovem a existência de inspeções e manutenção.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289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Novos Projetos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Projeto 29/2015</a:t>
            </a:r>
            <a:br>
              <a:rPr lang="en-US" dirty="0"/>
            </a:br>
            <a:r>
              <a:rPr lang="en-US" dirty="0"/>
              <a:t>Nilson Leitão PSDB-</a:t>
            </a:r>
            <a:r>
              <a:rPr lang="en-US" dirty="0" smtClean="0"/>
              <a:t>MG</a:t>
            </a:r>
          </a:p>
          <a:p>
            <a:pPr algn="just"/>
            <a:r>
              <a:rPr lang="en-US" dirty="0" smtClean="0"/>
              <a:t>Apensado ao projeto 6091/13 – Marco Tebaldi PSDB – SC</a:t>
            </a:r>
          </a:p>
          <a:p>
            <a:pPr algn="just"/>
            <a:r>
              <a:rPr lang="en-US" dirty="0" smtClean="0"/>
              <a:t>Previsão de indenizações para pessoas afetadas por inundações e rompimento de barreiras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93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Coberturas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Danos </a:t>
            </a:r>
            <a:r>
              <a:rPr lang="pt-BR" dirty="0"/>
              <a:t>físicos, inclusive </a:t>
            </a:r>
            <a:r>
              <a:rPr lang="pt-BR" dirty="0" smtClean="0"/>
              <a:t>morte;</a:t>
            </a:r>
          </a:p>
          <a:p>
            <a:pPr algn="just"/>
            <a:r>
              <a:rPr lang="pt-BR" dirty="0"/>
              <a:t>P</a:t>
            </a:r>
            <a:r>
              <a:rPr lang="pt-BR" dirty="0" smtClean="0"/>
              <a:t>rejuízos </a:t>
            </a:r>
            <a:r>
              <a:rPr lang="pt-BR" dirty="0"/>
              <a:t>ao patrimônio público ou </a:t>
            </a:r>
            <a:r>
              <a:rPr lang="pt-BR" dirty="0" smtClean="0"/>
              <a:t>privado;</a:t>
            </a:r>
          </a:p>
          <a:p>
            <a:pPr algn="just"/>
            <a:r>
              <a:rPr lang="pt-BR" dirty="0" smtClean="0"/>
              <a:t>Prejuízos ao </a:t>
            </a:r>
            <a:r>
              <a:rPr lang="pt-BR" dirty="0"/>
              <a:t>meio ambiente, nas </a:t>
            </a:r>
            <a:r>
              <a:rPr lang="pt-BR" dirty="0" smtClean="0"/>
              <a:t>áreas urbanas </a:t>
            </a:r>
            <a:r>
              <a:rPr lang="pt-BR" dirty="0"/>
              <a:t>e rurais situadas a jusante dessas </a:t>
            </a:r>
            <a:r>
              <a:rPr lang="pt-BR" dirty="0" smtClean="0"/>
              <a:t>obras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619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Infração Ambiental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Ausência do seguro sujeita os representantes </a:t>
            </a:r>
            <a:r>
              <a:rPr lang="pt-BR" dirty="0"/>
              <a:t>legais </a:t>
            </a:r>
            <a:r>
              <a:rPr lang="pt-BR" dirty="0" smtClean="0"/>
              <a:t>dos proprietários </a:t>
            </a:r>
            <a:r>
              <a:rPr lang="pt-BR" dirty="0"/>
              <a:t>das barragens </a:t>
            </a:r>
            <a:r>
              <a:rPr lang="pt-BR" dirty="0" smtClean="0"/>
              <a:t>às sanções da Lei </a:t>
            </a:r>
            <a:r>
              <a:rPr lang="pt-BR" dirty="0"/>
              <a:t>nº </a:t>
            </a:r>
            <a:r>
              <a:rPr lang="pt-BR" dirty="0" smtClean="0"/>
              <a:t>9.605/98.</a:t>
            </a:r>
          </a:p>
          <a:p>
            <a:pPr algn="just"/>
            <a:r>
              <a:rPr lang="pt-BR" dirty="0"/>
              <a:t>D</a:t>
            </a:r>
            <a:r>
              <a:rPr lang="pt-BR" dirty="0" smtClean="0"/>
              <a:t>etenção de </a:t>
            </a:r>
            <a:r>
              <a:rPr lang="pt-BR" dirty="0"/>
              <a:t>1</a:t>
            </a:r>
            <a:r>
              <a:rPr lang="pt-BR" dirty="0" smtClean="0"/>
              <a:t> a 3 anos e multa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552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Histórico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Apresentado em 04.09.13</a:t>
            </a:r>
          </a:p>
          <a:p>
            <a:r>
              <a:rPr lang="en-US" dirty="0" smtClean="0"/>
              <a:t>Comissão de Meio Ambiente: 19.09.13</a:t>
            </a:r>
          </a:p>
          <a:p>
            <a:r>
              <a:rPr lang="en-US" dirty="0" smtClean="0"/>
              <a:t>Requerimento de apensação ao Projeto 436/2007 rejeitado em 18.10.13</a:t>
            </a:r>
          </a:p>
          <a:p>
            <a:r>
              <a:rPr lang="en-US" dirty="0" smtClean="0"/>
              <a:t>Arquivado em 31.01.15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05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Outros acidentes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Barragem de Rejeitos da Cataguases Papel e Celulose. 2003. Poluição de rios. Multa de R$ 50 milhões. Processo ainda sem julgamento.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Barragem de Camará, na PB. Cinco cidades atingidas, 13 mortos. Casas inundadas. 2004 e 2010.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51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Artigo 105 do Regimento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sz="3600" dirty="0" smtClean="0"/>
          </a:p>
          <a:p>
            <a:pPr marL="0" indent="0" algn="just">
              <a:buNone/>
            </a:pPr>
            <a:r>
              <a:rPr lang="pt-BR" sz="3600" dirty="0" smtClean="0"/>
              <a:t>Art</a:t>
            </a:r>
            <a:r>
              <a:rPr lang="pt-BR" sz="3600" dirty="0"/>
              <a:t>. 105. Finda a legislatura, arquivar-se-ão todas </a:t>
            </a:r>
            <a:r>
              <a:rPr lang="pt-BR" sz="3600" dirty="0" smtClean="0"/>
              <a:t>as proposições </a:t>
            </a:r>
            <a:r>
              <a:rPr lang="pt-BR" sz="3600" dirty="0"/>
              <a:t>que no seu decurso tenham sido submetidas à </a:t>
            </a:r>
            <a:r>
              <a:rPr lang="pt-BR" sz="3600" dirty="0" smtClean="0"/>
              <a:t>deliberação da </a:t>
            </a:r>
            <a:r>
              <a:rPr lang="pt-BR" sz="3600" dirty="0"/>
              <a:t>Câmara e ainda se encontrem em </a:t>
            </a:r>
            <a:r>
              <a:rPr lang="pt-BR" sz="3600" dirty="0" smtClean="0"/>
              <a:t>tramitação (...)</a:t>
            </a:r>
          </a:p>
          <a:p>
            <a:pPr marL="0" indent="0" algn="just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132601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Projeto 436/2007</a:t>
            </a:r>
            <a:br>
              <a:rPr lang="en-US" dirty="0" smtClean="0"/>
            </a:br>
            <a:r>
              <a:rPr lang="en-US" dirty="0" smtClean="0"/>
              <a:t>Dep. Alcione Barbalho  PMDB-PA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Apresentado em 22.03.2007</a:t>
            </a:r>
          </a:p>
          <a:p>
            <a:r>
              <a:rPr lang="pt-BR" dirty="0" smtClean="0"/>
              <a:t>Arquivado em 05.11.15 por inadequação </a:t>
            </a:r>
            <a:r>
              <a:rPr lang="pt-BR" dirty="0"/>
              <a:t>financeira e </a:t>
            </a:r>
            <a:r>
              <a:rPr lang="pt-BR" dirty="0" smtClean="0"/>
              <a:t>orçamentária.</a:t>
            </a:r>
            <a:r>
              <a:rPr lang="pt-BR" dirty="0"/>
              <a:t>	</a:t>
            </a:r>
          </a:p>
          <a:p>
            <a:r>
              <a:rPr lang="en-US" dirty="0" smtClean="0"/>
              <a:t>Acarreta aumento de despesa pública sem apresentar os impactos no orçamento.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649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Projeto 4038/2004</a:t>
            </a:r>
            <a:br>
              <a:rPr lang="en-US" dirty="0" smtClean="0"/>
            </a:br>
            <a:r>
              <a:rPr lang="en-US" dirty="0" smtClean="0"/>
              <a:t>Dep. Ann Pontes PMDB-PA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just"/>
            <a:r>
              <a:rPr lang="en-US" dirty="0" smtClean="0"/>
              <a:t>O texto é sempre o mesmo. As mesmas construções ortográficas, os mesmos exemplos nas justificativas.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092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Lei 12334/2010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Estabelece a Política Nacional de Segurança de Barragens </a:t>
            </a:r>
            <a:endParaRPr lang="pt-BR" dirty="0" smtClean="0"/>
          </a:p>
          <a:p>
            <a:pPr algn="just"/>
            <a:r>
              <a:rPr lang="pt-BR" dirty="0"/>
              <a:t>C</a:t>
            </a:r>
            <a:r>
              <a:rPr lang="pt-BR" dirty="0" smtClean="0"/>
              <a:t>ria </a:t>
            </a:r>
            <a:r>
              <a:rPr lang="pt-BR" dirty="0"/>
              <a:t>o Sistema Nacional de Informações sobre Segurança de </a:t>
            </a:r>
            <a:r>
              <a:rPr lang="pt-BR" dirty="0" smtClean="0"/>
              <a:t>Barragens</a:t>
            </a:r>
          </a:p>
          <a:p>
            <a:pPr algn="just"/>
            <a:r>
              <a:rPr lang="pt-BR" dirty="0"/>
              <a:t>A</a:t>
            </a:r>
            <a:r>
              <a:rPr lang="pt-BR" dirty="0" smtClean="0"/>
              <a:t>ltera </a:t>
            </a:r>
            <a:r>
              <a:rPr lang="pt-BR" dirty="0"/>
              <a:t>a redação do art. 35 da Lei nº </a:t>
            </a:r>
            <a:r>
              <a:rPr lang="pt-BR" dirty="0" smtClean="0"/>
              <a:t>9.433/97</a:t>
            </a:r>
          </a:p>
          <a:p>
            <a:pPr algn="just"/>
            <a:r>
              <a:rPr lang="pt-BR" dirty="0" smtClean="0"/>
              <a:t>Altera art</a:t>
            </a:r>
            <a:r>
              <a:rPr lang="pt-BR" dirty="0"/>
              <a:t>. 4º da Lei nº </a:t>
            </a:r>
            <a:r>
              <a:rPr lang="pt-BR" dirty="0" smtClean="0"/>
              <a:t>9.984/200.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624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363</Words>
  <Application>Microsoft Office PowerPoint</Application>
  <PresentationFormat>Apresentação na tela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Office Theme</vt:lpstr>
      <vt:lpstr>Projeto 6259/2013 Dep. Sandra Rosado PSB-RN</vt:lpstr>
      <vt:lpstr>Coberturas</vt:lpstr>
      <vt:lpstr>Infração Ambiental</vt:lpstr>
      <vt:lpstr>Histórico</vt:lpstr>
      <vt:lpstr>Outros acidentes</vt:lpstr>
      <vt:lpstr>Artigo 105 do Regimento</vt:lpstr>
      <vt:lpstr>Projeto 436/2007 Dep. Alcione Barbalho  PMDB-PA</vt:lpstr>
      <vt:lpstr>Projeto 4038/2004 Dep. Ann Pontes PMDB-PA</vt:lpstr>
      <vt:lpstr>Lei 12334/2010</vt:lpstr>
      <vt:lpstr>Número de Barragens</vt:lpstr>
      <vt:lpstr>Projeto 3561/2015 Dep. Wadson Ribeiro  PCdoB-MG</vt:lpstr>
      <vt:lpstr>Novos Projetos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Artigo 105 do Regimento</dc:title>
  <dc:creator>adilson neri pereira</dc:creator>
  <cp:lastModifiedBy>Sergio Mello</cp:lastModifiedBy>
  <cp:revision>14</cp:revision>
  <dcterms:created xsi:type="dcterms:W3CDTF">2015-11-10T19:59:49Z</dcterms:created>
  <dcterms:modified xsi:type="dcterms:W3CDTF">2015-11-26T17:01:51Z</dcterms:modified>
</cp:coreProperties>
</file>