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2"/>
  </p:sldMasterIdLst>
  <p:notesMasterIdLst>
    <p:notesMasterId r:id="rId10"/>
  </p:notesMasterIdLst>
  <p:sldIdLst>
    <p:sldId id="257" r:id="rId3"/>
    <p:sldId id="258" r:id="rId4"/>
    <p:sldId id="269" r:id="rId5"/>
    <p:sldId id="270" r:id="rId6"/>
    <p:sldId id="271" r:id="rId7"/>
    <p:sldId id="272" r:id="rId8"/>
    <p:sldId id="27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84706" autoAdjust="0"/>
  </p:normalViewPr>
  <p:slideViewPr>
    <p:cSldViewPr>
      <p:cViewPr varScale="1">
        <p:scale>
          <a:sx n="114" d="100"/>
          <a:sy n="114" d="100"/>
        </p:scale>
        <p:origin x="5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Cesiones históricas al reaseguro</a:t>
            </a:r>
            <a:r>
              <a:rPr lang="es-E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en LATAM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E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Hoja1!$A$2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cat>
            <c:strRef>
              <c:f>Hoja1!$B$1:$Q$1</c:f>
              <c:strCach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strCache>
            </c:strRef>
          </c:cat>
          <c:val>
            <c:numRef>
              <c:f>Hoja1!$B$2:$Q$2</c:f>
              <c:numCache>
                <c:formatCode>0.0%</c:formatCode>
                <c:ptCount val="16"/>
                <c:pt idx="0">
                  <c:v>0.13922000000000001</c:v>
                </c:pt>
                <c:pt idx="1">
                  <c:v>0.1727349</c:v>
                </c:pt>
                <c:pt idx="2">
                  <c:v>0.1820483</c:v>
                </c:pt>
                <c:pt idx="3">
                  <c:v>0.1808507</c:v>
                </c:pt>
                <c:pt idx="4">
                  <c:v>0.16121070000000001</c:v>
                </c:pt>
                <c:pt idx="5">
                  <c:v>0.1432563</c:v>
                </c:pt>
                <c:pt idx="6">
                  <c:v>0.13454360000000001</c:v>
                </c:pt>
                <c:pt idx="7">
                  <c:v>0.13509109999999999</c:v>
                </c:pt>
                <c:pt idx="8">
                  <c:v>0.13371769999999999</c:v>
                </c:pt>
                <c:pt idx="9">
                  <c:v>0.1197705</c:v>
                </c:pt>
                <c:pt idx="10">
                  <c:v>0.1154736</c:v>
                </c:pt>
                <c:pt idx="11">
                  <c:v>0.1172624</c:v>
                </c:pt>
                <c:pt idx="12">
                  <c:v>0.11337220000000001</c:v>
                </c:pt>
                <c:pt idx="13">
                  <c:v>0.1128405</c:v>
                </c:pt>
                <c:pt idx="14">
                  <c:v>0.1127107</c:v>
                </c:pt>
                <c:pt idx="15">
                  <c:v>0.1169632</c:v>
                </c:pt>
              </c:numCache>
            </c:numRef>
          </c:val>
        </c:ser>
        <c:ser>
          <c:idx val="1"/>
          <c:order val="1"/>
          <c:tx>
            <c:strRef>
              <c:f>Hoja1!$A$3</c:f>
              <c:strCache>
                <c:ptCount val="1"/>
                <c:pt idx="0">
                  <c:v>Vida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  <a:sp3d/>
          </c:spPr>
          <c:invertIfNegative val="0"/>
          <c:cat>
            <c:strRef>
              <c:f>Hoja1!$B$1:$Q$1</c:f>
              <c:strCach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strCache>
            </c:strRef>
          </c:cat>
          <c:val>
            <c:numRef>
              <c:f>Hoja1!$B$3:$Q$3</c:f>
              <c:numCache>
                <c:formatCode>0.0%</c:formatCode>
                <c:ptCount val="16"/>
                <c:pt idx="0">
                  <c:v>7.4393299999999996E-2</c:v>
                </c:pt>
                <c:pt idx="1">
                  <c:v>7.155214E-2</c:v>
                </c:pt>
                <c:pt idx="2">
                  <c:v>3.7535829999999999E-2</c:v>
                </c:pt>
                <c:pt idx="3">
                  <c:v>3.7709600000000003E-2</c:v>
                </c:pt>
                <c:pt idx="4">
                  <c:v>3.5072029999999997E-2</c:v>
                </c:pt>
                <c:pt idx="5">
                  <c:v>3.4186809999999998E-2</c:v>
                </c:pt>
                <c:pt idx="6">
                  <c:v>3.7660369999999999E-2</c:v>
                </c:pt>
                <c:pt idx="7">
                  <c:v>3.6819320000000003E-2</c:v>
                </c:pt>
                <c:pt idx="8">
                  <c:v>2.840529E-2</c:v>
                </c:pt>
                <c:pt idx="9">
                  <c:v>2.793493E-2</c:v>
                </c:pt>
                <c:pt idx="10">
                  <c:v>2.6690519999999999E-2</c:v>
                </c:pt>
                <c:pt idx="11">
                  <c:v>2.7142650000000001E-2</c:v>
                </c:pt>
                <c:pt idx="12">
                  <c:v>2.5203030000000001E-2</c:v>
                </c:pt>
                <c:pt idx="13">
                  <c:v>2.190773E-2</c:v>
                </c:pt>
                <c:pt idx="14">
                  <c:v>2.42781E-2</c:v>
                </c:pt>
                <c:pt idx="15">
                  <c:v>2.476045E-2</c:v>
                </c:pt>
              </c:numCache>
            </c:numRef>
          </c:val>
        </c:ser>
        <c:ser>
          <c:idx val="2"/>
          <c:order val="2"/>
          <c:tx>
            <c:strRef>
              <c:f>Hoja1!$A$4</c:f>
              <c:strCache>
                <c:ptCount val="1"/>
                <c:pt idx="0">
                  <c:v>No vida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cat>
            <c:strRef>
              <c:f>Hoja1!$B$1:$Q$1</c:f>
              <c:strCach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strCache>
            </c:strRef>
          </c:cat>
          <c:val>
            <c:numRef>
              <c:f>Hoja1!$B$4:$Q$4</c:f>
              <c:numCache>
                <c:formatCode>0.0%</c:formatCode>
                <c:ptCount val="16"/>
                <c:pt idx="0">
                  <c:v>0.2178051</c:v>
                </c:pt>
                <c:pt idx="1">
                  <c:v>0.27576000000000001</c:v>
                </c:pt>
                <c:pt idx="2">
                  <c:v>0.31735459999999999</c:v>
                </c:pt>
                <c:pt idx="3">
                  <c:v>0.32199889999999998</c:v>
                </c:pt>
                <c:pt idx="4">
                  <c:v>0.29376099999999999</c:v>
                </c:pt>
                <c:pt idx="5">
                  <c:v>0.26017620000000002</c:v>
                </c:pt>
                <c:pt idx="6">
                  <c:v>0.23785390000000001</c:v>
                </c:pt>
                <c:pt idx="7">
                  <c:v>0.24468619999999999</c:v>
                </c:pt>
                <c:pt idx="8">
                  <c:v>0.24554960000000001</c:v>
                </c:pt>
                <c:pt idx="9">
                  <c:v>0.22022520000000001</c:v>
                </c:pt>
                <c:pt idx="10">
                  <c:v>0.217335</c:v>
                </c:pt>
                <c:pt idx="11">
                  <c:v>0.21930450000000001</c:v>
                </c:pt>
                <c:pt idx="12">
                  <c:v>0.21870490000000001</c:v>
                </c:pt>
                <c:pt idx="13">
                  <c:v>0.21506169999999999</c:v>
                </c:pt>
                <c:pt idx="14">
                  <c:v>0.2150714</c:v>
                </c:pt>
                <c:pt idx="15">
                  <c:v>0.21493950000000001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32774440"/>
        <c:axId val="332781888"/>
        <c:axId val="0"/>
      </c:bar3DChart>
      <c:catAx>
        <c:axId val="332774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332781888"/>
        <c:crosses val="autoZero"/>
        <c:auto val="1"/>
        <c:lblAlgn val="ctr"/>
        <c:lblOffset val="100"/>
        <c:noMultiLvlLbl val="0"/>
      </c:catAx>
      <c:valAx>
        <c:axId val="332781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332774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% de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cesión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seguro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total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E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Cesión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</c:dPt>
          <c:dPt>
            <c:idx val="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</c:dPt>
          <c:dPt>
            <c:idx val="8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</c:dPt>
          <c:dPt>
            <c:idx val="9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</c:dPt>
          <c:dPt>
            <c:idx val="1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</c:dPt>
          <c:dPt>
            <c:idx val="1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</c:dPt>
          <c:dPt>
            <c:idx val="1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</c:dPt>
          <c:dPt>
            <c:idx val="1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</c:dPt>
          <c:dPt>
            <c:idx val="14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</c:dPt>
          <c:dPt>
            <c:idx val="15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</c:dPt>
          <c:dPt>
            <c:idx val="16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</c:dPt>
          <c:dPt>
            <c:idx val="1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</c:dPt>
          <c:dPt>
            <c:idx val="18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</c:dPt>
          <c:cat>
            <c:strRef>
              <c:f>Hoja1!$A$2:$A$20</c:f>
              <c:strCache>
                <c:ptCount val="19"/>
                <c:pt idx="0">
                  <c:v>Ecuador</c:v>
                </c:pt>
                <c:pt idx="1">
                  <c:v>Rep. Dominicana</c:v>
                </c:pt>
                <c:pt idx="2">
                  <c:v>Honduras</c:v>
                </c:pt>
                <c:pt idx="3">
                  <c:v>Panama</c:v>
                </c:pt>
                <c:pt idx="4">
                  <c:v>El Salvador</c:v>
                </c:pt>
                <c:pt idx="5">
                  <c:v>Guatemala</c:v>
                </c:pt>
                <c:pt idx="6">
                  <c:v>Nicaragua</c:v>
                </c:pt>
                <c:pt idx="7">
                  <c:v>Perú</c:v>
                </c:pt>
                <c:pt idx="8">
                  <c:v>Paraguay</c:v>
                </c:pt>
                <c:pt idx="9">
                  <c:v>Costa Rica</c:v>
                </c:pt>
                <c:pt idx="10">
                  <c:v>México</c:v>
                </c:pt>
                <c:pt idx="11">
                  <c:v>Colombia</c:v>
                </c:pt>
                <c:pt idx="12">
                  <c:v>Chile</c:v>
                </c:pt>
                <c:pt idx="13">
                  <c:v>Total ASSAL</c:v>
                </c:pt>
                <c:pt idx="14">
                  <c:v>Argentina</c:v>
                </c:pt>
                <c:pt idx="15">
                  <c:v>Uruguay</c:v>
                </c:pt>
                <c:pt idx="16">
                  <c:v>Puerto Rico</c:v>
                </c:pt>
                <c:pt idx="17">
                  <c:v>Brasil</c:v>
                </c:pt>
                <c:pt idx="18">
                  <c:v>Cuba</c:v>
                </c:pt>
              </c:strCache>
            </c:strRef>
          </c:cat>
          <c:val>
            <c:numRef>
              <c:f>Hoja1!$B$2:$B$20</c:f>
              <c:numCache>
                <c:formatCode>0.0%</c:formatCode>
                <c:ptCount val="19"/>
                <c:pt idx="0">
                  <c:v>0.56620580291880374</c:v>
                </c:pt>
                <c:pt idx="1">
                  <c:v>0.46847133757961784</c:v>
                </c:pt>
                <c:pt idx="2">
                  <c:v>0.45736182197308201</c:v>
                </c:pt>
                <c:pt idx="3">
                  <c:v>0.39495110893647606</c:v>
                </c:pt>
                <c:pt idx="4">
                  <c:v>0.38790035587188609</c:v>
                </c:pt>
                <c:pt idx="5">
                  <c:v>0.36779782031765706</c:v>
                </c:pt>
                <c:pt idx="6">
                  <c:v>0.36755043227665707</c:v>
                </c:pt>
                <c:pt idx="7">
                  <c:v>0.24646971987131608</c:v>
                </c:pt>
                <c:pt idx="8">
                  <c:v>0.2091177368474611</c:v>
                </c:pt>
                <c:pt idx="9">
                  <c:v>0.19875819070274725</c:v>
                </c:pt>
                <c:pt idx="10">
                  <c:v>0.16663726483275099</c:v>
                </c:pt>
                <c:pt idx="11">
                  <c:v>0.16625507256199329</c:v>
                </c:pt>
                <c:pt idx="12">
                  <c:v>0.16044751017622541</c:v>
                </c:pt>
                <c:pt idx="13">
                  <c:v>0.10340509075297656</c:v>
                </c:pt>
                <c:pt idx="14">
                  <c:v>9.7729611381513995E-2</c:v>
                </c:pt>
                <c:pt idx="15">
                  <c:v>9.2161560187063243E-2</c:v>
                </c:pt>
                <c:pt idx="16">
                  <c:v>8.8780194145533897E-2</c:v>
                </c:pt>
                <c:pt idx="17">
                  <c:v>6.3043492884097635E-2</c:v>
                </c:pt>
                <c:pt idx="18">
                  <c:v>4.9811276475074807E-2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Retención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  <a:sp3d/>
          </c:spPr>
          <c:invertIfNegative val="0"/>
          <c:cat>
            <c:strRef>
              <c:f>Hoja1!$A$2:$A$20</c:f>
              <c:strCache>
                <c:ptCount val="19"/>
                <c:pt idx="0">
                  <c:v>Ecuador</c:v>
                </c:pt>
                <c:pt idx="1">
                  <c:v>Rep. Dominicana</c:v>
                </c:pt>
                <c:pt idx="2">
                  <c:v>Honduras</c:v>
                </c:pt>
                <c:pt idx="3">
                  <c:v>Panama</c:v>
                </c:pt>
                <c:pt idx="4">
                  <c:v>El Salvador</c:v>
                </c:pt>
                <c:pt idx="5">
                  <c:v>Guatemala</c:v>
                </c:pt>
                <c:pt idx="6">
                  <c:v>Nicaragua</c:v>
                </c:pt>
                <c:pt idx="7">
                  <c:v>Perú</c:v>
                </c:pt>
                <c:pt idx="8">
                  <c:v>Paraguay</c:v>
                </c:pt>
                <c:pt idx="9">
                  <c:v>Costa Rica</c:v>
                </c:pt>
                <c:pt idx="10">
                  <c:v>México</c:v>
                </c:pt>
                <c:pt idx="11">
                  <c:v>Colombia</c:v>
                </c:pt>
                <c:pt idx="12">
                  <c:v>Chile</c:v>
                </c:pt>
                <c:pt idx="13">
                  <c:v>Total ASSAL</c:v>
                </c:pt>
                <c:pt idx="14">
                  <c:v>Argentina</c:v>
                </c:pt>
                <c:pt idx="15">
                  <c:v>Uruguay</c:v>
                </c:pt>
                <c:pt idx="16">
                  <c:v>Puerto Rico</c:v>
                </c:pt>
                <c:pt idx="17">
                  <c:v>Brasil</c:v>
                </c:pt>
                <c:pt idx="18">
                  <c:v>Cuba</c:v>
                </c:pt>
              </c:strCache>
            </c:strRef>
          </c:cat>
          <c:val>
            <c:numRef>
              <c:f>Hoja1!$C$2:$C$20</c:f>
              <c:numCache>
                <c:formatCode>General</c:formatCode>
                <c:ptCount val="19"/>
                <c:pt idx="0">
                  <c:v>0.43379419708119626</c:v>
                </c:pt>
                <c:pt idx="1">
                  <c:v>0.5315286624203821</c:v>
                </c:pt>
                <c:pt idx="2">
                  <c:v>0.54263817802691805</c:v>
                </c:pt>
                <c:pt idx="3">
                  <c:v>0.60504889106352389</c:v>
                </c:pt>
                <c:pt idx="4">
                  <c:v>0.61209964412811391</c:v>
                </c:pt>
                <c:pt idx="5">
                  <c:v>0.63220217968234294</c:v>
                </c:pt>
                <c:pt idx="6">
                  <c:v>0.63244956772334293</c:v>
                </c:pt>
                <c:pt idx="7">
                  <c:v>0.75353028012868395</c:v>
                </c:pt>
                <c:pt idx="8">
                  <c:v>0.79088226315253896</c:v>
                </c:pt>
                <c:pt idx="9">
                  <c:v>0.80124180929725275</c:v>
                </c:pt>
                <c:pt idx="10">
                  <c:v>0.83336273516724901</c:v>
                </c:pt>
                <c:pt idx="11">
                  <c:v>0.83374492743800666</c:v>
                </c:pt>
                <c:pt idx="12">
                  <c:v>0.83955248982377462</c:v>
                </c:pt>
                <c:pt idx="13">
                  <c:v>0.89659490924702345</c:v>
                </c:pt>
                <c:pt idx="14">
                  <c:v>0.90227038861848596</c:v>
                </c:pt>
                <c:pt idx="15">
                  <c:v>0.90783843981293677</c:v>
                </c:pt>
                <c:pt idx="16">
                  <c:v>0.91121980585446605</c:v>
                </c:pt>
                <c:pt idx="17">
                  <c:v>0.93695650711590239</c:v>
                </c:pt>
                <c:pt idx="18">
                  <c:v>0.95018872352492523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4140016"/>
        <c:axId val="194148640"/>
        <c:axId val="0"/>
      </c:bar3DChart>
      <c:catAx>
        <c:axId val="194140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94148640"/>
        <c:crosses val="autoZero"/>
        <c:auto val="1"/>
        <c:lblAlgn val="ctr"/>
        <c:lblOffset val="100"/>
        <c:noMultiLvlLbl val="0"/>
      </c:catAx>
      <c:valAx>
        <c:axId val="194148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94140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1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0.86849</cdr:x>
      <cdr:y>0.00994</cdr:y>
    </cdr:from>
    <cdr:to>
      <cdr:x>0.98263</cdr:x>
      <cdr:y>0.05398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9898144" y="65988"/>
          <a:ext cx="1300899" cy="2922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r"/>
          <a:r>
            <a:rPr lang="es-ES" sz="1100" dirty="0" smtClean="0">
              <a:latin typeface="Arial" panose="020B0604020202020204" pitchFamily="34" charset="0"/>
              <a:cs typeface="Arial" panose="020B0604020202020204" pitchFamily="34" charset="0"/>
            </a:rPr>
            <a:t>Fuente: </a:t>
          </a:r>
          <a:r>
            <a:rPr lang="es-ES" sz="1100" dirty="0" err="1" smtClean="0">
              <a:latin typeface="Arial" panose="020B0604020202020204" pitchFamily="34" charset="0"/>
              <a:cs typeface="Arial" panose="020B0604020202020204" pitchFamily="34" charset="0"/>
            </a:rPr>
            <a:t>SwissRe</a:t>
          </a:r>
          <a:endParaRPr lang="es-ES" sz="11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26148DE-A439-4611-8C84-3CCD6CF7511A}" type="datetimeFigureOut">
              <a:rPr lang="en-US"/>
              <a:pPr>
                <a:defRPr/>
              </a:pPr>
              <a:t>3/29/2016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6F002C9-7240-401C-ADC7-56B00B85FB15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742029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0B523-159C-4529-90ED-FFFB60817B47}" type="datetimeFigureOut">
              <a:rPr lang="en-US"/>
              <a:pPr>
                <a:defRPr/>
              </a:pPr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5EC6F8-C167-4D9C-9D2E-AC47EE9EC842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426354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FBDE3-5B3A-4F9A-A261-DE56AB5969C2}" type="datetimeFigureOut">
              <a:rPr lang="en-US"/>
              <a:pPr>
                <a:defRPr/>
              </a:pPr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43B969-4DAA-4F2A-B1E4-556C17471BEF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058633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0F11F-8957-475D-8A6A-12794B489CB6}" type="datetimeFigureOut">
              <a:rPr lang="en-US"/>
              <a:pPr>
                <a:defRPr/>
              </a:pPr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96065-C2B9-4192-B8D2-122DCA29855E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686456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79FBF-28D2-48BC-A25A-3A49A6A329D2}" type="datetimeFigureOut">
              <a:rPr lang="en-US"/>
              <a:pPr>
                <a:defRPr/>
              </a:pPr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65CA9-0ACD-4014-B74C-9D47C9B5D1A9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524693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D9C8D-7DDB-416B-B799-6119CE2D5D09}" type="datetimeFigureOut">
              <a:rPr lang="en-US"/>
              <a:pPr>
                <a:defRPr/>
              </a:pPr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34052A-1E80-4D7A-B98F-0BC27799730E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4044632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D2BBF-CDC5-44F4-B599-DBCA7F970AAE}" type="datetimeFigureOut">
              <a:rPr lang="en-US"/>
              <a:pPr>
                <a:defRPr/>
              </a:pPr>
              <a:t>3/29/2016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4DA3A-BA41-48C2-A0ED-EA5D7C6F43A7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987508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D57D4-E410-4907-AA43-3568F2499ADC}" type="datetimeFigureOut">
              <a:rPr lang="en-US"/>
              <a:pPr>
                <a:defRPr/>
              </a:pPr>
              <a:t>3/29/2016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B8813C-6B1D-4DC0-B22B-C1A399C3D6A0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799011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EDAC1-08BE-4F3B-AFBE-9E1E9AB42AB8}" type="datetimeFigureOut">
              <a:rPr lang="en-US"/>
              <a:pPr>
                <a:defRPr/>
              </a:pPr>
              <a:t>3/29/2016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7C56BB-3D79-4B92-9746-816684CC6CB6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691993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364DD-5402-4AC4-9536-6871D060FAA1}" type="datetimeFigureOut">
              <a:rPr lang="en-US"/>
              <a:pPr>
                <a:defRPr/>
              </a:pPr>
              <a:t>3/29/2016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1BD38C-A70B-4C42-8118-A09CD2E6CFED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077485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4E124-2C79-4F3F-8E17-4A8C7908AD02}" type="datetimeFigureOut">
              <a:rPr lang="en-US"/>
              <a:pPr>
                <a:defRPr/>
              </a:pPr>
              <a:t>3/29/2016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2E20F1-59A9-421E-BBBD-32BE56A9EA8B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949879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/>
              <a:t>Clique no ícone para adicionar uma imagem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6F8EA-41A8-4B12-B90C-FC55FC5D798A}" type="datetimeFigureOut">
              <a:rPr lang="en-US"/>
              <a:pPr>
                <a:defRPr/>
              </a:pPr>
              <a:t>3/29/2016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377790-7BBA-4C2E-A680-61AA56E79A0E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272926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s-ES" smtClean="0"/>
              <a:t>Clique para editar o título mestre</a:t>
            </a:r>
            <a:endParaRPr lang="en-US" altLang="es-E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s-ES" smtClean="0"/>
              <a:t>Editar estilos de texto Mestre</a:t>
            </a:r>
          </a:p>
          <a:p>
            <a:pPr lvl="1"/>
            <a:r>
              <a:rPr lang="pt-BR" altLang="es-ES" smtClean="0"/>
              <a:t>Segundo nível</a:t>
            </a:r>
          </a:p>
          <a:p>
            <a:pPr lvl="2"/>
            <a:r>
              <a:rPr lang="pt-BR" altLang="es-ES" smtClean="0"/>
              <a:t>Terceiro nível</a:t>
            </a:r>
          </a:p>
          <a:p>
            <a:pPr lvl="3"/>
            <a:r>
              <a:rPr lang="pt-BR" altLang="es-ES" smtClean="0"/>
              <a:t>Quarto nível</a:t>
            </a:r>
          </a:p>
          <a:p>
            <a:pPr lvl="4"/>
            <a:r>
              <a:rPr lang="pt-BR" altLang="es-ES" smtClean="0"/>
              <a:t>Quinto nível</a:t>
            </a:r>
            <a:endParaRPr lang="en-US" altLang="es-E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965FBC2-FE59-499D-BCE0-227EC8553475}" type="datetimeFigureOut">
              <a:rPr lang="en-US"/>
              <a:pPr>
                <a:defRPr/>
              </a:pPr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ECAB524F-8F90-461E-B5B8-32720EF6EAC3}" type="slidenum">
              <a:rPr lang="en-US" altLang="es-ES"/>
              <a:pPr/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altLang="es-ES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pt-BR"/>
          </a:p>
        </p:txBody>
      </p:sp>
      <p:pic>
        <p:nvPicPr>
          <p:cNvPr id="2052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539552" y="3061841"/>
            <a:ext cx="7803290" cy="2185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>
                <a:solidFill>
                  <a:srgbClr val="002060"/>
                </a:solidFill>
              </a:rPr>
              <a:t>Algunas notas sobre el reaseguro en LATAM</a:t>
            </a:r>
          </a:p>
          <a:p>
            <a:endParaRPr lang="es-ES" dirty="0" smtClean="0">
              <a:solidFill>
                <a:srgbClr val="002060"/>
              </a:solidFill>
            </a:endParaRPr>
          </a:p>
          <a:p>
            <a:endParaRPr lang="es-ES" dirty="0">
              <a:solidFill>
                <a:srgbClr val="002060"/>
              </a:solidFill>
            </a:endParaRPr>
          </a:p>
          <a:p>
            <a:endParaRPr lang="es-ES" dirty="0" smtClean="0">
              <a:solidFill>
                <a:srgbClr val="002060"/>
              </a:solidFill>
            </a:endParaRPr>
          </a:p>
          <a:p>
            <a:endParaRPr lang="es-ES" dirty="0">
              <a:solidFill>
                <a:srgbClr val="002060"/>
              </a:solidFill>
            </a:endParaRPr>
          </a:p>
          <a:p>
            <a:r>
              <a:rPr lang="es-ES" dirty="0" smtClean="0">
                <a:solidFill>
                  <a:srgbClr val="002060"/>
                </a:solidFill>
              </a:rPr>
              <a:t>Pilar González de Frutos</a:t>
            </a:r>
          </a:p>
          <a:p>
            <a:r>
              <a:rPr lang="es-ES" dirty="0" smtClean="0">
                <a:solidFill>
                  <a:srgbClr val="002060"/>
                </a:solidFill>
              </a:rPr>
              <a:t>Presidenta de </a:t>
            </a:r>
            <a:r>
              <a:rPr lang="es-ES" dirty="0" err="1" smtClean="0">
                <a:solidFill>
                  <a:srgbClr val="002060"/>
                </a:solidFill>
              </a:rPr>
              <a:t>Fides</a:t>
            </a:r>
            <a:r>
              <a:rPr lang="es-ES" dirty="0" smtClean="0">
                <a:solidFill>
                  <a:srgbClr val="002060"/>
                </a:solidFill>
              </a:rPr>
              <a:t> </a:t>
            </a:r>
            <a:endParaRPr lang="es-E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936062897"/>
              </p:ext>
            </p:extLst>
          </p:nvPr>
        </p:nvGraphicFramePr>
        <p:xfrm>
          <a:off x="179512" y="260648"/>
          <a:ext cx="8547755" cy="62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3496579682"/>
              </p:ext>
            </p:extLst>
          </p:nvPr>
        </p:nvGraphicFramePr>
        <p:xfrm>
          <a:off x="0" y="116632"/>
          <a:ext cx="8363932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7524925" y="986934"/>
            <a:ext cx="923297" cy="819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675" dirty="0"/>
              <a:t>Fuente: Elaboración propia con datos de </a:t>
            </a:r>
            <a:r>
              <a:rPr lang="es-ES" sz="675" dirty="0" err="1"/>
              <a:t>Assal</a:t>
            </a:r>
            <a:r>
              <a:rPr lang="es-ES" sz="675" dirty="0"/>
              <a:t>. Para las funciones del reaseguro, </a:t>
            </a:r>
            <a:r>
              <a:rPr lang="es-ES" sz="675" dirty="0" err="1"/>
              <a:t>MunichRe</a:t>
            </a:r>
            <a:endParaRPr lang="es-ES" sz="675" dirty="0"/>
          </a:p>
        </p:txBody>
      </p:sp>
      <p:sp>
        <p:nvSpPr>
          <p:cNvPr id="7" name="Rectángulo 6"/>
          <p:cNvSpPr/>
          <p:nvPr/>
        </p:nvSpPr>
        <p:spPr>
          <a:xfrm>
            <a:off x="398379" y="5844340"/>
            <a:ext cx="2730617" cy="32087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Aportar capacidad</a:t>
            </a:r>
            <a:endParaRPr lang="es-ES" dirty="0"/>
          </a:p>
        </p:txBody>
      </p:sp>
      <p:sp>
        <p:nvSpPr>
          <p:cNvPr id="8" name="Rectángulo 7"/>
          <p:cNvSpPr/>
          <p:nvPr/>
        </p:nvSpPr>
        <p:spPr>
          <a:xfrm>
            <a:off x="5261897" y="5844339"/>
            <a:ext cx="2145485" cy="32087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>
                <a:solidFill>
                  <a:srgbClr val="002060"/>
                </a:solidFill>
              </a:rPr>
              <a:t>Estabilizar la cuenta de resultados</a:t>
            </a:r>
            <a:endParaRPr lang="es-ES" sz="1050" dirty="0">
              <a:solidFill>
                <a:srgbClr val="002060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3126953" y="5844340"/>
            <a:ext cx="2134945" cy="32087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/>
              <a:t>Proteger frente a la catástrofe</a:t>
            </a:r>
            <a:endParaRPr lang="es-ES" sz="12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1763688" y="6196317"/>
            <a:ext cx="5847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spc="180" dirty="0">
                <a:solidFill>
                  <a:srgbClr val="002060"/>
                </a:solidFill>
              </a:rPr>
              <a:t>Funciones clásicas del reaseguro</a:t>
            </a:r>
            <a:endParaRPr lang="es-ES" b="1" spc="18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102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28986"/>
              </p:ext>
            </p:extLst>
          </p:nvPr>
        </p:nvGraphicFramePr>
        <p:xfrm>
          <a:off x="323528" y="980729"/>
          <a:ext cx="8229599" cy="5369154"/>
        </p:xfrm>
        <a:graphic>
          <a:graphicData uri="http://schemas.openxmlformats.org/drawingml/2006/table">
            <a:tbl>
              <a:tblPr>
                <a:effectLst>
                  <a:outerShdw blurRad="609600" dist="254000" dir="18900000" algn="b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478101"/>
                <a:gridCol w="1986395"/>
                <a:gridCol w="1840253"/>
                <a:gridCol w="1924850"/>
              </a:tblGrid>
              <a:tr h="551773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>
                          <a:effectLst/>
                        </a:rPr>
                        <a:t> 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b"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¿Existe un límite máximo de cesión de primas?</a:t>
                      </a:r>
                      <a:endParaRPr lang="es-E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45" marR="8645" marT="864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¿Existen límites a la práctica del reaseguro internacional?</a:t>
                      </a:r>
                      <a:endParaRPr lang="es-E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45" marR="8645" marT="864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Presencia en el mercado de las técnicas de ART</a:t>
                      </a:r>
                      <a:endParaRPr lang="es-ES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45" marR="8645" marT="8645" marB="0" anchor="ctr">
                    <a:solidFill>
                      <a:srgbClr val="002060"/>
                    </a:solidFill>
                  </a:tcPr>
                </a:tc>
              </a:tr>
              <a:tr h="189631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CHILE</a:t>
                      </a:r>
                      <a:endParaRPr lang="es-ES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45" marR="8645" marT="8645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No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No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No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/>
                </a:tc>
              </a:tr>
              <a:tr h="370702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COSTA RICA</a:t>
                      </a:r>
                      <a:endParaRPr lang="es-ES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45" marR="8645" marT="8645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No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El condicionamiento es indirecto, vía solvencia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No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5177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ECUADOR</a:t>
                      </a:r>
                      <a:endParaRPr lang="es-ES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45" marR="8645" marT="8645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La retención está limitada a la capacidad patrimonial del asegurador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No hay limitaciones, pero sí requisitos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u="none" strike="noStrike">
                          <a:effectLst/>
                        </a:rPr>
                        <a:t>No</a:t>
                      </a:r>
                      <a:endParaRPr lang="es-ES" sz="1050" b="0" i="0" u="none" strike="noStrike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45" marR="8645" marT="8645" marB="0" anchor="ctr"/>
                </a:tc>
              </a:tr>
              <a:tr h="55177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GUATEMALA</a:t>
                      </a:r>
                      <a:endParaRPr lang="es-ES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45" marR="8645" marT="8645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La retención está limitada a la capacidad patrimonial del asegurador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No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No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79701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HONDURAS</a:t>
                      </a:r>
                      <a:endParaRPr lang="es-ES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45" marR="8645" marT="8645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Sí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Sí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u="none" strike="noStrike">
                          <a:effectLst/>
                        </a:rPr>
                        <a:t>Muy poco</a:t>
                      </a:r>
                      <a:endParaRPr lang="es-ES" sz="1050" b="0" i="0" u="none" strike="noStrike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45" marR="8645" marT="8645" marB="0" anchor="ctr"/>
                </a:tc>
              </a:tr>
              <a:tr h="370702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MEXICO</a:t>
                      </a:r>
                      <a:endParaRPr lang="es-ES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45" marR="8645" marT="8645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Sí, sometido a aprobación supervisora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No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Muy poco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70702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NICARAGUA</a:t>
                      </a:r>
                      <a:endParaRPr lang="es-ES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45" marR="8645" marT="8645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Sí, según normas de la Superintendencia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Por acción supervisora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No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/>
                </a:tc>
              </a:tr>
              <a:tr h="67047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PANAMÁ</a:t>
                      </a:r>
                      <a:endParaRPr lang="es-ES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45" marR="8645" marT="8645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Se limita la </a:t>
                      </a:r>
                      <a:r>
                        <a:rPr lang="es-ES" sz="1200" u="none" strike="noStrike" dirty="0" smtClean="0">
                          <a:effectLst/>
                        </a:rPr>
                        <a:t>retención a la capacidad patrimonial del asegurador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No, aunque se debe acreditar una solvencia mínima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No.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5177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PARAGUAY</a:t>
                      </a:r>
                      <a:endParaRPr lang="es-ES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45" marR="8645" marT="8645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 smtClean="0">
                          <a:effectLst/>
                        </a:rPr>
                        <a:t>Se limita la retención a la capacidad patrimonial del asegurador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No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 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/>
                </a:tc>
              </a:tr>
              <a:tr h="317818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PERÚ</a:t>
                      </a:r>
                      <a:endParaRPr lang="es-ES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45" marR="8645" marT="8645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No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u="none" strike="noStrike" dirty="0">
                          <a:effectLst/>
                        </a:rPr>
                        <a:t>No</a:t>
                      </a:r>
                      <a:endParaRPr lang="es-ES" sz="1050" b="0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45" marR="8645" marT="864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u="none" strike="noStrike" dirty="0">
                          <a:effectLst/>
                        </a:rPr>
                        <a:t>No, aunque son legales</a:t>
                      </a:r>
                      <a:endParaRPr lang="es-ES" sz="1050" b="0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45" marR="8645" marT="864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5177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ARGENTINA</a:t>
                      </a:r>
                      <a:endParaRPr lang="es-ES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645" marR="8645" marT="8645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La retención está limitada a la capacidad patrimonial del asegurador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No, pero hay requisitos.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No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5" marR="8645" marT="864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5760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7042600" y="5699746"/>
            <a:ext cx="1352747" cy="219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825" dirty="0">
                <a:solidFill>
                  <a:srgbClr val="002060"/>
                </a:solidFill>
              </a:rPr>
              <a:t>Fuente: </a:t>
            </a:r>
            <a:r>
              <a:rPr lang="es-ES" sz="825" dirty="0" err="1">
                <a:solidFill>
                  <a:srgbClr val="002060"/>
                </a:solidFill>
              </a:rPr>
              <a:t>Assal</a:t>
            </a:r>
            <a:r>
              <a:rPr lang="es-ES" sz="825" dirty="0">
                <a:solidFill>
                  <a:srgbClr val="002060"/>
                </a:solidFill>
              </a:rPr>
              <a:t>.</a:t>
            </a:r>
            <a:endParaRPr lang="es-ES" sz="825" dirty="0">
              <a:solidFill>
                <a:srgbClr val="002060"/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090596"/>
              </p:ext>
            </p:extLst>
          </p:nvPr>
        </p:nvGraphicFramePr>
        <p:xfrm>
          <a:off x="491412" y="496488"/>
          <a:ext cx="6551188" cy="58650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49561"/>
                <a:gridCol w="1467209"/>
                <a:gridCol w="1467209"/>
                <a:gridCol w="1467209"/>
              </a:tblGrid>
              <a:tr h="23574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PAIS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ES" sz="1500" u="none" strike="noStrike">
                          <a:solidFill>
                            <a:schemeClr val="bg1"/>
                          </a:solidFill>
                          <a:effectLst/>
                        </a:rPr>
                        <a:t>Compañías</a:t>
                      </a:r>
                      <a:endParaRPr lang="es-ES" sz="1500" b="1" i="0" u="none" strike="noStrike">
                        <a:solidFill>
                          <a:schemeClr val="bg1"/>
                        </a:solidFill>
                        <a:effectLst/>
                        <a:latin typeface="Inherit"/>
                      </a:endParaRPr>
                    </a:p>
                  </a:txBody>
                  <a:tcPr marL="7144" marR="7144" marT="7144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3574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Reaseguradoras 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3574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Nacionales</a:t>
                      </a:r>
                      <a:endParaRPr lang="es-ES" sz="18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Extranjeras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s-ES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002060"/>
                    </a:solidFill>
                  </a:tcPr>
                </a:tc>
              </a:tr>
              <a:tr h="2357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México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316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318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2357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Perú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255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262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357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Ecuador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156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158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2357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Chile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135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136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357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Honduras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129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129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2357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Panama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118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126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357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Paraguay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105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105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2357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Rep. Dominicana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357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Puerto Rico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2357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Argentina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357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Colombia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2357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Uruguay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357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Brasil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2357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Costa Rica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357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Cuba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2357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 Salvador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357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Guatemala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</a:tr>
              <a:tr h="2357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Nicaragua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7281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88640" y="692696"/>
            <a:ext cx="6858000" cy="51435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4178492" y="3974620"/>
            <a:ext cx="4416038" cy="186157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baseline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s-ES" sz="6600" dirty="0">
                <a:solidFill>
                  <a:srgbClr val="002060"/>
                </a:solidFill>
              </a:rPr>
              <a:t>El </a:t>
            </a:r>
            <a:r>
              <a:rPr lang="es-ES" sz="6600" dirty="0" smtClean="0">
                <a:solidFill>
                  <a:srgbClr val="002060"/>
                </a:solidFill>
              </a:rPr>
              <a:t>papel</a:t>
            </a:r>
            <a:br>
              <a:rPr lang="es-ES" sz="6600" dirty="0" smtClean="0">
                <a:solidFill>
                  <a:srgbClr val="002060"/>
                </a:solidFill>
              </a:rPr>
            </a:br>
            <a:r>
              <a:rPr lang="es-ES" sz="6600" dirty="0" smtClean="0">
                <a:solidFill>
                  <a:srgbClr val="002060"/>
                </a:solidFill>
              </a:rPr>
              <a:t>de </a:t>
            </a:r>
            <a:r>
              <a:rPr lang="es-ES" sz="6600" dirty="0">
                <a:solidFill>
                  <a:srgbClr val="002060"/>
                </a:solidFill>
              </a:rPr>
              <a:t>la regulación</a:t>
            </a:r>
            <a:endParaRPr lang="es-ES" sz="1035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790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3695275" cy="514350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8" name="Título 1"/>
          <p:cNvSpPr txBox="1">
            <a:spLocks/>
          </p:cNvSpPr>
          <p:nvPr/>
        </p:nvSpPr>
        <p:spPr>
          <a:xfrm>
            <a:off x="4190300" y="1140379"/>
            <a:ext cx="4558164" cy="4649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baseline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s-ES" sz="6000" dirty="0">
                <a:solidFill>
                  <a:srgbClr val="002060"/>
                </a:solidFill>
              </a:rPr>
              <a:t>Tres vinculaciones entre </a:t>
            </a:r>
            <a:r>
              <a:rPr lang="es-ES" sz="7200" dirty="0">
                <a:solidFill>
                  <a:srgbClr val="FF0000"/>
                </a:solidFill>
              </a:rPr>
              <a:t>re</a:t>
            </a:r>
            <a:r>
              <a:rPr lang="es-ES" sz="6000" dirty="0">
                <a:solidFill>
                  <a:srgbClr val="002060"/>
                </a:solidFill>
              </a:rPr>
              <a:t>aseguro y </a:t>
            </a:r>
            <a:r>
              <a:rPr lang="es-ES" sz="7200" dirty="0" err="1">
                <a:solidFill>
                  <a:srgbClr val="FF0000"/>
                </a:solidFill>
              </a:rPr>
              <a:t>micro</a:t>
            </a:r>
            <a:r>
              <a:rPr lang="es-ES" sz="6000" dirty="0" err="1">
                <a:solidFill>
                  <a:srgbClr val="002060"/>
                </a:solidFill>
              </a:rPr>
              <a:t>seguro</a:t>
            </a:r>
            <a:endParaRPr lang="es-ES" sz="8625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330815"/>
      </p:ext>
    </p:extLst>
  </p:cSld>
  <p:clrMapOvr>
    <a:masterClrMapping/>
  </p:clrMapOvr>
</p:sld>
</file>

<file path=ppt/theme/theme1.xml><?xml version="1.0" encoding="utf-8"?>
<a:theme xmlns:a="http://schemas.openxmlformats.org/drawingml/2006/main" name="Animated_pointer_and_light-up_tex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65106A2-B959-4208-8D89-6F54E3A56B4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Ponteiro animado e texto iluminado</Template>
  <TotalTime>0</TotalTime>
  <Words>318</Words>
  <Application>Microsoft Office PowerPoint</Application>
  <PresentationFormat>Presentación en pantalla (4:3)</PresentationFormat>
  <Paragraphs>144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Calibri</vt:lpstr>
      <vt:lpstr>Arial</vt:lpstr>
      <vt:lpstr>Animated_pointer_and_light-up_text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2016-03-22T15:40:12Z</dcterms:created>
  <dcterms:modified xsi:type="dcterms:W3CDTF">2016-03-29T09:29:50Z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TC024787149991</vt:lpwstr>
  </property>
</Properties>
</file>