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gif" ContentType="image/gif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76" r:id="rId6"/>
    <p:sldId id="268" r:id="rId7"/>
    <p:sldId id="267" r:id="rId8"/>
    <p:sldId id="272" r:id="rId9"/>
    <p:sldId id="269" r:id="rId10"/>
    <p:sldId id="270" r:id="rId11"/>
    <p:sldId id="271" r:id="rId12"/>
    <p:sldId id="264" r:id="rId13"/>
    <p:sldId id="265" r:id="rId14"/>
    <p:sldId id="273" r:id="rId15"/>
    <p:sldId id="263" r:id="rId16"/>
    <p:sldId id="277" r:id="rId17"/>
    <p:sldId id="266" r:id="rId18"/>
    <p:sldId id="274" r:id="rId19"/>
    <p:sldId id="275" r:id="rId20"/>
    <p:sldId id="260" r:id="rId21"/>
    <p:sldId id="261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Fl&#225;vio%20Nogueira\Dropbox\Question&#225;rio\Pesquisa2014\Dados\Dados-An&#225;lise-Pesq-Sustentabilidad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l&#225;vio%20Nogueira\Dropbox\Question&#225;rio\Pesquisa2014\Dados\Dados-An&#225;lise-Pesq-Sustentabilidad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l&#225;vio%20Nogueira\Dropbox\Question&#225;rio\Pesquisa2014\Dados\Dados-An&#225;lise-Pesq-Sustentabilidad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l&#225;vio%20Nogueira\Dropbox\Question&#225;rio\Pesquisa2014\Dados\Dados-An&#225;lise-Pesq-Sustentabilidad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l&#225;vio%20Nogueira\Dropbox\Question&#225;rio\Pesquisa2014\Dados\Dados-An&#225;lise-Pesq-Sustentabilidad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plotArea>
      <c:layout/>
      <c:barChart>
        <c:barDir val="bar"/>
        <c:grouping val="clustered"/>
        <c:ser>
          <c:idx val="1"/>
          <c:order val="0"/>
          <c:tx>
            <c:strRef>
              <c:f>'1REL-BLII-FatASG'!$J$36</c:f>
              <c:strCache>
                <c:ptCount val="1"/>
                <c:pt idx="0">
                  <c:v>UNEPFI Desenvolvidos</c:v>
                </c:pt>
              </c:strCache>
            </c:strRef>
          </c:tx>
          <c:trendline>
            <c:spPr>
              <a:ln w="19050">
                <a:solidFill>
                  <a:srgbClr val="C00000"/>
                </a:solidFill>
              </a:ln>
            </c:spPr>
            <c:trendlineType val="poly"/>
            <c:order val="2"/>
          </c:trendline>
          <c:cat>
            <c:strRef>
              <c:f>'1REL-BLII-FatASG'!$H$37:$H$48</c:f>
              <c:strCache>
                <c:ptCount val="12"/>
                <c:pt idx="0">
                  <c:v>A1 - Mundança Climática</c:v>
                </c:pt>
                <c:pt idx="1">
                  <c:v>A2 - Perda de biodiversidade e degradação dos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'1REL-BLII-FatASG'!$J$37:$J$48</c:f>
              <c:numCache>
                <c:formatCode>0.000</c:formatCode>
                <c:ptCount val="12"/>
                <c:pt idx="0">
                  <c:v>4.6859999999999955</c:v>
                </c:pt>
                <c:pt idx="1">
                  <c:v>4.1039999999999965</c:v>
                </c:pt>
                <c:pt idx="2">
                  <c:v>4.3760000000000003</c:v>
                </c:pt>
                <c:pt idx="3">
                  <c:v>5.14</c:v>
                </c:pt>
                <c:pt idx="4">
                  <c:v>5.8629999999999951</c:v>
                </c:pt>
                <c:pt idx="5">
                  <c:v>5.1199999999999966</c:v>
                </c:pt>
                <c:pt idx="6">
                  <c:v>4.76</c:v>
                </c:pt>
                <c:pt idx="7">
                  <c:v>4.0780000000000003</c:v>
                </c:pt>
                <c:pt idx="8">
                  <c:v>4.2569999999999997</c:v>
                </c:pt>
                <c:pt idx="9">
                  <c:v>4.9770000000000003</c:v>
                </c:pt>
                <c:pt idx="10">
                  <c:v>4.2309999999999999</c:v>
                </c:pt>
                <c:pt idx="11">
                  <c:v>5.0060000000000002</c:v>
                </c:pt>
              </c:numCache>
            </c:numRef>
          </c:val>
        </c:ser>
        <c:ser>
          <c:idx val="2"/>
          <c:order val="1"/>
          <c:tx>
            <c:strRef>
              <c:f>'1REL-BLII-FatASG'!$K$36</c:f>
              <c:strCache>
                <c:ptCount val="1"/>
                <c:pt idx="0">
                  <c:v>UNEPFI em Desensolvimento</c:v>
                </c:pt>
              </c:strCache>
            </c:strRef>
          </c:tx>
          <c:cat>
            <c:strRef>
              <c:f>'1REL-BLII-FatASG'!$H$37:$H$48</c:f>
              <c:strCache>
                <c:ptCount val="12"/>
                <c:pt idx="0">
                  <c:v>A1 - Mundança Climática</c:v>
                </c:pt>
                <c:pt idx="1">
                  <c:v>A2 - Perda de biodiversidade e degradação dos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'1REL-BLII-FatASG'!$K$37:$K$48</c:f>
              <c:numCache>
                <c:formatCode>0.00</c:formatCode>
                <c:ptCount val="12"/>
                <c:pt idx="0" formatCode="General">
                  <c:v>4.2</c:v>
                </c:pt>
                <c:pt idx="1">
                  <c:v>3.1</c:v>
                </c:pt>
                <c:pt idx="2">
                  <c:v>4.0999999999999996</c:v>
                </c:pt>
                <c:pt idx="3">
                  <c:v>4.2</c:v>
                </c:pt>
                <c:pt idx="4">
                  <c:v>5.2</c:v>
                </c:pt>
                <c:pt idx="5">
                  <c:v>4.0999999999999996</c:v>
                </c:pt>
                <c:pt idx="6">
                  <c:v>4</c:v>
                </c:pt>
                <c:pt idx="7">
                  <c:v>3.2</c:v>
                </c:pt>
                <c:pt idx="8">
                  <c:v>4.2</c:v>
                </c:pt>
                <c:pt idx="9">
                  <c:v>3.9</c:v>
                </c:pt>
                <c:pt idx="10">
                  <c:v>3.2</c:v>
                </c:pt>
                <c:pt idx="11">
                  <c:v>4.2</c:v>
                </c:pt>
              </c:numCache>
            </c:numRef>
          </c:val>
        </c:ser>
        <c:ser>
          <c:idx val="0"/>
          <c:order val="2"/>
          <c:tx>
            <c:v>Brasil</c:v>
          </c:tx>
          <c:trendline>
            <c:spPr>
              <a:ln w="22225">
                <a:solidFill>
                  <a:schemeClr val="accent1"/>
                </a:solidFill>
              </a:ln>
            </c:spPr>
            <c:trendlineType val="poly"/>
            <c:order val="2"/>
          </c:trendline>
          <c:val>
            <c:numRef>
              <c:f>'1REL-BLII-FatASG'!$I$37:$I$48</c:f>
              <c:numCache>
                <c:formatCode>0.00</c:formatCode>
                <c:ptCount val="12"/>
                <c:pt idx="0">
                  <c:v>3.9387755102040791</c:v>
                </c:pt>
                <c:pt idx="1">
                  <c:v>3.9183673469387754</c:v>
                </c:pt>
                <c:pt idx="2">
                  <c:v>4.1326530612244898</c:v>
                </c:pt>
                <c:pt idx="3">
                  <c:v>4.4693877551020424</c:v>
                </c:pt>
                <c:pt idx="4">
                  <c:v>4.8877551020408161</c:v>
                </c:pt>
                <c:pt idx="5">
                  <c:v>4.1836734693877551</c:v>
                </c:pt>
                <c:pt idx="6">
                  <c:v>4.5714285714285712</c:v>
                </c:pt>
                <c:pt idx="7">
                  <c:v>3.9693877551020456</c:v>
                </c:pt>
                <c:pt idx="8">
                  <c:v>4.6428571428571415</c:v>
                </c:pt>
                <c:pt idx="9">
                  <c:v>4.3673469387755031</c:v>
                </c:pt>
                <c:pt idx="10">
                  <c:v>4.0204081632653059</c:v>
                </c:pt>
                <c:pt idx="11">
                  <c:v>4.5408163265306065</c:v>
                </c:pt>
              </c:numCache>
            </c:numRef>
          </c:val>
        </c:ser>
        <c:axId val="76017024"/>
        <c:axId val="76706944"/>
      </c:barChart>
      <c:catAx>
        <c:axId val="76017024"/>
        <c:scaling>
          <c:orientation val="minMax"/>
        </c:scaling>
        <c:axPos val="l"/>
        <c:tickLblPos val="nextTo"/>
        <c:crossAx val="76706944"/>
        <c:crosses val="autoZero"/>
        <c:auto val="1"/>
        <c:lblAlgn val="ctr"/>
        <c:lblOffset val="100"/>
      </c:catAx>
      <c:valAx>
        <c:axId val="76706944"/>
        <c:scaling>
          <c:orientation val="minMax"/>
        </c:scaling>
        <c:axPos val="b"/>
        <c:majorGridlines/>
        <c:numFmt formatCode="0" sourceLinked="0"/>
        <c:tickLblPos val="nextTo"/>
        <c:crossAx val="76017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564823542509619"/>
          <c:y val="0.17173329853105526"/>
          <c:w val="0.2343518248834052"/>
          <c:h val="0.2449616322455537"/>
        </c:manualLayout>
      </c:layout>
    </c:legend>
    <c:plotVisOnly val="1"/>
    <c:dispBlanksAs val="zero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plotArea>
      <c:layout/>
      <c:barChart>
        <c:barDir val="col"/>
        <c:grouping val="clustered"/>
        <c:ser>
          <c:idx val="0"/>
          <c:order val="0"/>
          <c:tx>
            <c:strRef>
              <c:f>'18Rel-BII-Produtos-Materialidad'!$AE$30</c:f>
              <c:strCache>
                <c:ptCount val="1"/>
                <c:pt idx="0">
                  <c:v>Influência na Subscrição</c:v>
                </c:pt>
              </c:strCache>
            </c:strRef>
          </c:tx>
          <c:cat>
            <c:strRef>
              <c:f>'18Rel-BII-Produtos-Materialidad'!$AD$31:$AD$42</c:f>
              <c:strCache>
                <c:ptCount val="12"/>
                <c:pt idx="0">
                  <c:v>A1 - Mundança Climática</c:v>
                </c:pt>
                <c:pt idx="1">
                  <c:v>A2 - Perda de biodiversidade e degrad.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'18Rel-BII-Produtos-Materialidad'!$AE$31:$AE$42</c:f>
              <c:numCache>
                <c:formatCode>0.00%</c:formatCode>
                <c:ptCount val="12"/>
                <c:pt idx="0">
                  <c:v>0.73469387755102156</c:v>
                </c:pt>
                <c:pt idx="1">
                  <c:v>0.42857142857142855</c:v>
                </c:pt>
                <c:pt idx="2">
                  <c:v>0.37755102040816324</c:v>
                </c:pt>
                <c:pt idx="3">
                  <c:v>0.57142857142857206</c:v>
                </c:pt>
                <c:pt idx="4">
                  <c:v>0.71428571428571463</c:v>
                </c:pt>
                <c:pt idx="5">
                  <c:v>0.47959183673469385</c:v>
                </c:pt>
                <c:pt idx="6">
                  <c:v>0.54081632653061229</c:v>
                </c:pt>
                <c:pt idx="7">
                  <c:v>0.34693877551020447</c:v>
                </c:pt>
                <c:pt idx="8">
                  <c:v>0.61224489795918491</c:v>
                </c:pt>
                <c:pt idx="9">
                  <c:v>0.41836734693877581</c:v>
                </c:pt>
                <c:pt idx="10">
                  <c:v>0.45918367346938782</c:v>
                </c:pt>
                <c:pt idx="11">
                  <c:v>0.73469387755102156</c:v>
                </c:pt>
              </c:numCache>
            </c:numRef>
          </c:val>
        </c:ser>
        <c:ser>
          <c:idx val="1"/>
          <c:order val="1"/>
          <c:tx>
            <c:strRef>
              <c:f>'18Rel-BII-Produtos-Materialidad'!$AF$30</c:f>
              <c:strCache>
                <c:ptCount val="1"/>
                <c:pt idx="0">
                  <c:v>Progresso Evolutivo Ajustadado</c:v>
                </c:pt>
              </c:strCache>
            </c:strRef>
          </c:tx>
          <c:cat>
            <c:strRef>
              <c:f>'18Rel-BII-Produtos-Materialidad'!$AD$31:$AD$42</c:f>
              <c:strCache>
                <c:ptCount val="12"/>
                <c:pt idx="0">
                  <c:v>A1 - Mundança Climática</c:v>
                </c:pt>
                <c:pt idx="1">
                  <c:v>A2 - Perda de biodiversidade e degrad.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'18Rel-BII-Produtos-Materialidad'!$AF$31:$AF$42</c:f>
              <c:numCache>
                <c:formatCode>0.00%</c:formatCode>
                <c:ptCount val="12"/>
                <c:pt idx="0">
                  <c:v>0.5628571428571425</c:v>
                </c:pt>
                <c:pt idx="1">
                  <c:v>0.55999999999999994</c:v>
                </c:pt>
                <c:pt idx="2">
                  <c:v>0.59</c:v>
                </c:pt>
                <c:pt idx="3">
                  <c:v>0.63857142857142923</c:v>
                </c:pt>
                <c:pt idx="4">
                  <c:v>0.69857142857142862</c:v>
                </c:pt>
                <c:pt idx="5">
                  <c:v>0.59714285714285709</c:v>
                </c:pt>
                <c:pt idx="6">
                  <c:v>0.65285714285714291</c:v>
                </c:pt>
                <c:pt idx="7">
                  <c:v>0.56714285714285761</c:v>
                </c:pt>
                <c:pt idx="8">
                  <c:v>0.66285714285714281</c:v>
                </c:pt>
                <c:pt idx="9">
                  <c:v>0.62428571428571489</c:v>
                </c:pt>
                <c:pt idx="10">
                  <c:v>0.57428571428571462</c:v>
                </c:pt>
                <c:pt idx="11">
                  <c:v>0.64857142857142924</c:v>
                </c:pt>
              </c:numCache>
            </c:numRef>
          </c:val>
        </c:ser>
        <c:ser>
          <c:idx val="2"/>
          <c:order val="2"/>
          <c:tx>
            <c:strRef>
              <c:f>'18Rel-BII-Produtos-Materialidad'!$AG$30</c:f>
              <c:strCache>
                <c:ptCount val="1"/>
                <c:pt idx="0">
                  <c:v>Materialidade Financeira</c:v>
                </c:pt>
              </c:strCache>
            </c:strRef>
          </c:tx>
          <c:cat>
            <c:strRef>
              <c:f>'18Rel-BII-Produtos-Materialidad'!$AD$31:$AD$42</c:f>
              <c:strCache>
                <c:ptCount val="12"/>
                <c:pt idx="0">
                  <c:v>A1 - Mundança Climática</c:v>
                </c:pt>
                <c:pt idx="1">
                  <c:v>A2 - Perda de biodiversidade e degrad.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'18Rel-BII-Produtos-Materialidad'!$AG$31:$AG$42</c:f>
              <c:numCache>
                <c:formatCode>0.00%</c:formatCode>
                <c:ptCount val="12"/>
                <c:pt idx="0">
                  <c:v>0.35544217687074864</c:v>
                </c:pt>
                <c:pt idx="1">
                  <c:v>0.21428571428571422</c:v>
                </c:pt>
                <c:pt idx="2">
                  <c:v>0.20493197278911571</c:v>
                </c:pt>
                <c:pt idx="3">
                  <c:v>0.23129251700680273</c:v>
                </c:pt>
                <c:pt idx="4">
                  <c:v>0.2967687074829935</c:v>
                </c:pt>
                <c:pt idx="5">
                  <c:v>0.21003401360544224</c:v>
                </c:pt>
                <c:pt idx="6">
                  <c:v>0.2670068027210884</c:v>
                </c:pt>
                <c:pt idx="7">
                  <c:v>0.20493197278911571</c:v>
                </c:pt>
                <c:pt idx="8">
                  <c:v>0.18197278911564629</c:v>
                </c:pt>
                <c:pt idx="9">
                  <c:v>0.16071428571428586</c:v>
                </c:pt>
                <c:pt idx="10">
                  <c:v>0.14370748299319752</c:v>
                </c:pt>
                <c:pt idx="11">
                  <c:v>0.18792517006802734</c:v>
                </c:pt>
              </c:numCache>
            </c:numRef>
          </c:val>
        </c:ser>
        <c:ser>
          <c:idx val="3"/>
          <c:order val="3"/>
          <c:tx>
            <c:strRef>
              <c:f>'18Rel-BII-Produtos-Materialidad'!$AH$30</c:f>
              <c:strCache>
                <c:ptCount val="1"/>
                <c:pt idx="0">
                  <c:v> Produtos Afins</c:v>
                </c:pt>
              </c:strCache>
            </c:strRef>
          </c:tx>
          <c:cat>
            <c:strRef>
              <c:f>'18Rel-BII-Produtos-Materialidad'!$AD$31:$AD$42</c:f>
              <c:strCache>
                <c:ptCount val="12"/>
                <c:pt idx="0">
                  <c:v>A1 - Mundança Climática</c:v>
                </c:pt>
                <c:pt idx="1">
                  <c:v>A2 - Perda de biodiversidade e degrad.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'18Rel-BII-Produtos-Materialidad'!$AH$31:$AH$42</c:f>
              <c:numCache>
                <c:formatCode>0.00%</c:formatCode>
                <c:ptCount val="12"/>
                <c:pt idx="0">
                  <c:v>0.3673469387755105</c:v>
                </c:pt>
                <c:pt idx="1">
                  <c:v>0.15306122448979606</c:v>
                </c:pt>
                <c:pt idx="2">
                  <c:v>0.13265306122448967</c:v>
                </c:pt>
                <c:pt idx="3">
                  <c:v>0.24489795918367346</c:v>
                </c:pt>
                <c:pt idx="4">
                  <c:v>0.41836734693877581</c:v>
                </c:pt>
                <c:pt idx="5">
                  <c:v>0.25510204081632615</c:v>
                </c:pt>
                <c:pt idx="6">
                  <c:v>0.31632653061224558</c:v>
                </c:pt>
                <c:pt idx="7">
                  <c:v>0.15306122448979606</c:v>
                </c:pt>
                <c:pt idx="8">
                  <c:v>0.39795918367346994</c:v>
                </c:pt>
                <c:pt idx="9">
                  <c:v>0.27551020408163268</c:v>
                </c:pt>
                <c:pt idx="10">
                  <c:v>0.13265306122448967</c:v>
                </c:pt>
                <c:pt idx="11">
                  <c:v>0.52040816326530559</c:v>
                </c:pt>
              </c:numCache>
            </c:numRef>
          </c:val>
        </c:ser>
        <c:axId val="77446144"/>
        <c:axId val="77452032"/>
      </c:barChart>
      <c:catAx>
        <c:axId val="77446144"/>
        <c:scaling>
          <c:orientation val="minMax"/>
        </c:scaling>
        <c:axPos val="b"/>
        <c:tickLblPos val="nextTo"/>
        <c:crossAx val="77452032"/>
        <c:crosses val="autoZero"/>
        <c:auto val="1"/>
        <c:lblAlgn val="ctr"/>
        <c:lblOffset val="100"/>
      </c:catAx>
      <c:valAx>
        <c:axId val="77452032"/>
        <c:scaling>
          <c:orientation val="minMax"/>
        </c:scaling>
        <c:delete val="1"/>
        <c:axPos val="l"/>
        <c:majorGridlines/>
        <c:numFmt formatCode="0.00%" sourceLinked="1"/>
        <c:tickLblPos val="none"/>
        <c:crossAx val="77446144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plotArea>
      <c:layout/>
      <c:barChart>
        <c:barDir val="col"/>
        <c:grouping val="clustered"/>
        <c:ser>
          <c:idx val="0"/>
          <c:order val="0"/>
          <c:tx>
            <c:strRef>
              <c:f>'18Rel-BII-Produtos-Materialidad'!$AE$30</c:f>
              <c:strCache>
                <c:ptCount val="1"/>
                <c:pt idx="0">
                  <c:v>Influência na Subscrição</c:v>
                </c:pt>
              </c:strCache>
            </c:strRef>
          </c:tx>
          <c:trendline>
            <c:spPr>
              <a:ln w="19050">
                <a:solidFill>
                  <a:schemeClr val="accent1"/>
                </a:solidFill>
              </a:ln>
            </c:spPr>
            <c:trendlineType val="poly"/>
            <c:order val="2"/>
          </c:trendline>
          <c:cat>
            <c:strRef>
              <c:f>'18Rel-BII-Produtos-Materialidad'!$AD$31:$AD$42</c:f>
              <c:strCache>
                <c:ptCount val="12"/>
                <c:pt idx="0">
                  <c:v>A1 - Mundança Climática</c:v>
                </c:pt>
                <c:pt idx="1">
                  <c:v>A2 - Perda de biodiversidade e degrad.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'18Rel-BII-Produtos-Materialidad'!$AE$31:$AE$42</c:f>
              <c:numCache>
                <c:formatCode>0.00%</c:formatCode>
                <c:ptCount val="12"/>
                <c:pt idx="0">
                  <c:v>0.73469387755102156</c:v>
                </c:pt>
                <c:pt idx="1">
                  <c:v>0.42857142857142855</c:v>
                </c:pt>
                <c:pt idx="2">
                  <c:v>0.37755102040816324</c:v>
                </c:pt>
                <c:pt idx="3">
                  <c:v>0.57142857142857206</c:v>
                </c:pt>
                <c:pt idx="4">
                  <c:v>0.71428571428571463</c:v>
                </c:pt>
                <c:pt idx="5">
                  <c:v>0.47959183673469385</c:v>
                </c:pt>
                <c:pt idx="6">
                  <c:v>0.54081632653061229</c:v>
                </c:pt>
                <c:pt idx="7">
                  <c:v>0.34693877551020447</c:v>
                </c:pt>
                <c:pt idx="8">
                  <c:v>0.61224489795918491</c:v>
                </c:pt>
                <c:pt idx="9">
                  <c:v>0.41836734693877581</c:v>
                </c:pt>
                <c:pt idx="10">
                  <c:v>0.45918367346938782</c:v>
                </c:pt>
                <c:pt idx="11">
                  <c:v>0.73469387755102156</c:v>
                </c:pt>
              </c:numCache>
            </c:numRef>
          </c:val>
        </c:ser>
        <c:ser>
          <c:idx val="1"/>
          <c:order val="1"/>
          <c:tx>
            <c:strRef>
              <c:f>'18Rel-BII-Produtos-Materialidad'!$AF$30</c:f>
              <c:strCache>
                <c:ptCount val="1"/>
                <c:pt idx="0">
                  <c:v>Progresso Evolutivo Ajustadado</c:v>
                </c:pt>
              </c:strCache>
            </c:strRef>
          </c:tx>
          <c:cat>
            <c:strRef>
              <c:f>'18Rel-BII-Produtos-Materialidad'!$AD$31:$AD$42</c:f>
              <c:strCache>
                <c:ptCount val="12"/>
                <c:pt idx="0">
                  <c:v>A1 - Mundança Climática</c:v>
                </c:pt>
                <c:pt idx="1">
                  <c:v>A2 - Perda de biodiversidade e degrad.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'18Rel-BII-Produtos-Materialidad'!$AF$31:$AF$42</c:f>
              <c:numCache>
                <c:formatCode>0.00%</c:formatCode>
                <c:ptCount val="12"/>
                <c:pt idx="0">
                  <c:v>0.5628571428571425</c:v>
                </c:pt>
                <c:pt idx="1">
                  <c:v>0.55999999999999994</c:v>
                </c:pt>
                <c:pt idx="2">
                  <c:v>0.59</c:v>
                </c:pt>
                <c:pt idx="3">
                  <c:v>0.63857142857142923</c:v>
                </c:pt>
                <c:pt idx="4">
                  <c:v>0.69857142857142862</c:v>
                </c:pt>
                <c:pt idx="5">
                  <c:v>0.59714285714285709</c:v>
                </c:pt>
                <c:pt idx="6">
                  <c:v>0.65285714285714291</c:v>
                </c:pt>
                <c:pt idx="7">
                  <c:v>0.56714285714285761</c:v>
                </c:pt>
                <c:pt idx="8">
                  <c:v>0.66285714285714281</c:v>
                </c:pt>
                <c:pt idx="9">
                  <c:v>0.62428571428571489</c:v>
                </c:pt>
                <c:pt idx="10">
                  <c:v>0.57428571428571462</c:v>
                </c:pt>
                <c:pt idx="11">
                  <c:v>0.64857142857142924</c:v>
                </c:pt>
              </c:numCache>
            </c:numRef>
          </c:val>
        </c:ser>
        <c:ser>
          <c:idx val="2"/>
          <c:order val="2"/>
          <c:tx>
            <c:strRef>
              <c:f>'18Rel-BII-Produtos-Materialidad'!$AG$30</c:f>
              <c:strCache>
                <c:ptCount val="1"/>
                <c:pt idx="0">
                  <c:v>Materialidade Financeira</c:v>
                </c:pt>
              </c:strCache>
            </c:strRef>
          </c:tx>
          <c:cat>
            <c:strRef>
              <c:f>'18Rel-BII-Produtos-Materialidad'!$AD$31:$AD$42</c:f>
              <c:strCache>
                <c:ptCount val="12"/>
                <c:pt idx="0">
                  <c:v>A1 - Mundança Climática</c:v>
                </c:pt>
                <c:pt idx="1">
                  <c:v>A2 - Perda de biodiversidade e degrad.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'18Rel-BII-Produtos-Materialidad'!$AG$31:$AG$42</c:f>
              <c:numCache>
                <c:formatCode>0.00%</c:formatCode>
                <c:ptCount val="12"/>
                <c:pt idx="0">
                  <c:v>0.35544217687074864</c:v>
                </c:pt>
                <c:pt idx="1">
                  <c:v>0.21428571428571422</c:v>
                </c:pt>
                <c:pt idx="2">
                  <c:v>0.20493197278911571</c:v>
                </c:pt>
                <c:pt idx="3">
                  <c:v>0.23129251700680273</c:v>
                </c:pt>
                <c:pt idx="4">
                  <c:v>0.2967687074829935</c:v>
                </c:pt>
                <c:pt idx="5">
                  <c:v>0.21003401360544224</c:v>
                </c:pt>
                <c:pt idx="6">
                  <c:v>0.2670068027210884</c:v>
                </c:pt>
                <c:pt idx="7">
                  <c:v>0.20493197278911571</c:v>
                </c:pt>
                <c:pt idx="8">
                  <c:v>0.18197278911564629</c:v>
                </c:pt>
                <c:pt idx="9">
                  <c:v>0.16071428571428586</c:v>
                </c:pt>
                <c:pt idx="10">
                  <c:v>0.14370748299319752</c:v>
                </c:pt>
                <c:pt idx="11">
                  <c:v>0.18792517006802734</c:v>
                </c:pt>
              </c:numCache>
            </c:numRef>
          </c:val>
        </c:ser>
        <c:ser>
          <c:idx val="3"/>
          <c:order val="3"/>
          <c:tx>
            <c:strRef>
              <c:f>'18Rel-BII-Produtos-Materialidad'!$AH$30</c:f>
              <c:strCache>
                <c:ptCount val="1"/>
                <c:pt idx="0">
                  <c:v> Produtos Afins</c:v>
                </c:pt>
              </c:strCache>
            </c:strRef>
          </c:tx>
          <c:cat>
            <c:strRef>
              <c:f>'18Rel-BII-Produtos-Materialidad'!$AD$31:$AD$42</c:f>
              <c:strCache>
                <c:ptCount val="12"/>
                <c:pt idx="0">
                  <c:v>A1 - Mundança Climática</c:v>
                </c:pt>
                <c:pt idx="1">
                  <c:v>A2 - Perda de biodiversidade e degrad.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'18Rel-BII-Produtos-Materialidad'!$AH$31:$AH$42</c:f>
              <c:numCache>
                <c:formatCode>0.00%</c:formatCode>
                <c:ptCount val="12"/>
                <c:pt idx="0">
                  <c:v>0.3673469387755105</c:v>
                </c:pt>
                <c:pt idx="1">
                  <c:v>0.15306122448979606</c:v>
                </c:pt>
                <c:pt idx="2">
                  <c:v>0.13265306122448967</c:v>
                </c:pt>
                <c:pt idx="3">
                  <c:v>0.24489795918367346</c:v>
                </c:pt>
                <c:pt idx="4">
                  <c:v>0.41836734693877581</c:v>
                </c:pt>
                <c:pt idx="5">
                  <c:v>0.25510204081632615</c:v>
                </c:pt>
                <c:pt idx="6">
                  <c:v>0.31632653061224558</c:v>
                </c:pt>
                <c:pt idx="7">
                  <c:v>0.15306122448979606</c:v>
                </c:pt>
                <c:pt idx="8">
                  <c:v>0.39795918367346994</c:v>
                </c:pt>
                <c:pt idx="9">
                  <c:v>0.27551020408163268</c:v>
                </c:pt>
                <c:pt idx="10">
                  <c:v>0.13265306122448967</c:v>
                </c:pt>
                <c:pt idx="11">
                  <c:v>0.52040816326530559</c:v>
                </c:pt>
              </c:numCache>
            </c:numRef>
          </c:val>
        </c:ser>
        <c:axId val="76045696"/>
        <c:axId val="76063872"/>
      </c:barChart>
      <c:catAx>
        <c:axId val="76045696"/>
        <c:scaling>
          <c:orientation val="minMax"/>
        </c:scaling>
        <c:axPos val="b"/>
        <c:tickLblPos val="nextTo"/>
        <c:crossAx val="76063872"/>
        <c:crosses val="autoZero"/>
        <c:auto val="1"/>
        <c:lblAlgn val="ctr"/>
        <c:lblOffset val="100"/>
      </c:catAx>
      <c:valAx>
        <c:axId val="76063872"/>
        <c:scaling>
          <c:orientation val="minMax"/>
        </c:scaling>
        <c:delete val="1"/>
        <c:axPos val="l"/>
        <c:majorGridlines/>
        <c:numFmt formatCode="0.00%" sourceLinked="1"/>
        <c:tickLblPos val="none"/>
        <c:crossAx val="76045696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plotArea>
      <c:layout/>
      <c:barChart>
        <c:barDir val="col"/>
        <c:grouping val="clustered"/>
        <c:ser>
          <c:idx val="0"/>
          <c:order val="0"/>
          <c:tx>
            <c:strRef>
              <c:f>'18Rel-BII-Produtos-Materialidad'!$AE$30</c:f>
              <c:strCache>
                <c:ptCount val="1"/>
                <c:pt idx="0">
                  <c:v>Influência na Subscrição</c:v>
                </c:pt>
              </c:strCache>
            </c:strRef>
          </c:tx>
          <c:trendline>
            <c:spPr>
              <a:ln w="19050">
                <a:solidFill>
                  <a:schemeClr val="accent1"/>
                </a:solidFill>
              </a:ln>
            </c:spPr>
            <c:trendlineType val="poly"/>
            <c:order val="2"/>
          </c:trendline>
          <c:cat>
            <c:strRef>
              <c:f>'18Rel-BII-Produtos-Materialidad'!$AD$31:$AD$42</c:f>
              <c:strCache>
                <c:ptCount val="12"/>
                <c:pt idx="0">
                  <c:v>A1 - Mundança Climática</c:v>
                </c:pt>
                <c:pt idx="1">
                  <c:v>A2 - Perda de biodiversidade e degrad.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'18Rel-BII-Produtos-Materialidad'!$AE$31:$AE$42</c:f>
              <c:numCache>
                <c:formatCode>0.00%</c:formatCode>
                <c:ptCount val="12"/>
                <c:pt idx="0">
                  <c:v>0.73469387755102156</c:v>
                </c:pt>
                <c:pt idx="1">
                  <c:v>0.42857142857142855</c:v>
                </c:pt>
                <c:pt idx="2">
                  <c:v>0.37755102040816324</c:v>
                </c:pt>
                <c:pt idx="3">
                  <c:v>0.57142857142857206</c:v>
                </c:pt>
                <c:pt idx="4">
                  <c:v>0.71428571428571463</c:v>
                </c:pt>
                <c:pt idx="5">
                  <c:v>0.47959183673469385</c:v>
                </c:pt>
                <c:pt idx="6">
                  <c:v>0.54081632653061229</c:v>
                </c:pt>
                <c:pt idx="7">
                  <c:v>0.34693877551020447</c:v>
                </c:pt>
                <c:pt idx="8">
                  <c:v>0.61224489795918491</c:v>
                </c:pt>
                <c:pt idx="9">
                  <c:v>0.41836734693877581</c:v>
                </c:pt>
                <c:pt idx="10">
                  <c:v>0.45918367346938782</c:v>
                </c:pt>
                <c:pt idx="11">
                  <c:v>0.73469387755102156</c:v>
                </c:pt>
              </c:numCache>
            </c:numRef>
          </c:val>
        </c:ser>
        <c:ser>
          <c:idx val="1"/>
          <c:order val="1"/>
          <c:tx>
            <c:strRef>
              <c:f>'18Rel-BII-Produtos-Materialidad'!$AF$30</c:f>
              <c:strCache>
                <c:ptCount val="1"/>
                <c:pt idx="0">
                  <c:v>Progresso Evolutivo Ajustadado</c:v>
                </c:pt>
              </c:strCache>
            </c:strRef>
          </c:tx>
          <c:trendline>
            <c:spPr>
              <a:ln w="25400">
                <a:solidFill>
                  <a:srgbClr val="B94707"/>
                </a:solidFill>
              </a:ln>
            </c:spPr>
            <c:trendlineType val="poly"/>
            <c:order val="2"/>
          </c:trendline>
          <c:cat>
            <c:strRef>
              <c:f>'18Rel-BII-Produtos-Materialidad'!$AD$31:$AD$42</c:f>
              <c:strCache>
                <c:ptCount val="12"/>
                <c:pt idx="0">
                  <c:v>A1 - Mundança Climática</c:v>
                </c:pt>
                <c:pt idx="1">
                  <c:v>A2 - Perda de biodiversidade e degrad.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'18Rel-BII-Produtos-Materialidad'!$AF$31:$AF$42</c:f>
              <c:numCache>
                <c:formatCode>0.00%</c:formatCode>
                <c:ptCount val="12"/>
                <c:pt idx="0">
                  <c:v>0.5628571428571425</c:v>
                </c:pt>
                <c:pt idx="1">
                  <c:v>0.55999999999999994</c:v>
                </c:pt>
                <c:pt idx="2">
                  <c:v>0.59</c:v>
                </c:pt>
                <c:pt idx="3">
                  <c:v>0.63857142857142923</c:v>
                </c:pt>
                <c:pt idx="4">
                  <c:v>0.69857142857142862</c:v>
                </c:pt>
                <c:pt idx="5">
                  <c:v>0.59714285714285709</c:v>
                </c:pt>
                <c:pt idx="6">
                  <c:v>0.65285714285714291</c:v>
                </c:pt>
                <c:pt idx="7">
                  <c:v>0.56714285714285761</c:v>
                </c:pt>
                <c:pt idx="8">
                  <c:v>0.66285714285714281</c:v>
                </c:pt>
                <c:pt idx="9">
                  <c:v>0.62428571428571489</c:v>
                </c:pt>
                <c:pt idx="10">
                  <c:v>0.57428571428571462</c:v>
                </c:pt>
                <c:pt idx="11">
                  <c:v>0.64857142857142924</c:v>
                </c:pt>
              </c:numCache>
            </c:numRef>
          </c:val>
        </c:ser>
        <c:ser>
          <c:idx val="2"/>
          <c:order val="2"/>
          <c:tx>
            <c:strRef>
              <c:f>'18Rel-BII-Produtos-Materialidad'!$AG$30</c:f>
              <c:strCache>
                <c:ptCount val="1"/>
                <c:pt idx="0">
                  <c:v>Materialidade Financeira</c:v>
                </c:pt>
              </c:strCache>
            </c:strRef>
          </c:tx>
          <c:cat>
            <c:strRef>
              <c:f>'18Rel-BII-Produtos-Materialidad'!$AD$31:$AD$42</c:f>
              <c:strCache>
                <c:ptCount val="12"/>
                <c:pt idx="0">
                  <c:v>A1 - Mundança Climática</c:v>
                </c:pt>
                <c:pt idx="1">
                  <c:v>A2 - Perda de biodiversidade e degrad.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'18Rel-BII-Produtos-Materialidad'!$AG$31:$AG$42</c:f>
              <c:numCache>
                <c:formatCode>0.00%</c:formatCode>
                <c:ptCount val="12"/>
                <c:pt idx="0">
                  <c:v>0.35544217687074864</c:v>
                </c:pt>
                <c:pt idx="1">
                  <c:v>0.21428571428571422</c:v>
                </c:pt>
                <c:pt idx="2">
                  <c:v>0.20493197278911571</c:v>
                </c:pt>
                <c:pt idx="3">
                  <c:v>0.23129251700680273</c:v>
                </c:pt>
                <c:pt idx="4">
                  <c:v>0.2967687074829935</c:v>
                </c:pt>
                <c:pt idx="5">
                  <c:v>0.21003401360544224</c:v>
                </c:pt>
                <c:pt idx="6">
                  <c:v>0.2670068027210884</c:v>
                </c:pt>
                <c:pt idx="7">
                  <c:v>0.20493197278911571</c:v>
                </c:pt>
                <c:pt idx="8">
                  <c:v>0.18197278911564629</c:v>
                </c:pt>
                <c:pt idx="9">
                  <c:v>0.16071428571428586</c:v>
                </c:pt>
                <c:pt idx="10">
                  <c:v>0.14370748299319752</c:v>
                </c:pt>
                <c:pt idx="11">
                  <c:v>0.18792517006802734</c:v>
                </c:pt>
              </c:numCache>
            </c:numRef>
          </c:val>
        </c:ser>
        <c:ser>
          <c:idx val="3"/>
          <c:order val="3"/>
          <c:tx>
            <c:strRef>
              <c:f>'18Rel-BII-Produtos-Materialidad'!$AH$30</c:f>
              <c:strCache>
                <c:ptCount val="1"/>
                <c:pt idx="0">
                  <c:v> Produtos Afins</c:v>
                </c:pt>
              </c:strCache>
            </c:strRef>
          </c:tx>
          <c:cat>
            <c:strRef>
              <c:f>'18Rel-BII-Produtos-Materialidad'!$AD$31:$AD$42</c:f>
              <c:strCache>
                <c:ptCount val="12"/>
                <c:pt idx="0">
                  <c:v>A1 - Mundança Climática</c:v>
                </c:pt>
                <c:pt idx="1">
                  <c:v>A2 - Perda de biodiversidade e degrad.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'18Rel-BII-Produtos-Materialidad'!$AH$31:$AH$42</c:f>
              <c:numCache>
                <c:formatCode>0.00%</c:formatCode>
                <c:ptCount val="12"/>
                <c:pt idx="0">
                  <c:v>0.3673469387755105</c:v>
                </c:pt>
                <c:pt idx="1">
                  <c:v>0.15306122448979606</c:v>
                </c:pt>
                <c:pt idx="2">
                  <c:v>0.13265306122448967</c:v>
                </c:pt>
                <c:pt idx="3">
                  <c:v>0.24489795918367346</c:v>
                </c:pt>
                <c:pt idx="4">
                  <c:v>0.41836734693877581</c:v>
                </c:pt>
                <c:pt idx="5">
                  <c:v>0.25510204081632615</c:v>
                </c:pt>
                <c:pt idx="6">
                  <c:v>0.31632653061224558</c:v>
                </c:pt>
                <c:pt idx="7">
                  <c:v>0.15306122448979606</c:v>
                </c:pt>
                <c:pt idx="8">
                  <c:v>0.39795918367346994</c:v>
                </c:pt>
                <c:pt idx="9">
                  <c:v>0.27551020408163268</c:v>
                </c:pt>
                <c:pt idx="10">
                  <c:v>0.13265306122448967</c:v>
                </c:pt>
                <c:pt idx="11">
                  <c:v>0.52040816326530559</c:v>
                </c:pt>
              </c:numCache>
            </c:numRef>
          </c:val>
        </c:ser>
        <c:axId val="77505280"/>
        <c:axId val="77506816"/>
      </c:barChart>
      <c:catAx>
        <c:axId val="77505280"/>
        <c:scaling>
          <c:orientation val="minMax"/>
        </c:scaling>
        <c:axPos val="b"/>
        <c:tickLblPos val="nextTo"/>
        <c:crossAx val="77506816"/>
        <c:crosses val="autoZero"/>
        <c:auto val="1"/>
        <c:lblAlgn val="ctr"/>
        <c:lblOffset val="100"/>
      </c:catAx>
      <c:valAx>
        <c:axId val="77506816"/>
        <c:scaling>
          <c:orientation val="minMax"/>
        </c:scaling>
        <c:delete val="1"/>
        <c:axPos val="l"/>
        <c:majorGridlines/>
        <c:numFmt formatCode="0.00%" sourceLinked="1"/>
        <c:tickLblPos val="none"/>
        <c:crossAx val="77505280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plotArea>
      <c:layout/>
      <c:barChart>
        <c:barDir val="col"/>
        <c:grouping val="clustered"/>
        <c:ser>
          <c:idx val="0"/>
          <c:order val="0"/>
          <c:tx>
            <c:strRef>
              <c:f>'2REl-BLIII'!$C$41</c:f>
              <c:strCache>
                <c:ptCount val="1"/>
                <c:pt idx="0">
                  <c:v>Progresso Evolutivo</c:v>
                </c:pt>
              </c:strCache>
            </c:strRef>
          </c:tx>
          <c:trendline>
            <c:spPr>
              <a:ln w="12700">
                <a:solidFill>
                  <a:srgbClr val="4F81BD"/>
                </a:solidFill>
              </a:ln>
            </c:spPr>
            <c:trendlineType val="poly"/>
            <c:order val="2"/>
          </c:trendline>
          <c:cat>
            <c:strRef>
              <c:f>'2REl-BLIII'!$B$42:$B$53</c:f>
              <c:strCache>
                <c:ptCount val="12"/>
                <c:pt idx="0">
                  <c:v>A1 - Mundança Climática</c:v>
                </c:pt>
                <c:pt idx="1">
                  <c:v>A2 - Perda de biodiversidade e degradação dos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'2REl-BLIII'!$C$42:$C$53</c:f>
              <c:numCache>
                <c:formatCode>0.00</c:formatCode>
                <c:ptCount val="12"/>
                <c:pt idx="0">
                  <c:v>3.9294117647058822</c:v>
                </c:pt>
                <c:pt idx="1">
                  <c:v>3.9411764705882337</c:v>
                </c:pt>
                <c:pt idx="2">
                  <c:v>4.1882352941176473</c:v>
                </c:pt>
                <c:pt idx="3">
                  <c:v>4.4705882352941222</c:v>
                </c:pt>
                <c:pt idx="4">
                  <c:v>4.8823529411764675</c:v>
                </c:pt>
                <c:pt idx="5">
                  <c:v>4.1882352941176473</c:v>
                </c:pt>
                <c:pt idx="6">
                  <c:v>4.5529411764705845</c:v>
                </c:pt>
                <c:pt idx="7">
                  <c:v>3.8941176470588235</c:v>
                </c:pt>
                <c:pt idx="8">
                  <c:v>4.694117647058814</c:v>
                </c:pt>
                <c:pt idx="9">
                  <c:v>4.4352941176470591</c:v>
                </c:pt>
                <c:pt idx="10">
                  <c:v>4.0823529411764685</c:v>
                </c:pt>
                <c:pt idx="11">
                  <c:v>4.5647058823529365</c:v>
                </c:pt>
              </c:numCache>
            </c:numRef>
          </c:val>
        </c:ser>
        <c:ser>
          <c:idx val="1"/>
          <c:order val="1"/>
          <c:tx>
            <c:strRef>
              <c:f>'2REl-BLIII'!$D$41</c:f>
              <c:strCache>
                <c:ptCount val="1"/>
                <c:pt idx="0">
                  <c:v>Operações das Seguradoras</c:v>
                </c:pt>
              </c:strCache>
            </c:strRef>
          </c:tx>
          <c:trendline>
            <c:spPr>
              <a:ln w="15875">
                <a:solidFill>
                  <a:schemeClr val="accent2"/>
                </a:solidFill>
              </a:ln>
            </c:spPr>
            <c:trendlineType val="poly"/>
            <c:order val="2"/>
          </c:trendline>
          <c:cat>
            <c:strRef>
              <c:f>'2REl-BLIII'!$B$42:$B$53</c:f>
              <c:strCache>
                <c:ptCount val="12"/>
                <c:pt idx="0">
                  <c:v>A1 - Mundança Climática</c:v>
                </c:pt>
                <c:pt idx="1">
                  <c:v>A2 - Perda de biodiversidade e degradação dos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'2REl-BLIII'!$D$42:$D$53</c:f>
              <c:numCache>
                <c:formatCode>0.00</c:formatCode>
                <c:ptCount val="12"/>
                <c:pt idx="0">
                  <c:v>4.7294117647058815</c:v>
                </c:pt>
                <c:pt idx="1">
                  <c:v>4.8705882352941172</c:v>
                </c:pt>
                <c:pt idx="2">
                  <c:v>5.117647058823529</c:v>
                </c:pt>
                <c:pt idx="3">
                  <c:v>5.1058823529411761</c:v>
                </c:pt>
                <c:pt idx="4">
                  <c:v>6.4823529411764707</c:v>
                </c:pt>
                <c:pt idx="5">
                  <c:v>6.2235294117647104</c:v>
                </c:pt>
                <c:pt idx="6">
                  <c:v>6.3294117647058785</c:v>
                </c:pt>
                <c:pt idx="7">
                  <c:v>5.7882352941176514</c:v>
                </c:pt>
                <c:pt idx="8">
                  <c:v>5.6117647058823534</c:v>
                </c:pt>
                <c:pt idx="9">
                  <c:v>6.1058823529411761</c:v>
                </c:pt>
                <c:pt idx="10">
                  <c:v>5.3529411764705834</c:v>
                </c:pt>
                <c:pt idx="11">
                  <c:v>5.2117647058823602</c:v>
                </c:pt>
              </c:numCache>
            </c:numRef>
          </c:val>
        </c:ser>
        <c:ser>
          <c:idx val="2"/>
          <c:order val="2"/>
          <c:tx>
            <c:strRef>
              <c:f>'2REl-BLIII'!$E$41</c:f>
              <c:strCache>
                <c:ptCount val="1"/>
                <c:pt idx="0">
                  <c:v>Prestadores de serviço</c:v>
                </c:pt>
              </c:strCache>
            </c:strRef>
          </c:tx>
          <c:cat>
            <c:strRef>
              <c:f>'2REl-BLIII'!$B$42:$B$53</c:f>
              <c:strCache>
                <c:ptCount val="12"/>
                <c:pt idx="0">
                  <c:v>A1 - Mundança Climática</c:v>
                </c:pt>
                <c:pt idx="1">
                  <c:v>A2 - Perda de biodiversidade e degradação dos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'2REl-BLIII'!$E$42:$E$53</c:f>
              <c:numCache>
                <c:formatCode>0.00</c:formatCode>
                <c:ptCount val="12"/>
                <c:pt idx="0">
                  <c:v>4.2823529411764705</c:v>
                </c:pt>
                <c:pt idx="1">
                  <c:v>4.341176470588235</c:v>
                </c:pt>
                <c:pt idx="2">
                  <c:v>5.0235294117647094</c:v>
                </c:pt>
                <c:pt idx="3">
                  <c:v>4.5058823529411764</c:v>
                </c:pt>
                <c:pt idx="4">
                  <c:v>5.0117647058823591</c:v>
                </c:pt>
                <c:pt idx="5">
                  <c:v>5.5529411764705845</c:v>
                </c:pt>
                <c:pt idx="6">
                  <c:v>5.6470588235294059</c:v>
                </c:pt>
                <c:pt idx="7">
                  <c:v>5.4352941176470591</c:v>
                </c:pt>
                <c:pt idx="8">
                  <c:v>5.2235294117647104</c:v>
                </c:pt>
                <c:pt idx="9">
                  <c:v>5.9411764705882364</c:v>
                </c:pt>
                <c:pt idx="10">
                  <c:v>4.8823529411764675</c:v>
                </c:pt>
                <c:pt idx="11">
                  <c:v>4.7647058823529385</c:v>
                </c:pt>
              </c:numCache>
            </c:numRef>
          </c:val>
        </c:ser>
        <c:ser>
          <c:idx val="3"/>
          <c:order val="3"/>
          <c:tx>
            <c:strRef>
              <c:f>'2REl-BLIII'!$F$41</c:f>
              <c:strCache>
                <c:ptCount val="1"/>
                <c:pt idx="0">
                  <c:v>Investimentos</c:v>
                </c:pt>
              </c:strCache>
            </c:strRef>
          </c:tx>
          <c:cat>
            <c:strRef>
              <c:f>'2REl-BLIII'!$B$42:$B$53</c:f>
              <c:strCache>
                <c:ptCount val="12"/>
                <c:pt idx="0">
                  <c:v>A1 - Mundança Climática</c:v>
                </c:pt>
                <c:pt idx="1">
                  <c:v>A2 - Perda de biodiversidade e degradação dos ecossistemas</c:v>
                </c:pt>
                <c:pt idx="2">
                  <c:v>A3 - Gestão de água</c:v>
                </c:pt>
                <c:pt idx="3">
                  <c:v>A4 - Poluição</c:v>
                </c:pt>
                <c:pt idx="4">
                  <c:v>G1 - Legislação/Regulação </c:v>
                </c:pt>
                <c:pt idx="5">
                  <c:v>G2 - Divulgação</c:v>
                </c:pt>
                <c:pt idx="6">
                  <c:v>G3 - Ética e princípios</c:v>
                </c:pt>
                <c:pt idx="7">
                  <c:v>G4 - Alinhamento de interesses</c:v>
                </c:pt>
                <c:pt idx="8">
                  <c:v>S1 - Inclusão Financeira</c:v>
                </c:pt>
                <c:pt idx="9">
                  <c:v>S2 - Direitos Humanos</c:v>
                </c:pt>
                <c:pt idx="10">
                  <c:v>S3 - Riscos saúde provocados pelo homem</c:v>
                </c:pt>
                <c:pt idx="11">
                  <c:v>S4 - Evelhecimento populacional</c:v>
                </c:pt>
              </c:strCache>
            </c:strRef>
          </c:cat>
          <c:val>
            <c:numRef>
              <c:f>'2REl-BLIII'!$F$42:$F$53</c:f>
              <c:numCache>
                <c:formatCode>0.00</c:formatCode>
                <c:ptCount val="12"/>
                <c:pt idx="0">
                  <c:v>4.2235294117647104</c:v>
                </c:pt>
                <c:pt idx="1">
                  <c:v>4.5294117647058805</c:v>
                </c:pt>
                <c:pt idx="2">
                  <c:v>4.7529411764705856</c:v>
                </c:pt>
                <c:pt idx="3">
                  <c:v>4.7294117647058815</c:v>
                </c:pt>
                <c:pt idx="4">
                  <c:v>5.0705882352941174</c:v>
                </c:pt>
                <c:pt idx="5">
                  <c:v>5.5647058823529365</c:v>
                </c:pt>
                <c:pt idx="6">
                  <c:v>5.5176470588235293</c:v>
                </c:pt>
                <c:pt idx="7">
                  <c:v>5.341176470588235</c:v>
                </c:pt>
                <c:pt idx="8">
                  <c:v>5.4588235294117684</c:v>
                </c:pt>
                <c:pt idx="9">
                  <c:v>5.9764705882352942</c:v>
                </c:pt>
                <c:pt idx="10">
                  <c:v>5.3764705882352946</c:v>
                </c:pt>
                <c:pt idx="11">
                  <c:v>4.9411764705882364</c:v>
                </c:pt>
              </c:numCache>
            </c:numRef>
          </c:val>
        </c:ser>
        <c:axId val="43280640"/>
        <c:axId val="43290624"/>
      </c:barChart>
      <c:catAx>
        <c:axId val="43280640"/>
        <c:scaling>
          <c:orientation val="minMax"/>
        </c:scaling>
        <c:axPos val="b"/>
        <c:tickLblPos val="nextTo"/>
        <c:crossAx val="43290624"/>
        <c:crosses val="autoZero"/>
        <c:auto val="1"/>
        <c:lblAlgn val="ctr"/>
        <c:lblOffset val="100"/>
      </c:catAx>
      <c:valAx>
        <c:axId val="43290624"/>
        <c:scaling>
          <c:orientation val="minMax"/>
        </c:scaling>
        <c:axPos val="l"/>
        <c:majorGridlines>
          <c:spPr>
            <a:ln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</a:ln>
          </c:spPr>
        </c:majorGridlines>
        <c:numFmt formatCode="0" sourceLinked="0"/>
        <c:tickLblPos val="nextTo"/>
        <c:crossAx val="43280640"/>
        <c:crosses val="autoZero"/>
        <c:crossBetween val="between"/>
      </c:valAx>
    </c:plotArea>
    <c:legend>
      <c:legendPos val="r"/>
      <c:layout/>
    </c:legend>
    <c:plotVisOnly val="1"/>
  </c:chart>
  <c:spPr>
    <a:ln>
      <a:noFill/>
    </a:ln>
  </c:sp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0.06226</cdr:x>
      <cdr:y>0.01303</cdr:y>
    </cdr:from>
    <cdr:to>
      <cdr:x>0.2434</cdr:x>
      <cdr:y>0.32573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314325" y="381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/>
        </a:p>
      </cdr:txBody>
    </cdr:sp>
  </cdr:relSizeAnchor>
  <cdr:relSizeAnchor xmlns:cdr="http://schemas.openxmlformats.org/drawingml/2006/chartDrawing">
    <cdr:from>
      <cdr:x>0.06226</cdr:x>
      <cdr:y>0.01303</cdr:y>
    </cdr:from>
    <cdr:to>
      <cdr:x>0.2434</cdr:x>
      <cdr:y>0.32573</cdr:y>
    </cdr:to>
    <cdr:sp macro="" textlink="">
      <cdr:nvSpPr>
        <cdr:cNvPr id="3" name="CaixaDeTexto 1"/>
        <cdr:cNvSpPr txBox="1"/>
      </cdr:nvSpPr>
      <cdr:spPr>
        <a:xfrm xmlns:a="http://schemas.openxmlformats.org/drawingml/2006/main">
          <a:off x="314325" y="381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/>
        </a:p>
      </cdr:txBody>
    </cdr:sp>
  </cdr:relSizeAnchor>
  <cdr:relSizeAnchor xmlns:cdr="http://schemas.openxmlformats.org/drawingml/2006/chartDrawing">
    <cdr:from>
      <cdr:x>0.06226</cdr:x>
      <cdr:y>0.01303</cdr:y>
    </cdr:from>
    <cdr:to>
      <cdr:x>0.2434</cdr:x>
      <cdr:y>0.32573</cdr:y>
    </cdr:to>
    <cdr:sp macro="" textlink="">
      <cdr:nvSpPr>
        <cdr:cNvPr id="4" name="CaixaDeTexto 1"/>
        <cdr:cNvSpPr txBox="1"/>
      </cdr:nvSpPr>
      <cdr:spPr>
        <a:xfrm xmlns:a="http://schemas.openxmlformats.org/drawingml/2006/main">
          <a:off x="314325" y="381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/>
        </a:p>
      </cdr:txBody>
    </cdr:sp>
  </cdr:relSizeAnchor>
  <cdr:relSizeAnchor xmlns:cdr="http://schemas.openxmlformats.org/drawingml/2006/chartDrawing">
    <cdr:from>
      <cdr:x>0.06226</cdr:x>
      <cdr:y>0.01303</cdr:y>
    </cdr:from>
    <cdr:to>
      <cdr:x>0.2434</cdr:x>
      <cdr:y>0.32573</cdr:y>
    </cdr:to>
    <cdr:sp macro="" textlink="">
      <cdr:nvSpPr>
        <cdr:cNvPr id="5" name="CaixaDeTexto 1"/>
        <cdr:cNvSpPr txBox="1"/>
      </cdr:nvSpPr>
      <cdr:spPr>
        <a:xfrm xmlns:a="http://schemas.openxmlformats.org/drawingml/2006/main">
          <a:off x="314325" y="381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1286A-BFF2-4704-8A21-4BCA5BF226F4}" type="datetimeFigureOut">
              <a:rPr lang="pt-BR" smtClean="0"/>
              <a:pPr/>
              <a:t>27/02/2015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86299-01E1-4C87-91F0-AFC0154FC2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C45778-E178-486B-82A1-EC926B43063A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pt-BR" smtClean="0"/>
              <a:t>Nogueira, F.G.; Lucena, A.F.P.; Pires,L.R.M.                                          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130CCC-CF2D-4D6F-9EDE-EFF397A3881B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D7CF34-F3D9-4AAB-81B9-DD5EBB409B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0A1EB7-10DD-44AE-BFA6-25CB5FC4FE10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D7CF34-F3D9-4AAB-81B9-DD5EBB409B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D6483B-E5F2-4F20-BBB6-1F722CB011DE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D7CF34-F3D9-4AAB-81B9-DD5EBB409B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E92101-6D18-4B00-B6FC-058A18470BA2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D7CF34-F3D9-4AAB-81B9-DD5EBB409B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FB0DB0-8216-4074-BE9B-53D959963949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D7CF34-F3D9-4AAB-81B9-DD5EBB409B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A5482A-D993-4EF5-9553-18892092F504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D7CF34-F3D9-4AAB-81B9-DD5EBB409B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B3B768-DAF2-4BE7-B5E8-7FBB4A7B6372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D7CF34-F3D9-4AAB-81B9-DD5EBB409B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852E5F-18B7-4F92-B9E2-15F109BF5A86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D7CF34-F3D9-4AAB-81B9-DD5EBB409B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E5C4A7-3507-4D39-9406-3E0CE47E00AA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D7CF34-F3D9-4AAB-81B9-DD5EBB409B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ppe.ufrj.br/ppe/menu_lateral_data/minerva_coppe.gif"/>
          <p:cNvPicPr>
            <a:picLocks noChangeAspect="1" noChangeArrowheads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0"/>
            <a:ext cx="1122437" cy="954909"/>
          </a:xfrm>
          <a:prstGeom prst="rect">
            <a:avLst/>
          </a:prstGeom>
          <a:noFill/>
        </p:spPr>
      </p:pic>
      <p:pic>
        <p:nvPicPr>
          <p:cNvPr id="8" name="Picture 2" descr="http://www.ppe.ufrj.br/ppe/topo_data/ppe11.gif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115616" y="0"/>
            <a:ext cx="6863402" cy="960165"/>
          </a:xfrm>
          <a:prstGeom prst="rect">
            <a:avLst/>
          </a:prstGeom>
          <a:noFill/>
        </p:spPr>
      </p:pic>
      <p:pic>
        <p:nvPicPr>
          <p:cNvPr id="9" name="Picture 4" descr="http://www.ppe.ufrj.br/ppe/topo_data/logo2.gif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219950" y="-27384"/>
            <a:ext cx="1924050" cy="980728"/>
          </a:xfrm>
          <a:prstGeom prst="rect">
            <a:avLst/>
          </a:prstGeom>
          <a:noFill/>
        </p:spPr>
      </p:pic>
      <p:sp>
        <p:nvSpPr>
          <p:cNvPr id="10" name="Retângulo 9"/>
          <p:cNvSpPr/>
          <p:nvPr userDrawn="1"/>
        </p:nvSpPr>
        <p:spPr>
          <a:xfrm>
            <a:off x="0" y="908720"/>
            <a:ext cx="9144000" cy="7200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spaço Reservado para Data 1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BDA12D-1FDB-4E2C-A0F8-FDD1AEB825ED}" type="datetime1">
              <a:rPr lang="pt-BR" smtClean="0"/>
              <a:pPr/>
              <a:t>27/02/2015</a:t>
            </a:fld>
            <a:endParaRPr lang="pt-BR" dirty="0"/>
          </a:p>
        </p:txBody>
      </p:sp>
      <p:sp>
        <p:nvSpPr>
          <p:cNvPr id="12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pt-BR" smtClean="0"/>
              <a:t>Nogueira, F.G.; Lucena, A.F.P.; Pires,L.R.M.                                          </a:t>
            </a:r>
            <a:endParaRPr lang="pt-BR" dirty="0"/>
          </a:p>
        </p:txBody>
      </p:sp>
      <p:sp>
        <p:nvSpPr>
          <p:cNvPr id="13" name="Espaço Reservado para Número de Slide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A3566-2FF6-41E5-AAE8-80518068A624}" type="datetime1">
              <a:rPr lang="pt-BR" smtClean="0"/>
              <a:pPr/>
              <a:t>27/02/2015</a:t>
            </a:fld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Nogueira, </a:t>
            </a:r>
            <a:r>
              <a:rPr lang="pt-BR" dirty="0" err="1" smtClean="0"/>
              <a:t>F.G.</a:t>
            </a:r>
            <a:r>
              <a:rPr lang="pt-BR" smtClean="0"/>
              <a:t>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4"/>
            <a:ext cx="8352928" cy="1154559"/>
          </a:xfrm>
        </p:spPr>
        <p:txBody>
          <a:bodyPr/>
          <a:lstStyle/>
          <a:p>
            <a:r>
              <a:rPr lang="pt-BR" sz="2800" dirty="0" smtClean="0"/>
              <a:t>Fatores ASG na gestão de risco das Seguradoras no Brasil  </a:t>
            </a:r>
            <a:endParaRPr lang="pt-BR" sz="2800" dirty="0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611560" y="1772816"/>
            <a:ext cx="7848872" cy="3600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Objetivos e motivação</a:t>
            </a: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Ambiente institucional</a:t>
            </a: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Teoria e hipóteses</a:t>
            </a: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Metodologia</a:t>
            </a: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Descrição dos resultados</a:t>
            </a: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Principais descobertas</a:t>
            </a: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Sugestões a indústria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4FBB-8882-4697-8C35-A3827051D74D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10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10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0" indent="-274638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dirty="0" smtClean="0"/>
              <a:t>ARP x Subscrição x Materialidade x Produtos</a:t>
            </a:r>
          </a:p>
        </p:txBody>
      </p:sp>
      <p:graphicFrame>
        <p:nvGraphicFramePr>
          <p:cNvPr id="11" name="Gráfico 10"/>
          <p:cNvGraphicFramePr/>
          <p:nvPr/>
        </p:nvGraphicFramePr>
        <p:xfrm>
          <a:off x="971600" y="1484784"/>
          <a:ext cx="7244120" cy="5234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4FBB-8882-4697-8C35-A3827051D74D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10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0" indent="-274638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dirty="0" smtClean="0"/>
              <a:t>ARP x Subscrição x Materialidade x Produtos</a:t>
            </a:r>
          </a:p>
        </p:txBody>
      </p:sp>
      <p:graphicFrame>
        <p:nvGraphicFramePr>
          <p:cNvPr id="7" name="Gráfico 6"/>
          <p:cNvGraphicFramePr/>
          <p:nvPr/>
        </p:nvGraphicFramePr>
        <p:xfrm>
          <a:off x="1115616" y="1484784"/>
          <a:ext cx="720080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7C866-567C-4D7F-9B9A-7E6934CE8E1E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12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1" indent="-274638" algn="l" rtl="0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dirty="0" smtClean="0"/>
              <a:t>H</a:t>
            </a:r>
            <a:r>
              <a:rPr lang="pt-BR" sz="2400" baseline="-25000" dirty="0" smtClean="0"/>
              <a:t>0</a:t>
            </a:r>
            <a:r>
              <a:rPr lang="pt-BR" sz="2400" dirty="0" smtClean="0"/>
              <a:t>: </a:t>
            </a:r>
            <a:r>
              <a:rPr lang="pt-BR" dirty="0"/>
              <a:t>Componentes de risco afetam a oferta de produtos</a:t>
            </a:r>
            <a:br>
              <a:rPr lang="pt-BR" dirty="0"/>
            </a:br>
            <a:endParaRPr lang="pt-BR" sz="2800" dirty="0" smtClean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755576" y="1916832"/>
          <a:ext cx="7008440" cy="2403100"/>
        </p:xfrm>
        <a:graphic>
          <a:graphicData uri="http://schemas.openxmlformats.org/drawingml/2006/table">
            <a:tbl>
              <a:tblPr/>
              <a:tblGrid>
                <a:gridCol w="1379685"/>
                <a:gridCol w="704710"/>
                <a:gridCol w="630372"/>
                <a:gridCol w="784993"/>
                <a:gridCol w="677948"/>
                <a:gridCol w="963401"/>
                <a:gridCol w="606585"/>
                <a:gridCol w="689842"/>
                <a:gridCol w="570904"/>
              </a:tblGrid>
              <a:tr h="569454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Progresso Evolutivo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Produtos Afins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Influencia a subscrição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Frequencia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Vulnerabilidade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Exposição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Severidade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Incontrolabilidade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Progresso Evolutivo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Produtos Afins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0,694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Influencia a subscrição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0,885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Frequencia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0,894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Vulnerabilidade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-0,026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0,610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Exposição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0,642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0,639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0,842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Severidade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-0,153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0,801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72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Incontrolabilidade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-0,433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-0,141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Retângulo 9"/>
          <p:cNvSpPr/>
          <p:nvPr/>
        </p:nvSpPr>
        <p:spPr>
          <a:xfrm>
            <a:off x="755576" y="4725144"/>
            <a:ext cx="82809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pt-BR" sz="1600" dirty="0" smtClean="0"/>
              <a:t>A existência de produtos é coerente com a escala ARP</a:t>
            </a:r>
          </a:p>
          <a:p>
            <a:pPr>
              <a:buFont typeface="Wingdings" pitchFamily="2" charset="2"/>
              <a:buChar char="ü"/>
            </a:pPr>
            <a:r>
              <a:rPr lang="pt-BR" sz="1600" dirty="0" smtClean="0"/>
              <a:t>A influência na subscrição é coerente existência de produtos</a:t>
            </a:r>
          </a:p>
          <a:p>
            <a:pPr>
              <a:buFont typeface="Wingdings" pitchFamily="2" charset="2"/>
              <a:buChar char="ü"/>
            </a:pPr>
            <a:r>
              <a:rPr lang="pt-BR" sz="1600" dirty="0" smtClean="0"/>
              <a:t>Riscos não controláveis são evitados mas influenciam a subscrição</a:t>
            </a:r>
          </a:p>
          <a:p>
            <a:pPr>
              <a:buFont typeface="Calibri" pitchFamily="34" charset="0"/>
              <a:buChar char="?"/>
            </a:pPr>
            <a:r>
              <a:rPr lang="pt-BR" sz="1600" dirty="0" smtClean="0"/>
              <a:t> Riscos mais severos e vulneráveis </a:t>
            </a:r>
            <a:r>
              <a:rPr lang="pt-BR" sz="1600" dirty="0" smtClean="0"/>
              <a:t>evoluíram menos mas </a:t>
            </a:r>
            <a:r>
              <a:rPr lang="pt-BR" sz="1600" dirty="0" smtClean="0"/>
              <a:t>influenciam a subscrição - conservador   </a:t>
            </a:r>
          </a:p>
          <a:p>
            <a:r>
              <a:rPr lang="pt-BR" sz="1600" dirty="0" smtClean="0"/>
              <a:t> </a:t>
            </a:r>
            <a:endParaRPr lang="pt-BR" sz="1600" dirty="0"/>
          </a:p>
        </p:txBody>
      </p:sp>
      <p:sp>
        <p:nvSpPr>
          <p:cNvPr id="8" name="Elipse 7"/>
          <p:cNvSpPr/>
          <p:nvPr/>
        </p:nvSpPr>
        <p:spPr>
          <a:xfrm>
            <a:off x="3851920" y="3429000"/>
            <a:ext cx="504056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lipse 10"/>
          <p:cNvSpPr/>
          <p:nvPr/>
        </p:nvSpPr>
        <p:spPr>
          <a:xfrm>
            <a:off x="3851920" y="3933056"/>
            <a:ext cx="504056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  <p:bldP spid="8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CFA2-4BBE-402B-A6F0-A9B978B648BE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1" indent="-274638" algn="l" rtl="0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dirty="0" smtClean="0"/>
              <a:t>Resultados descritivos – </a:t>
            </a:r>
            <a:r>
              <a:rPr lang="pt-BR" dirty="0" smtClean="0"/>
              <a:t>GAS x ARP </a:t>
            </a:r>
            <a:r>
              <a:rPr lang="pt-BR" dirty="0"/>
              <a:t/>
            </a:r>
            <a:br>
              <a:rPr lang="pt-BR" dirty="0"/>
            </a:br>
            <a:endParaRPr lang="pt-BR" sz="2800" dirty="0" smtClean="0"/>
          </a:p>
        </p:txBody>
      </p:sp>
      <p:graphicFrame>
        <p:nvGraphicFramePr>
          <p:cNvPr id="8" name="Gráfico 7"/>
          <p:cNvGraphicFramePr/>
          <p:nvPr/>
        </p:nvGraphicFramePr>
        <p:xfrm>
          <a:off x="467544" y="1556792"/>
          <a:ext cx="828092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CFA2-4BBE-402B-A6F0-A9B978B648BE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1" indent="-274638" algn="l" rtl="0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dirty="0" smtClean="0"/>
              <a:t>H</a:t>
            </a:r>
            <a:r>
              <a:rPr lang="pt-BR" sz="2400" baseline="-25000" dirty="0" smtClean="0"/>
              <a:t>0</a:t>
            </a:r>
            <a:r>
              <a:rPr lang="pt-BR" sz="2400" dirty="0" smtClean="0"/>
              <a:t>: </a:t>
            </a:r>
            <a:r>
              <a:rPr lang="pt-BR" dirty="0"/>
              <a:t>Existe um relação positiva em ARP e GAS</a:t>
            </a:r>
            <a:br>
              <a:rPr lang="pt-BR" dirty="0"/>
            </a:br>
            <a:endParaRPr lang="pt-BR" sz="2800" dirty="0" smtClean="0"/>
          </a:p>
        </p:txBody>
      </p:sp>
      <p:sp>
        <p:nvSpPr>
          <p:cNvPr id="12" name="Retângulo 11"/>
          <p:cNvSpPr/>
          <p:nvPr/>
        </p:nvSpPr>
        <p:spPr>
          <a:xfrm>
            <a:off x="251520" y="5949280"/>
            <a:ext cx="84249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 smtClean="0"/>
              <a:t>Existe uma relação positiva entre ARP e GAS, tanto no agregado IS-Operações, </a:t>
            </a:r>
            <a:r>
              <a:rPr lang="pt-BR" sz="1400" dirty="0" err="1" smtClean="0"/>
              <a:t>PS-Prestadores</a:t>
            </a:r>
            <a:r>
              <a:rPr lang="pt-BR" sz="1400" dirty="0" smtClean="0"/>
              <a:t>, IS-Investimentos </a:t>
            </a:r>
            <a:endParaRPr lang="pt-BR" sz="1400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755576" y="1700808"/>
          <a:ext cx="6696744" cy="3619212"/>
        </p:xfrm>
        <a:graphic>
          <a:graphicData uri="http://schemas.openxmlformats.org/drawingml/2006/table">
            <a:tbl>
              <a:tblPr/>
              <a:tblGrid>
                <a:gridCol w="1959047"/>
                <a:gridCol w="739640"/>
                <a:gridCol w="659680"/>
                <a:gridCol w="619699"/>
                <a:gridCol w="519748"/>
                <a:gridCol w="599708"/>
                <a:gridCol w="609703"/>
                <a:gridCol w="519748"/>
                <a:gridCol w="469771"/>
              </a:tblGrid>
              <a:tr h="3950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3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Fatore</a:t>
                      </a:r>
                      <a:r>
                        <a:rPr lang="pt-BR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ASG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Progresso Evolutivo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Operações das Seguradoras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Prestadores de serviço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Investimentos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625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Média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Média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Média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Média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88129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A1 - Mundança Climática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686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A2 - Perda de biodiversidade e degradação dos ecossistemas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129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A3 - Gestão de água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129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A4 - Poluição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129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G1 - Legislação/Regulação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129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G2 - Divulgação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129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G3 - Ética e princípios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806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G4 - Alinhamento de interesses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129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S1 - Inclusão Financeira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129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S2 - Direitos Humanos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58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S3 - Riscos saúde provocados pelo homem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160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S4 - Evelhecimento populacional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41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Correlação ARP GAS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337D1-A0F0-425C-BBD9-BADF7B1CF677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indent="-274638" algn="l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dirty="0" smtClean="0"/>
              <a:t>H</a:t>
            </a:r>
            <a:r>
              <a:rPr lang="pt-BR" sz="2400" baseline="-25000" dirty="0" smtClean="0"/>
              <a:t>0</a:t>
            </a:r>
            <a:r>
              <a:rPr lang="pt-BR" sz="2400" dirty="0" smtClean="0"/>
              <a:t>: Fatores ASG convergem para seus respectivos pilares</a:t>
            </a:r>
            <a:r>
              <a:rPr lang="pt-BR" sz="2800" dirty="0" smtClean="0"/>
              <a:t/>
            </a:r>
            <a:br>
              <a:rPr lang="pt-BR" sz="2800" dirty="0" smtClean="0"/>
            </a:br>
            <a:endParaRPr lang="pt-BR" sz="2800" dirty="0" smtClean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3275856" y="1772816"/>
          <a:ext cx="2736304" cy="3096339"/>
        </p:xfrm>
        <a:graphic>
          <a:graphicData uri="http://schemas.openxmlformats.org/drawingml/2006/table">
            <a:tbl>
              <a:tblPr/>
              <a:tblGrid>
                <a:gridCol w="375981"/>
                <a:gridCol w="762405"/>
                <a:gridCol w="825069"/>
                <a:gridCol w="772849"/>
              </a:tblGrid>
              <a:tr h="22038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Standardized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Scoring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Coefficients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Factor1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Factor2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Factor3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0,30902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-0,071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-0,07712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0,25502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-0,11042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0,04749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0,38906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0,01947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-0,32705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0,26224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-0,16665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0,06263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0,21734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0,07951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-0,13214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-0,16087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0,41925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-0,0587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0,36761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-0,19608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-0,20875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0,28714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0,18368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0,06533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0,29726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-0,18079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-0,21452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-0,02199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0,51948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-0,15004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-0,09397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0,50798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399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0,05563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-0,17318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0,36697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6156176" y="2204864"/>
          <a:ext cx="2692400" cy="2466975"/>
        </p:xfrm>
        <a:graphic>
          <a:graphicData uri="http://schemas.openxmlformats.org/drawingml/2006/table">
            <a:tbl>
              <a:tblPr/>
              <a:tblGrid>
                <a:gridCol w="26924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A1 -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Mudança 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Climática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A2 - Perda de biodiversidade e degradação dos ecossistemas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A3 - Gestão de água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A4 - Poluição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G1 - Legislação/Regulação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G2 - Divulgação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G3 - Ética e princípios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G4 - Alinhamento de interesses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S1 - Inclusão Financeira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S2 - Direitos Humanos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S3 - Riscos saúde provocados pelo homem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S4 -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Envelhecimento 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populacional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Retângulo 10"/>
          <p:cNvSpPr/>
          <p:nvPr/>
        </p:nvSpPr>
        <p:spPr>
          <a:xfrm>
            <a:off x="3563888" y="5013176"/>
            <a:ext cx="5400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Kaiser's Measure of Sampling Adequacy: = 0.89435975</a:t>
            </a:r>
            <a:endParaRPr lang="pt-BR" sz="1600" dirty="0"/>
          </a:p>
        </p:txBody>
      </p:sp>
      <p:sp>
        <p:nvSpPr>
          <p:cNvPr id="12" name="Retângulo 11"/>
          <p:cNvSpPr/>
          <p:nvPr/>
        </p:nvSpPr>
        <p:spPr>
          <a:xfrm>
            <a:off x="3563888" y="5322694"/>
            <a:ext cx="5400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dirty="0" smtClean="0"/>
              <a:t>α</a:t>
            </a:r>
            <a:r>
              <a:rPr lang="pt-BR" sz="1600" dirty="0" smtClean="0"/>
              <a:t> de </a:t>
            </a:r>
            <a:r>
              <a:rPr lang="pt-BR" sz="1600" dirty="0" err="1" smtClean="0"/>
              <a:t>Cronbach</a:t>
            </a:r>
            <a:r>
              <a:rPr lang="pt-BR" sz="1600" dirty="0" smtClean="0"/>
              <a:t> </a:t>
            </a:r>
            <a:r>
              <a:rPr lang="en-US" sz="1600" dirty="0" smtClean="0"/>
              <a:t>=   0.915</a:t>
            </a:r>
            <a:endParaRPr lang="pt-BR" sz="1600" dirty="0"/>
          </a:p>
        </p:txBody>
      </p:sp>
      <p:sp>
        <p:nvSpPr>
          <p:cNvPr id="13" name="Retângulo 12"/>
          <p:cNvSpPr/>
          <p:nvPr/>
        </p:nvSpPr>
        <p:spPr>
          <a:xfrm>
            <a:off x="467544" y="5805264"/>
            <a:ext cx="81369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 smtClean="0"/>
              <a:t>Aplicamos um AFE que sugere a convergência, uma AFC deve ser aplicada para comprovar </a:t>
            </a:r>
            <a:endParaRPr lang="pt-BR" sz="1600" dirty="0"/>
          </a:p>
        </p:txBody>
      </p:sp>
      <p:graphicFrame>
        <p:nvGraphicFramePr>
          <p:cNvPr id="14" name="Tabela 13"/>
          <p:cNvGraphicFramePr>
            <a:graphicFrameLocks noGrp="1"/>
          </p:cNvGraphicFramePr>
          <p:nvPr/>
        </p:nvGraphicFramePr>
        <p:xfrm>
          <a:off x="611560" y="1772816"/>
          <a:ext cx="2501901" cy="3629025"/>
        </p:xfrm>
        <a:graphic>
          <a:graphicData uri="http://schemas.openxmlformats.org/drawingml/2006/table">
            <a:tbl>
              <a:tblPr/>
              <a:tblGrid>
                <a:gridCol w="343773"/>
                <a:gridCol w="697094"/>
                <a:gridCol w="754390"/>
                <a:gridCol w="706644"/>
              </a:tblGrid>
              <a:tr h="1905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Rotated Factor Pattern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Factor1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Factor2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Factor3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0,78316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0,22092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0,28833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0,75945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0,19796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0,40991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0,75472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0,25043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0,00958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0,7135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0,07118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0,37365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0,63409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0,4124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0,22032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0,07875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0,83864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0,19551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0,34371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0,79866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0,13912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0,12976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0,73426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0,45454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0,40946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0,70151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0,15576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0,18572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0,33246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0,73737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0,25773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0,22086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0,72305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0,55884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0,14295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0,66678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Variance Explained by Each Factor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Factor1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Factor2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Factor3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3,392911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2,8780142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2,2389719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39,87%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33,82%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26,31%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337D1-A0F0-425C-BBD9-BADF7B1CF677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indent="-274638" algn="l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dirty="0" smtClean="0"/>
              <a:t>H</a:t>
            </a:r>
            <a:r>
              <a:rPr lang="pt-BR" sz="2400" baseline="-25000" dirty="0" smtClean="0"/>
              <a:t>0</a:t>
            </a:r>
            <a:r>
              <a:rPr lang="pt-BR" sz="2400" dirty="0" smtClean="0"/>
              <a:t>: Fatores ASG </a:t>
            </a:r>
            <a:r>
              <a:rPr lang="pt-BR" sz="2400" dirty="0" smtClean="0"/>
              <a:t>UNEFI x Brasil</a:t>
            </a:r>
            <a:r>
              <a:rPr lang="pt-BR" sz="2800" dirty="0" smtClean="0"/>
              <a:t/>
            </a:r>
            <a:br>
              <a:rPr lang="pt-BR" sz="2800" dirty="0" smtClean="0"/>
            </a:br>
            <a:endParaRPr lang="pt-BR" sz="28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88840"/>
            <a:ext cx="3816424" cy="2544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44516" y="1700808"/>
            <a:ext cx="37719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BB83C-1C08-4F12-926F-29E26DB2C5BC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17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1" indent="-274638" algn="l" rtl="0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dirty="0" smtClean="0"/>
              <a:t>H</a:t>
            </a:r>
            <a:r>
              <a:rPr lang="pt-BR" sz="2400" baseline="-25000" dirty="0" smtClean="0"/>
              <a:t>0</a:t>
            </a:r>
            <a:r>
              <a:rPr lang="pt-BR" sz="2400" dirty="0" smtClean="0"/>
              <a:t>: </a:t>
            </a:r>
            <a:r>
              <a:rPr lang="pt-BR" dirty="0"/>
              <a:t>A indústria de seguros nacional </a:t>
            </a:r>
            <a:r>
              <a:rPr lang="pt-BR" dirty="0" smtClean="0"/>
              <a:t>reconhece </a:t>
            </a:r>
            <a:r>
              <a:rPr lang="pt-BR" dirty="0"/>
              <a:t>riscos climáticos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endParaRPr lang="pt-BR" sz="2800" dirty="0" smtClean="0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611560" y="1772816"/>
            <a:ext cx="7848872" cy="4248472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638" lvl="0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b="1" dirty="0" smtClean="0"/>
              <a:t>Hipóteses</a:t>
            </a: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endParaRPr lang="pt-BR" dirty="0" smtClean="0"/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endParaRPr lang="pt-BR" dirty="0" smtClean="0"/>
          </a:p>
          <a:p>
            <a:pPr marL="731838" lvl="1" indent="-274638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endParaRPr lang="pt-BR" dirty="0" smtClean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971600" y="2348880"/>
          <a:ext cx="7416823" cy="2079285"/>
        </p:xfrm>
        <a:graphic>
          <a:graphicData uri="http://schemas.openxmlformats.org/drawingml/2006/table">
            <a:tbl>
              <a:tblPr/>
              <a:tblGrid>
                <a:gridCol w="5559394"/>
                <a:gridCol w="619143"/>
                <a:gridCol w="619143"/>
                <a:gridCol w="619143"/>
              </a:tblGrid>
              <a:tr h="304223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Crença na existência da mudança climática global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Média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Mediana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304223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Que há uma MCG em curso influência por ações humanas.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223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Que existem de evidências científicas da MCG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459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Que há um MCG pela análise de dados de Sinistros em riscos associados as MCG (ex. enchentes)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223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Que há um MCG pela Política nacional de meio ambiente e marcos regulatórios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223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Que há um MCG pela Política internacional e marcos regulatórios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Que há um MCG por Iniciativas da indústria de seguros (ex.: CNSEG- PSI, </a:t>
                      </a:r>
                      <a:r>
                        <a:rPr lang="pt-BR" sz="10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Climatewise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Retângulo 9"/>
          <p:cNvSpPr/>
          <p:nvPr/>
        </p:nvSpPr>
        <p:spPr>
          <a:xfrm>
            <a:off x="971600" y="4797152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A indústria ainda não esta completamente de acordo com as questões acima, a comunidade científica esta (IPCC AR5).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BB83C-1C08-4F12-926F-29E26DB2C5BC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1" indent="-274638" algn="l" rtl="0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dirty="0" smtClean="0"/>
              <a:t>Identificação de fatores de riscos </a:t>
            </a:r>
            <a:r>
              <a:rPr lang="pt-BR" dirty="0"/>
              <a:t>climáticos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endParaRPr lang="pt-BR" sz="2800" dirty="0" smtClean="0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827584" y="1556792"/>
          <a:ext cx="6984776" cy="4536510"/>
        </p:xfrm>
        <a:graphic>
          <a:graphicData uri="http://schemas.openxmlformats.org/drawingml/2006/table">
            <a:tbl>
              <a:tblPr/>
              <a:tblGrid>
                <a:gridCol w="2975900"/>
                <a:gridCol w="656184"/>
                <a:gridCol w="768325"/>
                <a:gridCol w="628630"/>
                <a:gridCol w="698478"/>
                <a:gridCol w="609187"/>
                <a:gridCol w="648072"/>
              </a:tblGrid>
              <a:tr h="36061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Fatores de Risco associados as MCG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Concordância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Influencia Subscrição                     % de respostas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6602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Média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Mediana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Variância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Hoje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Em 10 anos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30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Escassez de Recursos Hídricos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32,47%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58,44%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Setor Energético - Redução de Produção de Geração Hidroelétrica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35,06%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53,25%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Setor Energético - Redução de produção  de biocombustíveis líquidos (etanol, biodiesel)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28,57%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46,75%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Setor Agrícola - Redução de Produção / Produtividade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38,96%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57,14%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Setor Pecuário - Redução de Produção / Produtividade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32,47%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45,45%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Aumento do desmatamento em função da mudança de padrão de uso da terra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37,66%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54,55%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Perda de biodiversidade (ex. perda de Habitat)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29,87%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42,86%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Alteração na distribuição de Biomas (ex. savanização da Amazônia)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27,27%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46,75%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344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Zona Costeira - Elevação lenta e contínua do nível do mar, afetando populações, construções e biomas costeiros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37,66%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58,44%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344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Zona Costeira - Aumento da vulnerabilidade de estruturas costeiras (ex. portos, emissários submarinos)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40,26%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53,25%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Aumento da frequência e severidade das secas no Nordeste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45,45%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54,55%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Padrões Gerais de segurança ( veículos, construção civil, moradia, produtos,  e do trabalhador)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51,95%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64,94%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Aterros sanitários e solos contaminados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46,75%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57,14%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Pegada de carbono das empresas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27,27%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48,05%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Estatísticas gerais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36,55%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52,97%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BB83C-1C08-4F12-926F-29E26DB2C5BC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19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1" indent="-274638" algn="l" rtl="0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dirty="0" smtClean="0"/>
              <a:t>A Identificação de fatores de riscos climáticos esta madura?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endParaRPr lang="pt-BR" sz="2800" dirty="0" smtClean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1619672" y="1988840"/>
          <a:ext cx="5688632" cy="3600400"/>
        </p:xfrm>
        <a:graphic>
          <a:graphicData uri="http://schemas.openxmlformats.org/drawingml/2006/table">
            <a:tbl>
              <a:tblPr/>
              <a:tblGrid>
                <a:gridCol w="2997321"/>
                <a:gridCol w="972952"/>
                <a:gridCol w="965106"/>
                <a:gridCol w="753253"/>
              </a:tblGrid>
              <a:tr h="42888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Sua empresa esta realizando alguma grande mudança devido aos riscos relacionados com o clima?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Participação de Stakeholders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3204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Média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Seguradora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Gestores de Risco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56432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IR - Identificação de Riscos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75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 - Avaliação de Riscos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461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MR - Mitigação de Riscos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9764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 - Transferência de Riscos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9D084-81EC-4665-9EA9-A5E56792C8FF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0" indent="-274638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dirty="0" smtClean="0"/>
              <a:t>Objetivos e motivação</a:t>
            </a:r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323528" y="1628800"/>
            <a:ext cx="8352928" cy="4032448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273050"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 smtClean="0"/>
              <a:t>Avaliar o nível do progresso evolutivo dos riscos ASG (ARP)  no Brasil</a:t>
            </a:r>
          </a:p>
          <a:p>
            <a:pPr indent="273050"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 smtClean="0"/>
              <a:t>Comparar os níveis ARP no Brasil x países desenvolvidos e em desenvolvimento</a:t>
            </a:r>
          </a:p>
          <a:p>
            <a:pPr indent="273050"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 smtClean="0"/>
              <a:t>Informar gestores de seguros da percepção da indústria sobre os riscos ASG</a:t>
            </a:r>
          </a:p>
          <a:p>
            <a:pPr indent="273050"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 smtClean="0"/>
              <a:t>Explorar relações entre ARP e a gestão de fatores ASG na indústria (GAS)</a:t>
            </a:r>
          </a:p>
          <a:p>
            <a:pPr indent="273050"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 smtClean="0"/>
              <a:t>Testar a taxonomia ASG proposta pela UNEPFI no </a:t>
            </a:r>
            <a:r>
              <a:rPr lang="pt-BR" dirty="0" smtClean="0"/>
              <a:t>Brasil</a:t>
            </a:r>
          </a:p>
          <a:p>
            <a:pPr indent="273050"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 smtClean="0"/>
              <a:t>Avaliar a percepção sobre riscos climáticos e sua influencia na subscrição</a:t>
            </a:r>
            <a:endParaRPr lang="pt-BR" dirty="0" smtClean="0"/>
          </a:p>
          <a:p>
            <a:pPr indent="273050"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 smtClean="0"/>
              <a:t>Resultados poderão contribuir </a:t>
            </a:r>
          </a:p>
          <a:p>
            <a:pPr lvl="1" indent="15875"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 smtClean="0"/>
              <a:t> Desenvolvimento de metodologias para avaliação de riscos ASG</a:t>
            </a:r>
          </a:p>
          <a:p>
            <a:pPr lvl="1" indent="15875"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 smtClean="0"/>
              <a:t> Avaliar o desenvolvimento de produtos e serviços para riscos ASG</a:t>
            </a:r>
          </a:p>
          <a:p>
            <a:pPr lvl="1" indent="15875"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 smtClean="0"/>
              <a:t> Desenvolver o papel da indústria em relação a novos riscos climáticos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255C-1EF5-4B06-88C1-7870CB5C3784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20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0" indent="-274638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dirty="0" smtClean="0"/>
              <a:t>Principais descobertas</a:t>
            </a:r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611560" y="1628800"/>
            <a:ext cx="7848872" cy="3600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467544" y="1700808"/>
            <a:ext cx="8136904" cy="432048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escala ARP e o questionário</a:t>
            </a:r>
            <a:r>
              <a:rPr lang="pt-BR" dirty="0" smtClean="0"/>
              <a:t> com fatores ASG se mostraram eficazes para indústria nacional;</a:t>
            </a:r>
            <a:endParaRPr kumimoji="0" lang="pt-BR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Existe interesse/conhecimento da indústria sobre questões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ASG, mas há um “</a:t>
            </a:r>
            <a:r>
              <a:rPr kumimoji="0" lang="pt-BR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gap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principalmente em relação as MCG;</a:t>
            </a: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baseline="0" dirty="0" smtClean="0"/>
              <a:t>Os riscos ASG progrediram</a:t>
            </a:r>
            <a:r>
              <a:rPr lang="pt-BR" dirty="0" smtClean="0"/>
              <a:t> menos no Brasil que nos países desenvolvidos;</a:t>
            </a: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MCG foi percebido o principal fator influenciador na subscrição embora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ainda com  baixa identificação de riscos associados;</a:t>
            </a: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noProof="0" dirty="0" smtClean="0"/>
              <a:t>A existência de produtos foi menor que riscos com materialidade financeira;</a:t>
            </a: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</a:t>
            </a:r>
            <a:r>
              <a:rPr kumimoji="0" lang="pt-BR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Seguradoras incorporaram fatores ASG nas suas operações em níveis superiores ao progresso evolutivo dos riscos;</a:t>
            </a: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baseline="0" noProof="0" dirty="0" smtClean="0"/>
              <a:t>A percepção da indústria</a:t>
            </a:r>
            <a:r>
              <a:rPr lang="pt-BR" noProof="0" dirty="0" smtClean="0"/>
              <a:t> é que a indústria incorpora, efetivamente, fatores ASG nas aplicações financeiras.</a:t>
            </a:r>
            <a:endParaRPr kumimoji="0" lang="pt-BR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408A4-F720-4B34-939D-72EED43182E3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21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0" indent="-274638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dirty="0" smtClean="0"/>
              <a:t>Sugestões a indústria</a:t>
            </a: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467544" y="1700808"/>
            <a:ext cx="8136904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Elaborar QAR a partir de fatores ASG,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particularmente para agropecuária e indústria;</a:t>
            </a:r>
            <a:endParaRPr kumimoji="0" lang="pt-BR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Monitorar periodicamente (2/3 anos)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a evolução de riscos ASG na indústria</a:t>
            </a:r>
            <a:r>
              <a:rPr lang="pt-BR" dirty="0" smtClean="0"/>
              <a:t>;</a:t>
            </a: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dirty="0" smtClean="0"/>
              <a:t>Envolver mais </a:t>
            </a:r>
            <a:r>
              <a:rPr lang="pt-BR" dirty="0" err="1" smtClean="0"/>
              <a:t>resseguradores</a:t>
            </a:r>
            <a:r>
              <a:rPr lang="pt-BR" dirty="0" smtClean="0"/>
              <a:t> e </a:t>
            </a:r>
            <a:r>
              <a:rPr lang="pt-BR" dirty="0" err="1" smtClean="0"/>
              <a:t>Susep</a:t>
            </a:r>
            <a:r>
              <a:rPr lang="pt-BR" dirty="0" smtClean="0"/>
              <a:t> nas pesquisas sobre riscos ASG; </a:t>
            </a:r>
            <a:endParaRPr kumimoji="0" lang="pt-BR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638" lvl="0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Incluir conhecimentos sobre riscos ASG na formação de securitários e corretores;</a:t>
            </a:r>
          </a:p>
          <a:p>
            <a:pPr marL="274638" lvl="0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Desenvolver um laboratório para desenvolvimento de produtos e distribuição de “coberturas sociais” para riscos ASG (modelos HARITA, fundação Gates);</a:t>
            </a:r>
          </a:p>
          <a:p>
            <a:pPr marL="274638" lvl="0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Avaliar alternativas para o direcionamento de um mínimo das reservas para o desenvolvimento de negócios que contribuam para o desenvolvimento sustentável (energia, mobilidade urbana, construções </a:t>
            </a:r>
            <a:r>
              <a:rPr lang="pt-BR" dirty="0" err="1" smtClean="0"/>
              <a:t>ecoeficientes</a:t>
            </a:r>
            <a:r>
              <a:rPr lang="pt-BR" dirty="0" smtClean="0"/>
              <a:t>);</a:t>
            </a:r>
          </a:p>
          <a:p>
            <a:pPr marL="274638" lvl="0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Desenvolver pesquisas de avaliação e mitigação de riscos ASG em parceria com as universidades.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16AE-88E5-4BAD-95A6-20BB3172CD5B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0" indent="-274638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dirty="0" smtClean="0"/>
              <a:t>Ambiente institucional</a:t>
            </a:r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611560" y="1700808"/>
            <a:ext cx="7848872" cy="3600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Foco na indústria brasileira, que tem crescido a taxas superiores a do PIB</a:t>
            </a: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Crescente interesse em Sustentabilidade na indústria nacional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 internacional</a:t>
            </a:r>
            <a:endParaRPr kumimoji="0" lang="pt-BR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31838" lvl="1" indent="-274638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t-BR" sz="1600" dirty="0" smtClean="0"/>
              <a:t>Protocolo do Seguro verde</a:t>
            </a:r>
          </a:p>
          <a:p>
            <a:pPr marL="731838" lvl="1" indent="-274638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t-BR" sz="1600" dirty="0" smtClean="0"/>
              <a:t>Pesquisa UNEPFI 2009</a:t>
            </a:r>
          </a:p>
          <a:p>
            <a:pPr marL="731838" lvl="1" indent="-274638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Comissão</a:t>
            </a:r>
            <a:r>
              <a:rPr kumimoji="0" lang="pt-BR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sustentabilidade </a:t>
            </a:r>
            <a:r>
              <a:rPr kumimoji="0" lang="pt-BR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CNseg</a:t>
            </a:r>
            <a:endParaRPr kumimoji="0" lang="pt-BR" sz="1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31838" lvl="1" indent="-274638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t-BR" sz="1600" baseline="0" dirty="0" smtClean="0"/>
              <a:t>Pesquisas</a:t>
            </a:r>
            <a:r>
              <a:rPr lang="pt-BR" sz="1600" dirty="0" smtClean="0"/>
              <a:t> </a:t>
            </a:r>
            <a:r>
              <a:rPr lang="pt-BR" sz="1600" dirty="0" err="1" smtClean="0"/>
              <a:t>CNseg</a:t>
            </a:r>
            <a:r>
              <a:rPr lang="pt-BR" sz="1600" dirty="0" smtClean="0"/>
              <a:t> &amp; BSD</a:t>
            </a:r>
          </a:p>
          <a:p>
            <a:pPr marL="731838" lvl="1" indent="-274638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Rio</a:t>
            </a:r>
            <a:r>
              <a:rPr kumimoji="0" lang="pt-BR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+ 20, PSI</a:t>
            </a: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Demandas sociais -&gt;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Micro Seguros</a:t>
            </a: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baseline="0" dirty="0" smtClean="0"/>
              <a:t>Novos</a:t>
            </a:r>
            <a:r>
              <a:rPr lang="pt-BR" dirty="0" smtClean="0"/>
              <a:t> riscos climáticos –&gt; Crises hídrica e energética</a:t>
            </a:r>
          </a:p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Interesse internacional no mercado local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C519D-D607-42A9-B35A-CD364D617B6B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0" indent="-274638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dirty="0" smtClean="0"/>
              <a:t>Teoria e Hipóteses</a:t>
            </a:r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611560" y="1700808"/>
            <a:ext cx="7848872" cy="45365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b="1" dirty="0" smtClean="0"/>
              <a:t>Teorias</a:t>
            </a: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Conceito de sustentabilidade</a:t>
            </a:r>
          </a:p>
          <a:p>
            <a:pPr marL="1189038" lvl="2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Pilares de sustentabilidade, para Seguros, foram caracterizados pelos fatores ASG (UNEPFI 2009) </a:t>
            </a:r>
            <a:endParaRPr kumimoji="0" lang="pt-BR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Processo de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geração de valor em seguros</a:t>
            </a:r>
          </a:p>
          <a:p>
            <a:pPr marL="1189038" lvl="2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baseline="0" dirty="0" smtClean="0"/>
              <a:t>Identificação,</a:t>
            </a:r>
            <a:r>
              <a:rPr lang="pt-BR" dirty="0" smtClean="0"/>
              <a:t> quantificação, mitigação e transferência de riscos </a:t>
            </a: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Existe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uma MCG em curso por influência de atividades humanas</a:t>
            </a:r>
            <a:endParaRPr kumimoji="0" lang="pt-BR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638" lvl="0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b="1" dirty="0" smtClean="0"/>
              <a:t>Hipóteses</a:t>
            </a: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Fatores ASG convergem para seus respectivos pilares</a:t>
            </a: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Componentes de risco afetam a oferta de produtos</a:t>
            </a: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Existe um relação positiva em ARP e GAS</a:t>
            </a: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A indústria de seguros nacional reconhece os novos riscos climáticos</a:t>
            </a: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Existem oportunidades para desenvolvimento de produtos para riscos ASG</a:t>
            </a: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endParaRPr lang="pt-BR" dirty="0" smtClean="0"/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endParaRPr lang="pt-BR" dirty="0" smtClean="0"/>
          </a:p>
          <a:p>
            <a:pPr marL="731838" lvl="1" indent="-274638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C519D-D607-42A9-B35A-CD364D617B6B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0" indent="-274638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dirty="0" smtClean="0"/>
              <a:t>Metodologia</a:t>
            </a:r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611560" y="1700808"/>
            <a:ext cx="7848872" cy="45365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b="1" dirty="0" smtClean="0"/>
              <a:t>Modelos </a:t>
            </a: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Questionário para avaliação do ARP e seus impactos na subscrição e desenvolvimento de produtos UNEPFI 2009   </a:t>
            </a:r>
            <a:endParaRPr kumimoji="0" lang="pt-BR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Riscos climáticos (IPCC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Srex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lang="pt-BR" dirty="0" err="1" smtClean="0"/>
              <a:t>Margulis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 al.)</a:t>
            </a:r>
            <a:endParaRPr kumimoji="0" lang="pt-BR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638" lvl="0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b="1" dirty="0" smtClean="0"/>
              <a:t>Dados</a:t>
            </a: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Coleta online motivada por convites por email e divulgação institucional</a:t>
            </a:r>
          </a:p>
          <a:p>
            <a:pPr marL="274638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b="1" dirty="0" smtClean="0"/>
              <a:t>Métodos de análise de dados</a:t>
            </a: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Estatísticas descritivas</a:t>
            </a: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Teste T para igualdade de médias</a:t>
            </a: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Análise de correlação</a:t>
            </a: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Análise  fatorial</a:t>
            </a:r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endParaRPr lang="pt-BR" dirty="0" smtClean="0"/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endParaRPr lang="pt-BR" dirty="0" smtClean="0"/>
          </a:p>
          <a:p>
            <a:pPr marL="731838" lvl="1" indent="-274638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4FBB-8882-4697-8C35-A3827051D74D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0" indent="-274638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dirty="0" smtClean="0"/>
              <a:t>Metodologia ARP - Escala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9844" y="1772816"/>
            <a:ext cx="6384312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tângulo 7"/>
          <p:cNvSpPr/>
          <p:nvPr/>
        </p:nvSpPr>
        <p:spPr>
          <a:xfrm>
            <a:off x="1619672" y="4725144"/>
            <a:ext cx="66247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pt-BR" sz="1600" dirty="0" smtClean="0"/>
              <a:t>Foi  utilizada um escala </a:t>
            </a:r>
            <a:r>
              <a:rPr lang="pt-BR" sz="1600" dirty="0" err="1" smtClean="0"/>
              <a:t>Likert</a:t>
            </a:r>
            <a:r>
              <a:rPr lang="pt-BR" sz="1600" dirty="0" smtClean="0"/>
              <a:t> </a:t>
            </a:r>
            <a:r>
              <a:rPr lang="pt-BR" sz="1600" dirty="0" smtClean="0"/>
              <a:t>tradicional </a:t>
            </a:r>
            <a:r>
              <a:rPr lang="pt-BR" sz="1600" dirty="0" smtClean="0"/>
              <a:t>de </a:t>
            </a:r>
            <a:r>
              <a:rPr lang="pt-BR" sz="1600" dirty="0" smtClean="0"/>
              <a:t>7 pontos avaliar para  GAS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4FBB-8882-4697-8C35-A3827051D74D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0" indent="-274638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dirty="0" smtClean="0"/>
              <a:t>Resultados - Amostra</a:t>
            </a:r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611560" y="1700808"/>
            <a:ext cx="7848872" cy="4248472"/>
          </a:xfrm>
          <a:prstGeom prst="rect">
            <a:avLst/>
          </a:prstGeom>
        </p:spPr>
        <p:txBody>
          <a:bodyPr>
            <a:noAutofit/>
          </a:bodyPr>
          <a:lstStyle/>
          <a:p>
            <a:pPr marL="176213" indent="-176213">
              <a:spcAft>
                <a:spcPts val="600"/>
              </a:spcAft>
              <a:buFont typeface="Arial" pitchFamily="34" charset="0"/>
              <a:buChar char="•"/>
            </a:pPr>
            <a:r>
              <a:rPr lang="pt-BR" b="1" dirty="0" smtClean="0"/>
              <a:t>2700</a:t>
            </a:r>
            <a:r>
              <a:rPr lang="pt-BR" dirty="0" smtClean="0"/>
              <a:t> – Pesquisas </a:t>
            </a:r>
            <a:r>
              <a:rPr lang="pt-BR" dirty="0" smtClean="0"/>
              <a:t>enviadas</a:t>
            </a:r>
            <a:endParaRPr lang="pt-BR" sz="1600" dirty="0" smtClean="0"/>
          </a:p>
          <a:p>
            <a:pPr marL="176213" indent="-176213">
              <a:spcAft>
                <a:spcPts val="600"/>
              </a:spcAft>
              <a:buFont typeface="Arial" pitchFamily="34" charset="0"/>
              <a:buChar char="•"/>
            </a:pPr>
            <a:r>
              <a:rPr lang="pt-BR" b="1" dirty="0" smtClean="0"/>
              <a:t>288 </a:t>
            </a:r>
            <a:r>
              <a:rPr lang="pt-BR" dirty="0" smtClean="0"/>
              <a:t>(10,67% dos envios) – Atualizou cadastro</a:t>
            </a:r>
            <a:endParaRPr lang="pt-BR" sz="1600" dirty="0" smtClean="0"/>
          </a:p>
          <a:p>
            <a:pPr marL="176213" indent="-176213">
              <a:spcAft>
                <a:spcPts val="600"/>
              </a:spcAft>
              <a:buFont typeface="Arial" pitchFamily="34" charset="0"/>
              <a:buChar char="•"/>
            </a:pPr>
            <a:r>
              <a:rPr lang="pt-BR" b="1" dirty="0" smtClean="0"/>
              <a:t>98 </a:t>
            </a:r>
            <a:r>
              <a:rPr lang="pt-BR" dirty="0" smtClean="0"/>
              <a:t>(34,03% do anterior) – Concluiu perguntas (12) ARP </a:t>
            </a:r>
            <a:endParaRPr lang="pt-BR" sz="1600" dirty="0" smtClean="0"/>
          </a:p>
          <a:p>
            <a:pPr marL="176213" indent="-176213">
              <a:spcAft>
                <a:spcPts val="600"/>
              </a:spcAft>
              <a:buFont typeface="Arial" pitchFamily="34" charset="0"/>
              <a:buChar char="•"/>
            </a:pPr>
            <a:r>
              <a:rPr lang="pt-BR" b="1" dirty="0" smtClean="0"/>
              <a:t>85 </a:t>
            </a:r>
            <a:r>
              <a:rPr lang="pt-BR" dirty="0" smtClean="0"/>
              <a:t>(85,86% do anterior) – Concluiu perguntas (36) GAS</a:t>
            </a:r>
            <a:endParaRPr lang="pt-BR" sz="1600" dirty="0" smtClean="0"/>
          </a:p>
          <a:p>
            <a:pPr marL="176213" indent="-176213">
              <a:spcAft>
                <a:spcPts val="600"/>
              </a:spcAft>
              <a:buFont typeface="Arial" pitchFamily="34" charset="0"/>
              <a:buChar char="•"/>
            </a:pPr>
            <a:r>
              <a:rPr lang="pt-BR" b="1" dirty="0" smtClean="0"/>
              <a:t>77 </a:t>
            </a:r>
            <a:r>
              <a:rPr lang="pt-BR" dirty="0" smtClean="0"/>
              <a:t>(90,59 % do anterior) – Concluiu perguntas sobre MCG (3 blocos)</a:t>
            </a:r>
            <a:endParaRPr lang="pt-BR" sz="1600" dirty="0" smtClean="0"/>
          </a:p>
          <a:p>
            <a:pPr marL="176213" indent="-176213">
              <a:spcAft>
                <a:spcPts val="600"/>
              </a:spcAft>
              <a:buFont typeface="Arial" pitchFamily="34" charset="0"/>
              <a:buChar char="•"/>
            </a:pPr>
            <a:r>
              <a:rPr lang="pt-BR" b="1" dirty="0" smtClean="0"/>
              <a:t>4107 </a:t>
            </a:r>
            <a:r>
              <a:rPr lang="pt-BR" dirty="0" smtClean="0"/>
              <a:t>Anos de experiência. Média de 14 anos e cinco meses</a:t>
            </a:r>
          </a:p>
          <a:p>
            <a:pPr>
              <a:spcAft>
                <a:spcPts val="600"/>
              </a:spcAft>
            </a:pPr>
            <a:r>
              <a:rPr lang="pt-BR" dirty="0" smtClean="0"/>
              <a:t>As empresas participantes da pesquisa emitiram mais do 90% dos prêmios de seguros em 2013. Diferentes profissionais de uma mesma empresa reponderam o questionário; no entanto, tivemos respostas de 47 companhias de seguros, duas de resseguro, 4 corretores de seguros e 9 de outros tipos de organizações. Estes resultados podem ser considerados representativos da indústria, em especial em função da alta concentração de mercado brasileiro de seguros (representantes das dez maiores Seguradoras participaram).</a:t>
            </a:r>
          </a:p>
          <a:p>
            <a:pPr marL="176213" indent="-176213">
              <a:spcAft>
                <a:spcPts val="600"/>
              </a:spcAft>
            </a:pPr>
            <a:endParaRPr lang="pt-BR" dirty="0" smtClean="0"/>
          </a:p>
          <a:p>
            <a:pPr marL="731838" lvl="1" indent="-274638">
              <a:spcAft>
                <a:spcPts val="600"/>
              </a:spcAft>
              <a:buFont typeface="Arial" pitchFamily="34" charset="0"/>
              <a:buChar char="•"/>
              <a:defRPr/>
            </a:pPr>
            <a:endParaRPr lang="pt-BR" dirty="0" smtClean="0"/>
          </a:p>
          <a:p>
            <a:pPr marL="731838" lvl="1" indent="-274638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endParaRPr lang="pt-BR" dirty="0" smtClean="0"/>
          </a:p>
        </p:txBody>
      </p:sp>
      <p:sp>
        <p:nvSpPr>
          <p:cNvPr id="9" name="CaixaDeTexto 8"/>
          <p:cNvSpPr txBox="1"/>
          <p:nvPr/>
        </p:nvSpPr>
        <p:spPr>
          <a:xfrm>
            <a:off x="7308304" y="6021288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* ver item 3.1 relatório</a:t>
            </a:r>
            <a:endParaRPr lang="pt-B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4FBB-8882-4697-8C35-A3827051D74D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0" indent="-274638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dirty="0" smtClean="0"/>
              <a:t>ARP Brasil x países desenvolvidos em desenvolvimento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979712" y="5661248"/>
            <a:ext cx="59046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Médias: Brasil - 4,3; Desenvolvidos - 4,72; Em desenvolvimento – 3,97 </a:t>
            </a:r>
            <a:endParaRPr lang="pt-BR" sz="1200" dirty="0"/>
          </a:p>
        </p:txBody>
      </p:sp>
      <p:graphicFrame>
        <p:nvGraphicFramePr>
          <p:cNvPr id="10" name="Gráfico 9"/>
          <p:cNvGraphicFramePr/>
          <p:nvPr/>
        </p:nvGraphicFramePr>
        <p:xfrm>
          <a:off x="971600" y="1556792"/>
          <a:ext cx="7134538" cy="3750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6516216" y="3068960"/>
          <a:ext cx="1651000" cy="2676525"/>
        </p:xfrm>
        <a:graphic>
          <a:graphicData uri="http://schemas.openxmlformats.org/drawingml/2006/table">
            <a:tbl>
              <a:tblPr/>
              <a:tblGrid>
                <a:gridCol w="636950"/>
                <a:gridCol w="101405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Fator ASG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Progresso (ARP)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Média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Chart bld="series"/>
        </p:bldSub>
      </p:bldGraphic>
      <p:bldGraphic spid="10" grpId="1" uiExpand="1">
        <p:bldSub>
          <a:bldChart bld="series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4FBB-8882-4697-8C35-A3827051D74D}" type="datetime1">
              <a:rPr lang="pt-BR" smtClean="0"/>
              <a:pPr/>
              <a:t>27/02/2015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7D7CF34-F3D9-4AAB-81B9-DD5EBB409BB1}" type="slidenum">
              <a:rPr lang="pt-BR" smtClean="0"/>
              <a:pPr algn="r"/>
              <a:t>9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Nogueira, F.G.; Lucena, A.F.P.; Pires,L.R.M.                                          </a:t>
            </a:r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95536" y="1124745"/>
            <a:ext cx="8352928" cy="504056"/>
          </a:xfrm>
        </p:spPr>
        <p:txBody>
          <a:bodyPr/>
          <a:lstStyle/>
          <a:p>
            <a:pPr marL="274638" lvl="0" indent="-274638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dirty="0" smtClean="0"/>
              <a:t>ARP x Subscrição x Materialidade x Produtos</a:t>
            </a:r>
          </a:p>
        </p:txBody>
      </p:sp>
      <p:graphicFrame>
        <p:nvGraphicFramePr>
          <p:cNvPr id="8" name="Gráfico 7"/>
          <p:cNvGraphicFramePr/>
          <p:nvPr/>
        </p:nvGraphicFramePr>
        <p:xfrm>
          <a:off x="755576" y="1484784"/>
          <a:ext cx="7316128" cy="5162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2175</Words>
  <Application>Microsoft Office PowerPoint</Application>
  <PresentationFormat>Apresentação na tela (4:3)</PresentationFormat>
  <Paragraphs>709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Tema do Office</vt:lpstr>
      <vt:lpstr>Fatores ASG na gestão de risco das Seguradoras no Brasil  </vt:lpstr>
      <vt:lpstr>Objetivos e motivação</vt:lpstr>
      <vt:lpstr>Ambiente institucional</vt:lpstr>
      <vt:lpstr>Teoria e Hipóteses</vt:lpstr>
      <vt:lpstr>Metodologia</vt:lpstr>
      <vt:lpstr>Metodologia ARP - Escala</vt:lpstr>
      <vt:lpstr>Resultados - Amostra</vt:lpstr>
      <vt:lpstr>ARP Brasil x países desenvolvidos em desenvolvimento</vt:lpstr>
      <vt:lpstr>ARP x Subscrição x Materialidade x Produtos</vt:lpstr>
      <vt:lpstr>ARP x Subscrição x Materialidade x Produtos</vt:lpstr>
      <vt:lpstr>ARP x Subscrição x Materialidade x Produtos</vt:lpstr>
      <vt:lpstr>H0: Componentes de risco afetam a oferta de produtos </vt:lpstr>
      <vt:lpstr>Resultados descritivos – GAS x ARP  </vt:lpstr>
      <vt:lpstr>H0: Existe um relação positiva em ARP e GAS </vt:lpstr>
      <vt:lpstr>H0: Fatores ASG convergem para seus respectivos pilares </vt:lpstr>
      <vt:lpstr>H0: Fatores ASG UNEFI x Brasil </vt:lpstr>
      <vt:lpstr>H0: A indústria de seguros nacional reconhece riscos climáticos  </vt:lpstr>
      <vt:lpstr>Identificação de fatores de riscos climáticos  </vt:lpstr>
      <vt:lpstr>A Identificação de fatores de riscos climáticos esta madura?  </vt:lpstr>
      <vt:lpstr>Principais descobertas</vt:lpstr>
      <vt:lpstr>Sugestões a indústria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Flávio Nogueira</dc:creator>
  <cp:lastModifiedBy>Flávio Nogueira</cp:lastModifiedBy>
  <cp:revision>80</cp:revision>
  <dcterms:created xsi:type="dcterms:W3CDTF">2015-02-21T14:11:27Z</dcterms:created>
  <dcterms:modified xsi:type="dcterms:W3CDTF">2015-02-27T15:09:05Z</dcterms:modified>
</cp:coreProperties>
</file>