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3"/>
  </p:notesMasterIdLst>
  <p:handoutMasterIdLst>
    <p:handoutMasterId r:id="rId24"/>
  </p:handoutMasterIdLst>
  <p:sldIdLst>
    <p:sldId id="282" r:id="rId2"/>
    <p:sldId id="257" r:id="rId3"/>
    <p:sldId id="325" r:id="rId4"/>
    <p:sldId id="317" r:id="rId5"/>
    <p:sldId id="326" r:id="rId6"/>
    <p:sldId id="327" r:id="rId7"/>
    <p:sldId id="329" r:id="rId8"/>
    <p:sldId id="330" r:id="rId9"/>
    <p:sldId id="331" r:id="rId10"/>
    <p:sldId id="332" r:id="rId11"/>
    <p:sldId id="334" r:id="rId12"/>
    <p:sldId id="335" r:id="rId13"/>
    <p:sldId id="336" r:id="rId14"/>
    <p:sldId id="337" r:id="rId15"/>
    <p:sldId id="338" r:id="rId16"/>
    <p:sldId id="339" r:id="rId17"/>
    <p:sldId id="340" r:id="rId18"/>
    <p:sldId id="341" r:id="rId19"/>
    <p:sldId id="342" r:id="rId20"/>
    <p:sldId id="343" r:id="rId21"/>
    <p:sldId id="344" r:id="rId22"/>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C75B"/>
    <a:srgbClr val="E5E9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7" autoAdjust="0"/>
    <p:restoredTop sz="96433" autoAdjust="0"/>
  </p:normalViewPr>
  <p:slideViewPr>
    <p:cSldViewPr>
      <p:cViewPr varScale="1">
        <p:scale>
          <a:sx n="116" d="100"/>
          <a:sy n="116" d="100"/>
        </p:scale>
        <p:origin x="1500"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20" d="100"/>
        <a:sy n="120" d="100"/>
      </p:scale>
      <p:origin x="0" y="0"/>
    </p:cViewPr>
  </p:sorterViewPr>
  <p:notesViewPr>
    <p:cSldViewPr>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867355A-6532-4CCA-AB42-163BCF2CA059}" type="datetimeFigureOut">
              <a:rPr lang="pt-BR" smtClean="0"/>
              <a:t>02/03/2016</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EC95D12-A780-4EA2-B637-12E8BE2FB207}" type="slidenum">
              <a:rPr lang="pt-BR" smtClean="0"/>
              <a:t>‹nº›</a:t>
            </a:fld>
            <a:endParaRPr lang="pt-BR"/>
          </a:p>
        </p:txBody>
      </p:sp>
    </p:spTree>
    <p:extLst>
      <p:ext uri="{BB962C8B-B14F-4D97-AF65-F5344CB8AC3E}">
        <p14:creationId xmlns:p14="http://schemas.microsoft.com/office/powerpoint/2010/main" val="42506745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E305E2-5C64-4B1A-ABA5-FFC8250D6ECE}" type="datetimeFigureOut">
              <a:rPr lang="pt-BR" smtClean="0"/>
              <a:t>02/03/2016</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C03012-B868-4D90-8449-74A59C4FBD91}" type="slidenum">
              <a:rPr lang="pt-BR" smtClean="0"/>
              <a:t>‹nº›</a:t>
            </a:fld>
            <a:endParaRPr lang="pt-BR"/>
          </a:p>
        </p:txBody>
      </p:sp>
    </p:spTree>
    <p:extLst>
      <p:ext uri="{BB962C8B-B14F-4D97-AF65-F5344CB8AC3E}">
        <p14:creationId xmlns:p14="http://schemas.microsoft.com/office/powerpoint/2010/main" val="3660477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F4C03012-B868-4D90-8449-74A59C4FBD91}" type="slidenum">
              <a:rPr lang="pt-BR" smtClean="0"/>
              <a:t>1</a:t>
            </a:fld>
            <a:endParaRPr lang="pt-BR"/>
          </a:p>
        </p:txBody>
      </p:sp>
    </p:spTree>
    <p:extLst>
      <p:ext uri="{BB962C8B-B14F-4D97-AF65-F5344CB8AC3E}">
        <p14:creationId xmlns:p14="http://schemas.microsoft.com/office/powerpoint/2010/main" val="38746636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F4C03012-B868-4D90-8449-74A59C4FBD91}" type="slidenum">
              <a:rPr lang="pt-BR" smtClean="0"/>
              <a:t>2</a:t>
            </a:fld>
            <a:endParaRPr lang="pt-BR"/>
          </a:p>
        </p:txBody>
      </p:sp>
    </p:spTree>
    <p:extLst>
      <p:ext uri="{BB962C8B-B14F-4D97-AF65-F5344CB8AC3E}">
        <p14:creationId xmlns:p14="http://schemas.microsoft.com/office/powerpoint/2010/main" val="3874663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F4C03012-B868-4D90-8449-74A59C4FBD91}" type="slidenum">
              <a:rPr lang="pt-BR" smtClean="0"/>
              <a:t>3</a:t>
            </a:fld>
            <a:endParaRPr lang="pt-BR"/>
          </a:p>
        </p:txBody>
      </p:sp>
    </p:spTree>
    <p:extLst>
      <p:ext uri="{BB962C8B-B14F-4D97-AF65-F5344CB8AC3E}">
        <p14:creationId xmlns:p14="http://schemas.microsoft.com/office/powerpoint/2010/main" val="14792115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F4C03012-B868-4D90-8449-74A59C4FBD91}" type="slidenum">
              <a:rPr lang="pt-BR" smtClean="0"/>
              <a:t>4</a:t>
            </a:fld>
            <a:endParaRPr lang="pt-BR"/>
          </a:p>
        </p:txBody>
      </p:sp>
    </p:spTree>
    <p:extLst>
      <p:ext uri="{BB962C8B-B14F-4D97-AF65-F5344CB8AC3E}">
        <p14:creationId xmlns:p14="http://schemas.microsoft.com/office/powerpoint/2010/main" val="2272146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Pr>
        <a:gradFill rotWithShape="0">
          <a:gsLst>
            <a:gs pos="0">
              <a:schemeClr val="bg1"/>
            </a:gs>
            <a:gs pos="100000">
              <a:srgbClr val="32324A"/>
            </a:gs>
          </a:gsLst>
          <a:lin ang="2700000" scaled="1"/>
        </a:gradFill>
        <a:effectLst/>
      </p:bgPr>
    </p:bg>
    <p:spTree>
      <p:nvGrpSpPr>
        <p:cNvPr id="1" name=""/>
        <p:cNvGrpSpPr/>
        <p:nvPr/>
      </p:nvGrpSpPr>
      <p:grpSpPr>
        <a:xfrm>
          <a:off x="0" y="0"/>
          <a:ext cx="0" cy="0"/>
          <a:chOff x="0" y="0"/>
          <a:chExt cx="0" cy="0"/>
        </a:xfrm>
      </p:grpSpPr>
      <p:grpSp>
        <p:nvGrpSpPr>
          <p:cNvPr id="4" name="Group 2"/>
          <p:cNvGrpSpPr>
            <a:grpSpLocks/>
          </p:cNvGrpSpPr>
          <p:nvPr/>
        </p:nvGrpSpPr>
        <p:grpSpPr bwMode="auto">
          <a:xfrm>
            <a:off x="-498475" y="1311275"/>
            <a:ext cx="10429875" cy="5908675"/>
            <a:chOff x="-313" y="824"/>
            <a:chExt cx="6570" cy="3722"/>
          </a:xfrm>
        </p:grpSpPr>
        <p:sp>
          <p:nvSpPr>
            <p:cNvPr id="5"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latin typeface="Arial" panose="020B0604020202020204" pitchFamily="34" charset="0"/>
              </a:endParaRPr>
            </a:p>
          </p:txBody>
        </p:sp>
        <p:sp>
          <p:nvSpPr>
            <p:cNvPr id="6"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latin typeface="Arial" panose="020B0604020202020204" pitchFamily="34" charset="0"/>
              </a:endParaRPr>
            </a:p>
          </p:txBody>
        </p:sp>
        <p:sp>
          <p:nvSpPr>
            <p:cNvPr id="7"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latin typeface="Arial" panose="020B0604020202020204" pitchFamily="34" charset="0"/>
              </a:endParaRPr>
            </a:p>
          </p:txBody>
        </p:sp>
        <p:sp>
          <p:nvSpPr>
            <p:cNvPr id="8"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latin typeface="Arial" panose="020B0604020202020204" pitchFamily="34" charset="0"/>
              </a:endParaRPr>
            </a:p>
          </p:txBody>
        </p:sp>
        <p:sp>
          <p:nvSpPr>
            <p:cNvPr id="9"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latin typeface="Arial" panose="020B0604020202020204" pitchFamily="34" charset="0"/>
              </a:endParaRPr>
            </a:p>
          </p:txBody>
        </p:sp>
        <p:sp>
          <p:nvSpPr>
            <p:cNvPr id="10"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latin typeface="Arial" panose="020B0604020202020204" pitchFamily="34" charset="0"/>
              </a:endParaRPr>
            </a:p>
          </p:txBody>
        </p:sp>
        <p:sp>
          <p:nvSpPr>
            <p:cNvPr id="11"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latin typeface="Arial" panose="020B0604020202020204" pitchFamily="34" charset="0"/>
              </a:endParaRPr>
            </a:p>
          </p:txBody>
        </p:sp>
        <p:sp>
          <p:nvSpPr>
            <p:cNvPr id="12"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latin typeface="Arial" panose="020B0604020202020204" pitchFamily="34" charset="0"/>
              </a:endParaRPr>
            </a:p>
          </p:txBody>
        </p:sp>
        <p:sp>
          <p:nvSpPr>
            <p:cNvPr id="13"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latin typeface="Arial" panose="020B0604020202020204" pitchFamily="34" charset="0"/>
              </a:endParaRPr>
            </a:p>
          </p:txBody>
        </p:sp>
        <p:sp>
          <p:nvSpPr>
            <p:cNvPr id="14"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latin typeface="Arial" panose="020B0604020202020204" pitchFamily="34" charset="0"/>
              </a:endParaRPr>
            </a:p>
          </p:txBody>
        </p:sp>
        <p:sp>
          <p:nvSpPr>
            <p:cNvPr id="15"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latin typeface="Arial" panose="020B0604020202020204" pitchFamily="34" charset="0"/>
              </a:endParaRPr>
            </a:p>
          </p:txBody>
        </p:sp>
        <p:sp>
          <p:nvSpPr>
            <p:cNvPr id="16"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latin typeface="Arial" panose="020B0604020202020204" pitchFamily="34" charset="0"/>
              </a:endParaRPr>
            </a:p>
          </p:txBody>
        </p:sp>
        <p:sp>
          <p:nvSpPr>
            <p:cNvPr id="17"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latin typeface="Arial" panose="020B0604020202020204" pitchFamily="34" charset="0"/>
              </a:endParaRPr>
            </a:p>
          </p:txBody>
        </p:sp>
        <p:sp>
          <p:nvSpPr>
            <p:cNvPr id="18"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latin typeface="Arial" panose="020B0604020202020204" pitchFamily="34" charset="0"/>
              </a:endParaRPr>
            </a:p>
          </p:txBody>
        </p:sp>
        <p:sp>
          <p:nvSpPr>
            <p:cNvPr id="19" name="Rectangle 17"/>
            <p:cNvSpPr>
              <a:spLocks noChangeArrowheads="1"/>
            </p:cNvSpPr>
            <p:nvPr userDrawn="1"/>
          </p:nvSpPr>
          <p:spPr bwMode="hidden">
            <a:xfrm rot="18603245" flipV="1">
              <a:off x="4054" y="3503"/>
              <a:ext cx="2079" cy="6"/>
            </a:xfrm>
            <a:prstGeom prst="rect">
              <a:avLst/>
            </a:prstGeom>
            <a:gradFill rotWithShape="0">
              <a:gsLst>
                <a:gs pos="0">
                  <a:schemeClr val="bg1"/>
                </a:gs>
                <a:gs pos="100000">
                  <a:schemeClr val="bg1">
                    <a:gamma/>
                    <a:shade val="0"/>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vert="eaVert"/>
            <a:lstStyle/>
            <a:p>
              <a:pPr algn="ctr" eaLnBrk="1" hangingPunct="1">
                <a:defRPr/>
              </a:pPr>
              <a:endParaRPr lang="pt-BR" altLang="pt-BR">
                <a:latin typeface="Arial" panose="020B0604020202020204" pitchFamily="34" charset="0"/>
              </a:endParaRPr>
            </a:p>
          </p:txBody>
        </p:sp>
        <p:sp>
          <p:nvSpPr>
            <p:cNvPr id="20" name="Rectangle 18"/>
            <p:cNvSpPr>
              <a:spLocks noChangeArrowheads="1"/>
            </p:cNvSpPr>
            <p:nvPr userDrawn="1"/>
          </p:nvSpPr>
          <p:spPr bwMode="hidden">
            <a:xfrm rot="39991575" flipH="1" flipV="1">
              <a:off x="5370" y="4167"/>
              <a:ext cx="501" cy="6"/>
            </a:xfrm>
            <a:prstGeom prst="rect">
              <a:avLst/>
            </a:prstGeom>
            <a:gradFill rotWithShape="0">
              <a:gsLst>
                <a:gs pos="0">
                  <a:schemeClr val="bg1"/>
                </a:gs>
                <a:gs pos="100000">
                  <a:schemeClr val="bg1">
                    <a:gamma/>
                    <a:shade val="0"/>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vert="eaVert"/>
            <a:lstStyle/>
            <a:p>
              <a:pPr algn="ctr" eaLnBrk="1" hangingPunct="1">
                <a:defRPr/>
              </a:pPr>
              <a:endParaRPr lang="pt-BR" altLang="pt-BR">
                <a:latin typeface="Arial" panose="020B0604020202020204" pitchFamily="34" charset="0"/>
              </a:endParaRPr>
            </a:p>
          </p:txBody>
        </p:sp>
        <p:sp>
          <p:nvSpPr>
            <p:cNvPr id="21"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pt-BR" altLang="pt-BR">
                <a:latin typeface="Arial" panose="020B0604020202020204" pitchFamily="34" charset="0"/>
              </a:endParaRPr>
            </a:p>
          </p:txBody>
        </p:sp>
        <p:sp>
          <p:nvSpPr>
            <p:cNvPr id="22"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a:noFill/>
            </a:ln>
            <a:effectLst/>
            <a:extLst>
              <a:ext uri="{91240B29-F687-4F45-9708-019B960494DF}">
                <a14:hiddenLine xmlns:a14="http://schemas.microsoft.com/office/drawing/2010/main" w="9525">
                  <a:solidFill>
                    <a:schemeClr val="accent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pt-BR" altLang="pt-BR">
                <a:latin typeface="Arial" panose="020B0604020202020204" pitchFamily="34" charset="0"/>
              </a:endParaRPr>
            </a:p>
          </p:txBody>
        </p:sp>
        <p:sp>
          <p:nvSpPr>
            <p:cNvPr id="23"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a:noFill/>
            </a:ln>
            <a:effectLst/>
            <a:extLst>
              <a:ext uri="{91240B29-F687-4F45-9708-019B960494DF}">
                <a14:hiddenLine xmlns:a14="http://schemas.microsoft.com/office/drawing/2010/main" w="9525">
                  <a:solidFill>
                    <a:schemeClr val="accent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pt-BR" altLang="pt-BR">
                <a:latin typeface="Arial" panose="020B0604020202020204" pitchFamily="34" charset="0"/>
              </a:endParaRPr>
            </a:p>
          </p:txBody>
        </p:sp>
        <p:sp>
          <p:nvSpPr>
            <p:cNvPr id="24"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pt-BR" altLang="pt-BR">
                <a:latin typeface="Arial" panose="020B0604020202020204" pitchFamily="34" charset="0"/>
              </a:endParaRPr>
            </a:p>
          </p:txBody>
        </p:sp>
        <p:sp>
          <p:nvSpPr>
            <p:cNvPr id="25"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pt-BR" altLang="pt-BR">
                <a:latin typeface="Arial" panose="020B0604020202020204" pitchFamily="34" charset="0"/>
              </a:endParaRPr>
            </a:p>
          </p:txBody>
        </p:sp>
        <p:sp>
          <p:nvSpPr>
            <p:cNvPr id="26"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pt-BR" altLang="pt-BR">
                <a:latin typeface="Arial" panose="020B0604020202020204" pitchFamily="34" charset="0"/>
              </a:endParaRPr>
            </a:p>
          </p:txBody>
        </p:sp>
        <p:sp>
          <p:nvSpPr>
            <p:cNvPr id="27"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latin typeface="Arial" panose="020B0604020202020204" pitchFamily="34" charset="0"/>
              </a:endParaRPr>
            </a:p>
          </p:txBody>
        </p:sp>
        <p:sp>
          <p:nvSpPr>
            <p:cNvPr id="28"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pt-BR" altLang="pt-BR">
                <a:latin typeface="Arial" panose="020B0604020202020204" pitchFamily="34" charset="0"/>
              </a:endParaRPr>
            </a:p>
          </p:txBody>
        </p:sp>
        <p:sp>
          <p:nvSpPr>
            <p:cNvPr id="29"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pt-BR" altLang="pt-BR">
                <a:latin typeface="Arial" panose="020B0604020202020204" pitchFamily="34" charset="0"/>
              </a:endParaRPr>
            </a:p>
          </p:txBody>
        </p:sp>
        <p:sp>
          <p:nvSpPr>
            <p:cNvPr id="30"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pt-BR" altLang="pt-BR">
                <a:latin typeface="Arial" panose="020B0604020202020204" pitchFamily="34" charset="0"/>
              </a:endParaRPr>
            </a:p>
          </p:txBody>
        </p:sp>
        <p:sp>
          <p:nvSpPr>
            <p:cNvPr id="31"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pt-BR" altLang="pt-BR">
                <a:latin typeface="Arial" panose="020B0604020202020204" pitchFamily="34" charset="0"/>
              </a:endParaRPr>
            </a:p>
          </p:txBody>
        </p:sp>
        <p:sp>
          <p:nvSpPr>
            <p:cNvPr id="32"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latin typeface="Arial" panose="020B0604020202020204" pitchFamily="34" charset="0"/>
              </a:endParaRPr>
            </a:p>
          </p:txBody>
        </p:sp>
        <p:sp>
          <p:nvSpPr>
            <p:cNvPr id="33"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latin typeface="Arial" panose="020B0604020202020204" pitchFamily="34" charset="0"/>
              </a:endParaRPr>
            </a:p>
          </p:txBody>
        </p:sp>
        <p:sp>
          <p:nvSpPr>
            <p:cNvPr id="34"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latin typeface="Arial" panose="020B0604020202020204" pitchFamily="34" charset="0"/>
              </a:endParaRPr>
            </a:p>
          </p:txBody>
        </p:sp>
        <p:sp>
          <p:nvSpPr>
            <p:cNvPr id="35"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latin typeface="Arial" panose="020B0604020202020204" pitchFamily="34" charset="0"/>
              </a:endParaRPr>
            </a:p>
          </p:txBody>
        </p:sp>
        <p:sp>
          <p:nvSpPr>
            <p:cNvPr id="36"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latin typeface="Arial" panose="020B0604020202020204" pitchFamily="34" charset="0"/>
              </a:endParaRPr>
            </a:p>
          </p:txBody>
        </p:sp>
        <p:sp>
          <p:nvSpPr>
            <p:cNvPr id="37"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38"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39"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40"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41"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42"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43"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44"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45"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46"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47"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48"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49"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50"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51"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52"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53"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54"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55"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56"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57"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58"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59"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60"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61"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62"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63"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64"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65"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66"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67"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68"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69"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70"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71"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72"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73"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74"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75"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76"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77"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78"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79"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80"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81"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82"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83"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84"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85"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86"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87"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88"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89"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90"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91"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92"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93"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94"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95"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96"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97"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98"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99"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00"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01"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02"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03"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04"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05"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06"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07"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08"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09"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10"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11"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12"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13"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14"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15"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16"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17"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18"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19"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20"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21"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22"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23"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24"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25"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26"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27"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28"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29"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0"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2"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3"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4"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5"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6"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7"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8"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9"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40"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41"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42"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43"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44"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45"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46"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47"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48"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49"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50"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51"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52"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53"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54"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55"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56"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57"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58"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59"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60"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61"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62"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63"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64"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65"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66"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67"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68"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69"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70"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71"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72"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73"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74"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75"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76"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77"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78"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79"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80"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81"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82"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83"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84"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85"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86"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87"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88"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89"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90"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91"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92"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93"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94"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95"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96"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97"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98" name="Oval 196"/>
            <p:cNvSpPr>
              <a:spLocks noChangeArrowheads="1"/>
            </p:cNvSpPr>
            <p:nvPr/>
          </p:nvSpPr>
          <p:spPr bwMode="hidden">
            <a:xfrm>
              <a:off x="3255" y="4071"/>
              <a:ext cx="196" cy="106"/>
            </a:xfrm>
            <a:prstGeom prst="ellipse">
              <a:avLst/>
            </a:prstGeom>
            <a:gradFill rotWithShape="0">
              <a:gsLst>
                <a:gs pos="0">
                  <a:schemeClr val="bg1"/>
                </a:gs>
                <a:gs pos="100000">
                  <a:schemeClr val="bg1">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99" name="Oval 197"/>
            <p:cNvSpPr>
              <a:spLocks noChangeArrowheads="1"/>
            </p:cNvSpPr>
            <p:nvPr/>
          </p:nvSpPr>
          <p:spPr bwMode="hidden">
            <a:xfrm>
              <a:off x="3651" y="3693"/>
              <a:ext cx="196" cy="111"/>
            </a:xfrm>
            <a:prstGeom prst="ellipse">
              <a:avLst/>
            </a:prstGeom>
            <a:gradFill rotWithShape="0">
              <a:gsLst>
                <a:gs pos="0">
                  <a:schemeClr val="bg1"/>
                </a:gs>
                <a:gs pos="100000">
                  <a:schemeClr val="bg1">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200" name="Oval 198"/>
            <p:cNvSpPr>
              <a:spLocks noChangeArrowheads="1"/>
            </p:cNvSpPr>
            <p:nvPr/>
          </p:nvSpPr>
          <p:spPr bwMode="hidden">
            <a:xfrm>
              <a:off x="4773" y="3705"/>
              <a:ext cx="201" cy="106"/>
            </a:xfrm>
            <a:prstGeom prst="ellipse">
              <a:avLst/>
            </a:prstGeom>
            <a:gradFill rotWithShape="0">
              <a:gsLst>
                <a:gs pos="0">
                  <a:schemeClr val="bg1"/>
                </a:gs>
                <a:gs pos="100000">
                  <a:schemeClr val="bg1">
                    <a:gamma/>
                    <a:shade val="39216"/>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201" name="Oval 199"/>
            <p:cNvSpPr>
              <a:spLocks noChangeArrowheads="1"/>
            </p:cNvSpPr>
            <p:nvPr/>
          </p:nvSpPr>
          <p:spPr bwMode="hidden">
            <a:xfrm>
              <a:off x="4491" y="4049"/>
              <a:ext cx="196" cy="105"/>
            </a:xfrm>
            <a:prstGeom prst="ellipse">
              <a:avLst/>
            </a:prstGeom>
            <a:gradFill rotWithShape="0">
              <a:gsLst>
                <a:gs pos="0">
                  <a:schemeClr val="bg1"/>
                </a:gs>
                <a:gs pos="100000">
                  <a:schemeClr val="bg1">
                    <a:gamma/>
                    <a:shade val="39216"/>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202" name="Oval 200"/>
            <p:cNvSpPr>
              <a:spLocks noChangeArrowheads="1"/>
            </p:cNvSpPr>
            <p:nvPr/>
          </p:nvSpPr>
          <p:spPr bwMode="hidden">
            <a:xfrm>
              <a:off x="3989" y="3396"/>
              <a:ext cx="168" cy="96"/>
            </a:xfrm>
            <a:prstGeom prst="ellipse">
              <a:avLst/>
            </a:prstGeom>
            <a:gradFill rotWithShape="0">
              <a:gsLst>
                <a:gs pos="0">
                  <a:schemeClr val="bg1"/>
                </a:gs>
                <a:gs pos="100000">
                  <a:schemeClr val="bg1">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203" name="Oval 201"/>
            <p:cNvSpPr>
              <a:spLocks noChangeArrowheads="1"/>
            </p:cNvSpPr>
            <p:nvPr/>
          </p:nvSpPr>
          <p:spPr bwMode="hidden">
            <a:xfrm>
              <a:off x="4263" y="3141"/>
              <a:ext cx="167" cy="95"/>
            </a:xfrm>
            <a:prstGeom prst="ellipse">
              <a:avLst/>
            </a:prstGeom>
            <a:gradFill rotWithShape="0">
              <a:gsLst>
                <a:gs pos="0">
                  <a:schemeClr val="bg1"/>
                </a:gs>
                <a:gs pos="100000">
                  <a:schemeClr val="bg1">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204" name="Oval 202"/>
            <p:cNvSpPr>
              <a:spLocks noChangeArrowheads="1"/>
            </p:cNvSpPr>
            <p:nvPr/>
          </p:nvSpPr>
          <p:spPr bwMode="hidden">
            <a:xfrm>
              <a:off x="5044" y="3418"/>
              <a:ext cx="167" cy="95"/>
            </a:xfrm>
            <a:prstGeom prst="ellipse">
              <a:avLst/>
            </a:prstGeom>
            <a:gradFill rotWithShape="0">
              <a:gsLst>
                <a:gs pos="0">
                  <a:schemeClr val="bg1"/>
                </a:gs>
                <a:gs pos="100000">
                  <a:schemeClr val="bg1">
                    <a:gamma/>
                    <a:shade val="39216"/>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205" name="Oval 203"/>
            <p:cNvSpPr>
              <a:spLocks noChangeArrowheads="1"/>
            </p:cNvSpPr>
            <p:nvPr/>
          </p:nvSpPr>
          <p:spPr bwMode="hidden">
            <a:xfrm>
              <a:off x="4553" y="2873"/>
              <a:ext cx="156" cy="83"/>
            </a:xfrm>
            <a:prstGeom prst="ellipse">
              <a:avLst/>
            </a:prstGeom>
            <a:gradFill rotWithShape="0">
              <a:gsLst>
                <a:gs pos="0">
                  <a:schemeClr val="bg1"/>
                </a:gs>
                <a:gs pos="100000">
                  <a:schemeClr val="bg1">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206" name="Oval 204"/>
            <p:cNvSpPr>
              <a:spLocks noChangeArrowheads="1"/>
            </p:cNvSpPr>
            <p:nvPr/>
          </p:nvSpPr>
          <p:spPr bwMode="hidden">
            <a:xfrm>
              <a:off x="5293" y="3116"/>
              <a:ext cx="168" cy="95"/>
            </a:xfrm>
            <a:prstGeom prst="ellipse">
              <a:avLst/>
            </a:prstGeom>
            <a:gradFill rotWithShape="0">
              <a:gsLst>
                <a:gs pos="0">
                  <a:schemeClr val="bg1"/>
                </a:gs>
                <a:gs pos="100000">
                  <a:schemeClr val="bg1">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207" name="Oval 205"/>
            <p:cNvSpPr>
              <a:spLocks noChangeArrowheads="1"/>
            </p:cNvSpPr>
            <p:nvPr/>
          </p:nvSpPr>
          <p:spPr bwMode="hidden">
            <a:xfrm>
              <a:off x="5497" y="2879"/>
              <a:ext cx="156" cy="89"/>
            </a:xfrm>
            <a:prstGeom prst="ellipse">
              <a:avLst/>
            </a:prstGeom>
            <a:gradFill rotWithShape="0">
              <a:gsLst>
                <a:gs pos="0">
                  <a:schemeClr val="bg1"/>
                </a:gs>
                <a:gs pos="100000">
                  <a:schemeClr val="bg1">
                    <a:gamma/>
                    <a:shade val="39216"/>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208" name="Oval 206"/>
            <p:cNvSpPr>
              <a:spLocks noChangeArrowheads="1"/>
            </p:cNvSpPr>
            <p:nvPr/>
          </p:nvSpPr>
          <p:spPr bwMode="hidden">
            <a:xfrm>
              <a:off x="4772" y="2673"/>
              <a:ext cx="156" cy="83"/>
            </a:xfrm>
            <a:prstGeom prst="ellipse">
              <a:avLst/>
            </a:prstGeom>
            <a:gradFill rotWithShape="0">
              <a:gsLst>
                <a:gs pos="0">
                  <a:schemeClr val="bg1"/>
                </a:gs>
                <a:gs pos="100000">
                  <a:schemeClr val="bg1">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209" name="Oval 207"/>
            <p:cNvSpPr>
              <a:spLocks noChangeArrowheads="1"/>
            </p:cNvSpPr>
            <p:nvPr/>
          </p:nvSpPr>
          <p:spPr bwMode="hidden">
            <a:xfrm>
              <a:off x="4966" y="2488"/>
              <a:ext cx="156" cy="84"/>
            </a:xfrm>
            <a:prstGeom prst="ellipse">
              <a:avLst/>
            </a:prstGeom>
            <a:gradFill rotWithShape="0">
              <a:gsLst>
                <a:gs pos="0">
                  <a:schemeClr val="bg1"/>
                </a:gs>
                <a:gs pos="100000">
                  <a:schemeClr val="bg1">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210" name="Oval 208"/>
            <p:cNvSpPr>
              <a:spLocks noChangeArrowheads="1"/>
            </p:cNvSpPr>
            <p:nvPr/>
          </p:nvSpPr>
          <p:spPr bwMode="hidden">
            <a:xfrm>
              <a:off x="5444" y="2052"/>
              <a:ext cx="134" cy="73"/>
            </a:xfrm>
            <a:prstGeom prst="ellipse">
              <a:avLst/>
            </a:prstGeom>
            <a:gradFill rotWithShape="0">
              <a:gsLst>
                <a:gs pos="0">
                  <a:schemeClr val="bg1"/>
                </a:gs>
                <a:gs pos="100000">
                  <a:schemeClr val="bg1">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211" name="Oval 209"/>
            <p:cNvSpPr>
              <a:spLocks noChangeArrowheads="1"/>
            </p:cNvSpPr>
            <p:nvPr/>
          </p:nvSpPr>
          <p:spPr bwMode="hidden">
            <a:xfrm>
              <a:off x="5161" y="2314"/>
              <a:ext cx="140" cy="73"/>
            </a:xfrm>
            <a:prstGeom prst="ellipse">
              <a:avLst/>
            </a:prstGeom>
            <a:gradFill rotWithShape="0">
              <a:gsLst>
                <a:gs pos="0">
                  <a:schemeClr val="bg1"/>
                </a:gs>
                <a:gs pos="100000">
                  <a:schemeClr val="bg1">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212" name="Oval 210"/>
            <p:cNvSpPr>
              <a:spLocks noChangeArrowheads="1"/>
            </p:cNvSpPr>
            <p:nvPr/>
          </p:nvSpPr>
          <p:spPr bwMode="hidden">
            <a:xfrm>
              <a:off x="5318" y="2176"/>
              <a:ext cx="134" cy="61"/>
            </a:xfrm>
            <a:prstGeom prst="ellipse">
              <a:avLst/>
            </a:prstGeom>
            <a:gradFill rotWithShape="0">
              <a:gsLst>
                <a:gs pos="0">
                  <a:schemeClr val="bg1"/>
                </a:gs>
                <a:gs pos="100000">
                  <a:schemeClr val="bg1">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213" name="Oval 211"/>
            <p:cNvSpPr>
              <a:spLocks noChangeArrowheads="1"/>
            </p:cNvSpPr>
            <p:nvPr/>
          </p:nvSpPr>
          <p:spPr bwMode="hidden">
            <a:xfrm>
              <a:off x="5581" y="1933"/>
              <a:ext cx="128" cy="61"/>
            </a:xfrm>
            <a:prstGeom prst="ellipse">
              <a:avLst/>
            </a:prstGeom>
            <a:gradFill rotWithShape="0">
              <a:gsLst>
                <a:gs pos="0">
                  <a:schemeClr val="bg1"/>
                </a:gs>
                <a:gs pos="100000">
                  <a:schemeClr val="bg1">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214" name="Oval 212"/>
            <p:cNvSpPr>
              <a:spLocks noChangeArrowheads="1"/>
            </p:cNvSpPr>
            <p:nvPr/>
          </p:nvSpPr>
          <p:spPr bwMode="hidden">
            <a:xfrm>
              <a:off x="5689" y="1811"/>
              <a:ext cx="128" cy="61"/>
            </a:xfrm>
            <a:prstGeom prst="ellipse">
              <a:avLst/>
            </a:prstGeom>
            <a:gradFill rotWithShape="0">
              <a:gsLst>
                <a:gs pos="0">
                  <a:schemeClr val="bg1"/>
                </a:gs>
                <a:gs pos="100000">
                  <a:schemeClr val="bg1">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215" name="Oval 213"/>
            <p:cNvSpPr>
              <a:spLocks noChangeArrowheads="1"/>
            </p:cNvSpPr>
            <p:nvPr/>
          </p:nvSpPr>
          <p:spPr bwMode="hidden">
            <a:xfrm>
              <a:off x="5663" y="2680"/>
              <a:ext cx="156" cy="83"/>
            </a:xfrm>
            <a:prstGeom prst="ellipse">
              <a:avLst/>
            </a:prstGeom>
            <a:gradFill rotWithShape="0">
              <a:gsLst>
                <a:gs pos="0">
                  <a:schemeClr val="bg1"/>
                </a:gs>
                <a:gs pos="100000">
                  <a:schemeClr val="bg1">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216"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217"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218"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219" name="Oval 217"/>
            <p:cNvSpPr>
              <a:spLocks noChangeArrowheads="1"/>
            </p:cNvSpPr>
            <p:nvPr/>
          </p:nvSpPr>
          <p:spPr bwMode="hidden">
            <a:xfrm>
              <a:off x="5624" y="4010"/>
              <a:ext cx="201" cy="106"/>
            </a:xfrm>
            <a:prstGeom prst="ellipse">
              <a:avLst/>
            </a:prstGeom>
            <a:gradFill rotWithShape="0">
              <a:gsLst>
                <a:gs pos="0">
                  <a:schemeClr val="bg1"/>
                </a:gs>
                <a:gs pos="100000">
                  <a:schemeClr val="bg1">
                    <a:gamma/>
                    <a:shade val="39216"/>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grpSp>
      <p:sp>
        <p:nvSpPr>
          <p:cNvPr id="132314" name="Rectangle 218"/>
          <p:cNvSpPr>
            <a:spLocks noGrp="1" noChangeArrowheads="1"/>
          </p:cNvSpPr>
          <p:nvPr>
            <p:ph type="ctrTitle" sz="quarter"/>
          </p:nvPr>
        </p:nvSpPr>
        <p:spPr>
          <a:xfrm>
            <a:off x="685800" y="1844675"/>
            <a:ext cx="7772400" cy="1736725"/>
          </a:xfrm>
        </p:spPr>
        <p:txBody>
          <a:bodyPr anchor="b" anchorCtr="1"/>
          <a:lstStyle>
            <a:lvl1pPr>
              <a:defRPr sz="5400"/>
            </a:lvl1pPr>
          </a:lstStyle>
          <a:p>
            <a:pPr lvl="0"/>
            <a:r>
              <a:rPr lang="pt-BR" altLang="pt-BR" noProof="0" smtClean="0"/>
              <a:t>Clique para editar o título mestre</a:t>
            </a:r>
          </a:p>
        </p:txBody>
      </p:sp>
      <p:sp>
        <p:nvSpPr>
          <p:cNvPr id="132315" name="Rectangle 219"/>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pt-BR" altLang="pt-BR" noProof="0" smtClean="0"/>
              <a:t>Clique para editar o estilo do subtítulo mestre</a:t>
            </a:r>
          </a:p>
        </p:txBody>
      </p:sp>
      <p:sp>
        <p:nvSpPr>
          <p:cNvPr id="220" name="Rectangle 220"/>
          <p:cNvSpPr>
            <a:spLocks noGrp="1" noChangeArrowheads="1"/>
          </p:cNvSpPr>
          <p:nvPr>
            <p:ph type="dt" sz="quarter" idx="10"/>
          </p:nvPr>
        </p:nvSpPr>
        <p:spPr/>
        <p:txBody>
          <a:bodyPr/>
          <a:lstStyle>
            <a:lvl1pPr>
              <a:defRPr/>
            </a:lvl1pPr>
          </a:lstStyle>
          <a:p>
            <a:fld id="{C9ACF609-43E4-4E8B-8742-4C7EFC181B84}" type="datetimeFigureOut">
              <a:rPr lang="pt-BR" smtClean="0"/>
              <a:t>02/03/2016</a:t>
            </a:fld>
            <a:endParaRPr lang="pt-BR"/>
          </a:p>
        </p:txBody>
      </p:sp>
      <p:sp>
        <p:nvSpPr>
          <p:cNvPr id="221" name="Rectangle 221"/>
          <p:cNvSpPr>
            <a:spLocks noGrp="1" noChangeArrowheads="1"/>
          </p:cNvSpPr>
          <p:nvPr>
            <p:ph type="ftr" sz="quarter" idx="11"/>
          </p:nvPr>
        </p:nvSpPr>
        <p:spPr>
          <a:xfrm>
            <a:off x="3124200" y="6248400"/>
            <a:ext cx="2895600" cy="457200"/>
          </a:xfrm>
        </p:spPr>
        <p:txBody>
          <a:bodyPr/>
          <a:lstStyle>
            <a:lvl1pPr>
              <a:defRPr/>
            </a:lvl1pPr>
          </a:lstStyle>
          <a:p>
            <a:endParaRPr lang="pt-BR"/>
          </a:p>
        </p:txBody>
      </p:sp>
      <p:sp>
        <p:nvSpPr>
          <p:cNvPr id="222" name="Rectangle 222"/>
          <p:cNvSpPr>
            <a:spLocks noGrp="1" noChangeArrowheads="1"/>
          </p:cNvSpPr>
          <p:nvPr>
            <p:ph type="sldNum" sz="quarter" idx="12"/>
          </p:nvPr>
        </p:nvSpPr>
        <p:spPr/>
        <p:txBody>
          <a:bodyPr/>
          <a:lstStyle>
            <a:lvl1pPr>
              <a:defRPr/>
            </a:lvl1pPr>
          </a:lstStyle>
          <a:p>
            <a:fld id="{C7C95060-7D94-47B8-87B1-F064D8618541}" type="slidenum">
              <a:rPr lang="pt-BR" smtClean="0"/>
              <a:t>‹nº›</a:t>
            </a:fld>
            <a:endParaRPr lang="pt-BR"/>
          </a:p>
        </p:txBody>
      </p:sp>
    </p:spTree>
    <p:extLst>
      <p:ext uri="{BB962C8B-B14F-4D97-AF65-F5344CB8AC3E}">
        <p14:creationId xmlns:p14="http://schemas.microsoft.com/office/powerpoint/2010/main" val="3593633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218"/>
          <p:cNvSpPr>
            <a:spLocks noGrp="1" noChangeArrowheads="1"/>
          </p:cNvSpPr>
          <p:nvPr>
            <p:ph type="sldNum" sz="quarter" idx="10"/>
          </p:nvPr>
        </p:nvSpPr>
        <p:spPr>
          <a:ln/>
        </p:spPr>
        <p:txBody>
          <a:bodyPr/>
          <a:lstStyle>
            <a:lvl1pPr>
              <a:defRPr/>
            </a:lvl1pPr>
          </a:lstStyle>
          <a:p>
            <a:fld id="{C7C95060-7D94-47B8-87B1-F064D8618541}" type="slidenum">
              <a:rPr lang="pt-BR" smtClean="0"/>
              <a:t>‹nº›</a:t>
            </a:fld>
            <a:endParaRPr lang="pt-BR"/>
          </a:p>
        </p:txBody>
      </p:sp>
      <p:sp>
        <p:nvSpPr>
          <p:cNvPr id="5" name="Rectangle 219"/>
          <p:cNvSpPr>
            <a:spLocks noGrp="1" noChangeArrowheads="1"/>
          </p:cNvSpPr>
          <p:nvPr>
            <p:ph type="dt" sz="half" idx="11"/>
          </p:nvPr>
        </p:nvSpPr>
        <p:spPr>
          <a:ln/>
        </p:spPr>
        <p:txBody>
          <a:bodyPr/>
          <a:lstStyle>
            <a:lvl1pPr>
              <a:defRPr/>
            </a:lvl1pPr>
          </a:lstStyle>
          <a:p>
            <a:fld id="{C9ACF609-43E4-4E8B-8742-4C7EFC181B84}" type="datetimeFigureOut">
              <a:rPr lang="pt-BR" smtClean="0"/>
              <a:t>02/03/2016</a:t>
            </a:fld>
            <a:endParaRPr lang="pt-BR"/>
          </a:p>
        </p:txBody>
      </p:sp>
      <p:sp>
        <p:nvSpPr>
          <p:cNvPr id="6" name="Rectangle 220"/>
          <p:cNvSpPr>
            <a:spLocks noGrp="1" noChangeArrowheads="1"/>
          </p:cNvSpPr>
          <p:nvPr>
            <p:ph type="ftr" sz="quarter" idx="12"/>
          </p:nvPr>
        </p:nvSpPr>
        <p:spPr>
          <a:ln/>
        </p:spPr>
        <p:txBody>
          <a:bodyPr/>
          <a:lstStyle>
            <a:lvl1pPr>
              <a:defRPr/>
            </a:lvl1pPr>
          </a:lstStyle>
          <a:p>
            <a:endParaRPr lang="pt-BR"/>
          </a:p>
        </p:txBody>
      </p:sp>
    </p:spTree>
    <p:extLst>
      <p:ext uri="{BB962C8B-B14F-4D97-AF65-F5344CB8AC3E}">
        <p14:creationId xmlns:p14="http://schemas.microsoft.com/office/powerpoint/2010/main" val="2766483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9462"/>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9462"/>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218"/>
          <p:cNvSpPr>
            <a:spLocks noGrp="1" noChangeArrowheads="1"/>
          </p:cNvSpPr>
          <p:nvPr>
            <p:ph type="sldNum" sz="quarter" idx="10"/>
          </p:nvPr>
        </p:nvSpPr>
        <p:spPr>
          <a:ln/>
        </p:spPr>
        <p:txBody>
          <a:bodyPr/>
          <a:lstStyle>
            <a:lvl1pPr>
              <a:defRPr/>
            </a:lvl1pPr>
          </a:lstStyle>
          <a:p>
            <a:fld id="{C7C95060-7D94-47B8-87B1-F064D8618541}" type="slidenum">
              <a:rPr lang="pt-BR" smtClean="0"/>
              <a:t>‹nº›</a:t>
            </a:fld>
            <a:endParaRPr lang="pt-BR"/>
          </a:p>
        </p:txBody>
      </p:sp>
      <p:sp>
        <p:nvSpPr>
          <p:cNvPr id="5" name="Rectangle 219"/>
          <p:cNvSpPr>
            <a:spLocks noGrp="1" noChangeArrowheads="1"/>
          </p:cNvSpPr>
          <p:nvPr>
            <p:ph type="dt" sz="half" idx="11"/>
          </p:nvPr>
        </p:nvSpPr>
        <p:spPr>
          <a:ln/>
        </p:spPr>
        <p:txBody>
          <a:bodyPr/>
          <a:lstStyle>
            <a:lvl1pPr>
              <a:defRPr/>
            </a:lvl1pPr>
          </a:lstStyle>
          <a:p>
            <a:fld id="{C9ACF609-43E4-4E8B-8742-4C7EFC181B84}" type="datetimeFigureOut">
              <a:rPr lang="pt-BR" smtClean="0"/>
              <a:t>02/03/2016</a:t>
            </a:fld>
            <a:endParaRPr lang="pt-BR"/>
          </a:p>
        </p:txBody>
      </p:sp>
      <p:sp>
        <p:nvSpPr>
          <p:cNvPr id="6" name="Rectangle 220"/>
          <p:cNvSpPr>
            <a:spLocks noGrp="1" noChangeArrowheads="1"/>
          </p:cNvSpPr>
          <p:nvPr>
            <p:ph type="ftr" sz="quarter" idx="12"/>
          </p:nvPr>
        </p:nvSpPr>
        <p:spPr>
          <a:ln/>
        </p:spPr>
        <p:txBody>
          <a:bodyPr/>
          <a:lstStyle>
            <a:lvl1pPr>
              <a:defRPr/>
            </a:lvl1pPr>
          </a:lstStyle>
          <a:p>
            <a:endParaRPr lang="pt-BR"/>
          </a:p>
        </p:txBody>
      </p:sp>
    </p:spTree>
    <p:extLst>
      <p:ext uri="{BB962C8B-B14F-4D97-AF65-F5344CB8AC3E}">
        <p14:creationId xmlns:p14="http://schemas.microsoft.com/office/powerpoint/2010/main" val="3041947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218"/>
          <p:cNvSpPr>
            <a:spLocks noGrp="1" noChangeArrowheads="1"/>
          </p:cNvSpPr>
          <p:nvPr>
            <p:ph type="sldNum" sz="quarter" idx="10"/>
          </p:nvPr>
        </p:nvSpPr>
        <p:spPr>
          <a:ln/>
        </p:spPr>
        <p:txBody>
          <a:bodyPr/>
          <a:lstStyle>
            <a:lvl1pPr>
              <a:defRPr/>
            </a:lvl1pPr>
          </a:lstStyle>
          <a:p>
            <a:fld id="{C7C95060-7D94-47B8-87B1-F064D8618541}" type="slidenum">
              <a:rPr lang="pt-BR" smtClean="0"/>
              <a:t>‹nº›</a:t>
            </a:fld>
            <a:endParaRPr lang="pt-BR"/>
          </a:p>
        </p:txBody>
      </p:sp>
      <p:sp>
        <p:nvSpPr>
          <p:cNvPr id="5" name="Rectangle 219"/>
          <p:cNvSpPr>
            <a:spLocks noGrp="1" noChangeArrowheads="1"/>
          </p:cNvSpPr>
          <p:nvPr>
            <p:ph type="dt" sz="half" idx="11"/>
          </p:nvPr>
        </p:nvSpPr>
        <p:spPr>
          <a:ln/>
        </p:spPr>
        <p:txBody>
          <a:bodyPr/>
          <a:lstStyle>
            <a:lvl1pPr>
              <a:defRPr/>
            </a:lvl1pPr>
          </a:lstStyle>
          <a:p>
            <a:fld id="{C9ACF609-43E4-4E8B-8742-4C7EFC181B84}" type="datetimeFigureOut">
              <a:rPr lang="pt-BR" smtClean="0"/>
              <a:t>02/03/2016</a:t>
            </a:fld>
            <a:endParaRPr lang="pt-BR"/>
          </a:p>
        </p:txBody>
      </p:sp>
      <p:sp>
        <p:nvSpPr>
          <p:cNvPr id="6" name="Rectangle 220"/>
          <p:cNvSpPr>
            <a:spLocks noGrp="1" noChangeArrowheads="1"/>
          </p:cNvSpPr>
          <p:nvPr>
            <p:ph type="ftr" sz="quarter" idx="12"/>
          </p:nvPr>
        </p:nvSpPr>
        <p:spPr>
          <a:ln/>
        </p:spPr>
        <p:txBody>
          <a:bodyPr/>
          <a:lstStyle>
            <a:lvl1pPr>
              <a:defRPr/>
            </a:lvl1pPr>
          </a:lstStyle>
          <a:p>
            <a:endParaRPr lang="pt-BR"/>
          </a:p>
        </p:txBody>
      </p:sp>
    </p:spTree>
    <p:extLst>
      <p:ext uri="{BB962C8B-B14F-4D97-AF65-F5344CB8AC3E}">
        <p14:creationId xmlns:p14="http://schemas.microsoft.com/office/powerpoint/2010/main" val="584781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nchor="b"/>
          <a:lstStyle>
            <a:lvl1pPr>
              <a:defRPr sz="6000"/>
            </a:lvl1pPr>
          </a:lstStyle>
          <a:p>
            <a:r>
              <a:rPr lang="pt-BR" smtClean="0"/>
              <a:t>Clique para editar o título mestre</a:t>
            </a:r>
            <a:endParaRPr lang="pt-BR"/>
          </a:p>
        </p:txBody>
      </p:sp>
      <p:sp>
        <p:nvSpPr>
          <p:cNvPr id="3" name="Espaço Reservado para Tex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pt-BR" smtClean="0"/>
              <a:t>Clique para editar o texto mestre</a:t>
            </a:r>
          </a:p>
        </p:txBody>
      </p:sp>
      <p:sp>
        <p:nvSpPr>
          <p:cNvPr id="4" name="Rectangle 218"/>
          <p:cNvSpPr>
            <a:spLocks noGrp="1" noChangeArrowheads="1"/>
          </p:cNvSpPr>
          <p:nvPr>
            <p:ph type="sldNum" sz="quarter" idx="10"/>
          </p:nvPr>
        </p:nvSpPr>
        <p:spPr>
          <a:ln/>
        </p:spPr>
        <p:txBody>
          <a:bodyPr/>
          <a:lstStyle>
            <a:lvl1pPr>
              <a:defRPr/>
            </a:lvl1pPr>
          </a:lstStyle>
          <a:p>
            <a:fld id="{C7C95060-7D94-47B8-87B1-F064D8618541}" type="slidenum">
              <a:rPr lang="pt-BR" smtClean="0"/>
              <a:t>‹nº›</a:t>
            </a:fld>
            <a:endParaRPr lang="pt-BR"/>
          </a:p>
        </p:txBody>
      </p:sp>
      <p:sp>
        <p:nvSpPr>
          <p:cNvPr id="5" name="Rectangle 219"/>
          <p:cNvSpPr>
            <a:spLocks noGrp="1" noChangeArrowheads="1"/>
          </p:cNvSpPr>
          <p:nvPr>
            <p:ph type="dt" sz="half" idx="11"/>
          </p:nvPr>
        </p:nvSpPr>
        <p:spPr>
          <a:ln/>
        </p:spPr>
        <p:txBody>
          <a:bodyPr/>
          <a:lstStyle>
            <a:lvl1pPr>
              <a:defRPr/>
            </a:lvl1pPr>
          </a:lstStyle>
          <a:p>
            <a:fld id="{C9ACF609-43E4-4E8B-8742-4C7EFC181B84}" type="datetimeFigureOut">
              <a:rPr lang="pt-BR" smtClean="0"/>
              <a:t>02/03/2016</a:t>
            </a:fld>
            <a:endParaRPr lang="pt-BR"/>
          </a:p>
        </p:txBody>
      </p:sp>
      <p:sp>
        <p:nvSpPr>
          <p:cNvPr id="6" name="Rectangle 220"/>
          <p:cNvSpPr>
            <a:spLocks noGrp="1" noChangeArrowheads="1"/>
          </p:cNvSpPr>
          <p:nvPr>
            <p:ph type="ftr" sz="quarter" idx="12"/>
          </p:nvPr>
        </p:nvSpPr>
        <p:spPr>
          <a:ln/>
        </p:spPr>
        <p:txBody>
          <a:bodyPr/>
          <a:lstStyle>
            <a:lvl1pPr>
              <a:defRPr/>
            </a:lvl1pPr>
          </a:lstStyle>
          <a:p>
            <a:endParaRPr lang="pt-BR"/>
          </a:p>
        </p:txBody>
      </p:sp>
    </p:spTree>
    <p:extLst>
      <p:ext uri="{BB962C8B-B14F-4D97-AF65-F5344CB8AC3E}">
        <p14:creationId xmlns:p14="http://schemas.microsoft.com/office/powerpoint/2010/main" val="3300194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3390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3390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218"/>
          <p:cNvSpPr>
            <a:spLocks noGrp="1" noChangeArrowheads="1"/>
          </p:cNvSpPr>
          <p:nvPr>
            <p:ph type="sldNum" sz="quarter" idx="10"/>
          </p:nvPr>
        </p:nvSpPr>
        <p:spPr>
          <a:ln/>
        </p:spPr>
        <p:txBody>
          <a:bodyPr/>
          <a:lstStyle>
            <a:lvl1pPr>
              <a:defRPr/>
            </a:lvl1pPr>
          </a:lstStyle>
          <a:p>
            <a:fld id="{C7C95060-7D94-47B8-87B1-F064D8618541}" type="slidenum">
              <a:rPr lang="pt-BR" smtClean="0"/>
              <a:t>‹nº›</a:t>
            </a:fld>
            <a:endParaRPr lang="pt-BR"/>
          </a:p>
        </p:txBody>
      </p:sp>
      <p:sp>
        <p:nvSpPr>
          <p:cNvPr id="6" name="Rectangle 219"/>
          <p:cNvSpPr>
            <a:spLocks noGrp="1" noChangeArrowheads="1"/>
          </p:cNvSpPr>
          <p:nvPr>
            <p:ph type="dt" sz="half" idx="11"/>
          </p:nvPr>
        </p:nvSpPr>
        <p:spPr>
          <a:ln/>
        </p:spPr>
        <p:txBody>
          <a:bodyPr/>
          <a:lstStyle>
            <a:lvl1pPr>
              <a:defRPr/>
            </a:lvl1pPr>
          </a:lstStyle>
          <a:p>
            <a:fld id="{C9ACF609-43E4-4E8B-8742-4C7EFC181B84}" type="datetimeFigureOut">
              <a:rPr lang="pt-BR" smtClean="0"/>
              <a:t>02/03/2016</a:t>
            </a:fld>
            <a:endParaRPr lang="pt-BR"/>
          </a:p>
        </p:txBody>
      </p:sp>
      <p:sp>
        <p:nvSpPr>
          <p:cNvPr id="7" name="Rectangle 220"/>
          <p:cNvSpPr>
            <a:spLocks noGrp="1" noChangeArrowheads="1"/>
          </p:cNvSpPr>
          <p:nvPr>
            <p:ph type="ftr" sz="quarter" idx="12"/>
          </p:nvPr>
        </p:nvSpPr>
        <p:spPr>
          <a:ln/>
        </p:spPr>
        <p:txBody>
          <a:bodyPr/>
          <a:lstStyle>
            <a:lvl1pPr>
              <a:defRPr/>
            </a:lvl1pPr>
          </a:lstStyle>
          <a:p>
            <a:endParaRPr lang="pt-BR"/>
          </a:p>
        </p:txBody>
      </p:sp>
    </p:spTree>
    <p:extLst>
      <p:ext uri="{BB962C8B-B14F-4D97-AF65-F5344CB8AC3E}">
        <p14:creationId xmlns:p14="http://schemas.microsoft.com/office/powerpoint/2010/main" val="1742253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pt-BR" smtClean="0"/>
              <a:t>Clique para editar o título mestre</a:t>
            </a:r>
            <a:endParaRPr lang="pt-BR"/>
          </a:p>
        </p:txBody>
      </p:sp>
      <p:sp>
        <p:nvSpPr>
          <p:cNvPr id="3" name="Espaço Reservado para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630238" y="2505075"/>
            <a:ext cx="3868737"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29150" y="2505075"/>
            <a:ext cx="3887788"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218"/>
          <p:cNvSpPr>
            <a:spLocks noGrp="1" noChangeArrowheads="1"/>
          </p:cNvSpPr>
          <p:nvPr>
            <p:ph type="sldNum" sz="quarter" idx="10"/>
          </p:nvPr>
        </p:nvSpPr>
        <p:spPr>
          <a:ln/>
        </p:spPr>
        <p:txBody>
          <a:bodyPr/>
          <a:lstStyle>
            <a:lvl1pPr>
              <a:defRPr/>
            </a:lvl1pPr>
          </a:lstStyle>
          <a:p>
            <a:fld id="{C7C95060-7D94-47B8-87B1-F064D8618541}" type="slidenum">
              <a:rPr lang="pt-BR" smtClean="0"/>
              <a:t>‹nº›</a:t>
            </a:fld>
            <a:endParaRPr lang="pt-BR"/>
          </a:p>
        </p:txBody>
      </p:sp>
      <p:sp>
        <p:nvSpPr>
          <p:cNvPr id="8" name="Rectangle 219"/>
          <p:cNvSpPr>
            <a:spLocks noGrp="1" noChangeArrowheads="1"/>
          </p:cNvSpPr>
          <p:nvPr>
            <p:ph type="dt" sz="half" idx="11"/>
          </p:nvPr>
        </p:nvSpPr>
        <p:spPr>
          <a:ln/>
        </p:spPr>
        <p:txBody>
          <a:bodyPr/>
          <a:lstStyle>
            <a:lvl1pPr>
              <a:defRPr/>
            </a:lvl1pPr>
          </a:lstStyle>
          <a:p>
            <a:fld id="{C9ACF609-43E4-4E8B-8742-4C7EFC181B84}" type="datetimeFigureOut">
              <a:rPr lang="pt-BR" smtClean="0"/>
              <a:t>02/03/2016</a:t>
            </a:fld>
            <a:endParaRPr lang="pt-BR"/>
          </a:p>
        </p:txBody>
      </p:sp>
      <p:sp>
        <p:nvSpPr>
          <p:cNvPr id="9" name="Rectangle 220"/>
          <p:cNvSpPr>
            <a:spLocks noGrp="1" noChangeArrowheads="1"/>
          </p:cNvSpPr>
          <p:nvPr>
            <p:ph type="ftr" sz="quarter" idx="12"/>
          </p:nvPr>
        </p:nvSpPr>
        <p:spPr>
          <a:ln/>
        </p:spPr>
        <p:txBody>
          <a:bodyPr/>
          <a:lstStyle>
            <a:lvl1pPr>
              <a:defRPr/>
            </a:lvl1pPr>
          </a:lstStyle>
          <a:p>
            <a:endParaRPr lang="pt-BR"/>
          </a:p>
        </p:txBody>
      </p:sp>
    </p:spTree>
    <p:extLst>
      <p:ext uri="{BB962C8B-B14F-4D97-AF65-F5344CB8AC3E}">
        <p14:creationId xmlns:p14="http://schemas.microsoft.com/office/powerpoint/2010/main" val="2472703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Rectangle 218"/>
          <p:cNvSpPr>
            <a:spLocks noGrp="1" noChangeArrowheads="1"/>
          </p:cNvSpPr>
          <p:nvPr>
            <p:ph type="sldNum" sz="quarter" idx="10"/>
          </p:nvPr>
        </p:nvSpPr>
        <p:spPr>
          <a:ln/>
        </p:spPr>
        <p:txBody>
          <a:bodyPr/>
          <a:lstStyle>
            <a:lvl1pPr>
              <a:defRPr/>
            </a:lvl1pPr>
          </a:lstStyle>
          <a:p>
            <a:fld id="{C7C95060-7D94-47B8-87B1-F064D8618541}" type="slidenum">
              <a:rPr lang="pt-BR" smtClean="0"/>
              <a:t>‹nº›</a:t>
            </a:fld>
            <a:endParaRPr lang="pt-BR"/>
          </a:p>
        </p:txBody>
      </p:sp>
      <p:sp>
        <p:nvSpPr>
          <p:cNvPr id="4" name="Rectangle 219"/>
          <p:cNvSpPr>
            <a:spLocks noGrp="1" noChangeArrowheads="1"/>
          </p:cNvSpPr>
          <p:nvPr>
            <p:ph type="dt" sz="half" idx="11"/>
          </p:nvPr>
        </p:nvSpPr>
        <p:spPr>
          <a:ln/>
        </p:spPr>
        <p:txBody>
          <a:bodyPr/>
          <a:lstStyle>
            <a:lvl1pPr>
              <a:defRPr/>
            </a:lvl1pPr>
          </a:lstStyle>
          <a:p>
            <a:fld id="{C9ACF609-43E4-4E8B-8742-4C7EFC181B84}" type="datetimeFigureOut">
              <a:rPr lang="pt-BR" smtClean="0"/>
              <a:t>02/03/2016</a:t>
            </a:fld>
            <a:endParaRPr lang="pt-BR"/>
          </a:p>
        </p:txBody>
      </p:sp>
      <p:sp>
        <p:nvSpPr>
          <p:cNvPr id="5" name="Rectangle 220"/>
          <p:cNvSpPr>
            <a:spLocks noGrp="1" noChangeArrowheads="1"/>
          </p:cNvSpPr>
          <p:nvPr>
            <p:ph type="ftr" sz="quarter" idx="12"/>
          </p:nvPr>
        </p:nvSpPr>
        <p:spPr>
          <a:ln/>
        </p:spPr>
        <p:txBody>
          <a:bodyPr/>
          <a:lstStyle>
            <a:lvl1pPr>
              <a:defRPr/>
            </a:lvl1pPr>
          </a:lstStyle>
          <a:p>
            <a:endParaRPr lang="pt-BR"/>
          </a:p>
        </p:txBody>
      </p:sp>
    </p:spTree>
    <p:extLst>
      <p:ext uri="{BB962C8B-B14F-4D97-AF65-F5344CB8AC3E}">
        <p14:creationId xmlns:p14="http://schemas.microsoft.com/office/powerpoint/2010/main" val="4285763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218"/>
          <p:cNvSpPr>
            <a:spLocks noGrp="1" noChangeArrowheads="1"/>
          </p:cNvSpPr>
          <p:nvPr>
            <p:ph type="sldNum" sz="quarter" idx="10"/>
          </p:nvPr>
        </p:nvSpPr>
        <p:spPr>
          <a:ln/>
        </p:spPr>
        <p:txBody>
          <a:bodyPr/>
          <a:lstStyle>
            <a:lvl1pPr>
              <a:defRPr/>
            </a:lvl1pPr>
          </a:lstStyle>
          <a:p>
            <a:fld id="{C7C95060-7D94-47B8-87B1-F064D8618541}" type="slidenum">
              <a:rPr lang="pt-BR" smtClean="0"/>
              <a:t>‹nº›</a:t>
            </a:fld>
            <a:endParaRPr lang="pt-BR"/>
          </a:p>
        </p:txBody>
      </p:sp>
      <p:sp>
        <p:nvSpPr>
          <p:cNvPr id="3" name="Rectangle 219"/>
          <p:cNvSpPr>
            <a:spLocks noGrp="1" noChangeArrowheads="1"/>
          </p:cNvSpPr>
          <p:nvPr>
            <p:ph type="dt" sz="half" idx="11"/>
          </p:nvPr>
        </p:nvSpPr>
        <p:spPr>
          <a:ln/>
        </p:spPr>
        <p:txBody>
          <a:bodyPr/>
          <a:lstStyle>
            <a:lvl1pPr>
              <a:defRPr/>
            </a:lvl1pPr>
          </a:lstStyle>
          <a:p>
            <a:fld id="{C9ACF609-43E4-4E8B-8742-4C7EFC181B84}" type="datetimeFigureOut">
              <a:rPr lang="pt-BR" smtClean="0"/>
              <a:t>02/03/2016</a:t>
            </a:fld>
            <a:endParaRPr lang="pt-BR"/>
          </a:p>
        </p:txBody>
      </p:sp>
      <p:sp>
        <p:nvSpPr>
          <p:cNvPr id="4" name="Rectangle 220"/>
          <p:cNvSpPr>
            <a:spLocks noGrp="1" noChangeArrowheads="1"/>
          </p:cNvSpPr>
          <p:nvPr>
            <p:ph type="ftr" sz="quarter" idx="12"/>
          </p:nvPr>
        </p:nvSpPr>
        <p:spPr>
          <a:ln/>
        </p:spPr>
        <p:txBody>
          <a:bodyPr/>
          <a:lstStyle>
            <a:lvl1pPr>
              <a:defRPr/>
            </a:lvl1pPr>
          </a:lstStyle>
          <a:p>
            <a:endParaRPr lang="pt-BR"/>
          </a:p>
        </p:txBody>
      </p:sp>
    </p:spTree>
    <p:extLst>
      <p:ext uri="{BB962C8B-B14F-4D97-AF65-F5344CB8AC3E}">
        <p14:creationId xmlns:p14="http://schemas.microsoft.com/office/powerpoint/2010/main" val="3014464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pt-BR" smtClean="0"/>
              <a:t>Clique para editar o título mestre</a:t>
            </a:r>
            <a:endParaRPr lang="pt-BR"/>
          </a:p>
        </p:txBody>
      </p:sp>
      <p:sp>
        <p:nvSpPr>
          <p:cNvPr id="3" name="Espaço Reservado para Conteú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Rectangle 218"/>
          <p:cNvSpPr>
            <a:spLocks noGrp="1" noChangeArrowheads="1"/>
          </p:cNvSpPr>
          <p:nvPr>
            <p:ph type="sldNum" sz="quarter" idx="10"/>
          </p:nvPr>
        </p:nvSpPr>
        <p:spPr>
          <a:ln/>
        </p:spPr>
        <p:txBody>
          <a:bodyPr/>
          <a:lstStyle>
            <a:lvl1pPr>
              <a:defRPr/>
            </a:lvl1pPr>
          </a:lstStyle>
          <a:p>
            <a:fld id="{C7C95060-7D94-47B8-87B1-F064D8618541}" type="slidenum">
              <a:rPr lang="pt-BR" smtClean="0"/>
              <a:t>‹nº›</a:t>
            </a:fld>
            <a:endParaRPr lang="pt-BR"/>
          </a:p>
        </p:txBody>
      </p:sp>
      <p:sp>
        <p:nvSpPr>
          <p:cNvPr id="6" name="Rectangle 219"/>
          <p:cNvSpPr>
            <a:spLocks noGrp="1" noChangeArrowheads="1"/>
          </p:cNvSpPr>
          <p:nvPr>
            <p:ph type="dt" sz="half" idx="11"/>
          </p:nvPr>
        </p:nvSpPr>
        <p:spPr>
          <a:ln/>
        </p:spPr>
        <p:txBody>
          <a:bodyPr/>
          <a:lstStyle>
            <a:lvl1pPr>
              <a:defRPr/>
            </a:lvl1pPr>
          </a:lstStyle>
          <a:p>
            <a:fld id="{C9ACF609-43E4-4E8B-8742-4C7EFC181B84}" type="datetimeFigureOut">
              <a:rPr lang="pt-BR" smtClean="0"/>
              <a:t>02/03/2016</a:t>
            </a:fld>
            <a:endParaRPr lang="pt-BR"/>
          </a:p>
        </p:txBody>
      </p:sp>
      <p:sp>
        <p:nvSpPr>
          <p:cNvPr id="7" name="Rectangle 220"/>
          <p:cNvSpPr>
            <a:spLocks noGrp="1" noChangeArrowheads="1"/>
          </p:cNvSpPr>
          <p:nvPr>
            <p:ph type="ftr" sz="quarter" idx="12"/>
          </p:nvPr>
        </p:nvSpPr>
        <p:spPr>
          <a:ln/>
        </p:spPr>
        <p:txBody>
          <a:bodyPr/>
          <a:lstStyle>
            <a:lvl1pPr>
              <a:defRPr/>
            </a:lvl1pPr>
          </a:lstStyle>
          <a:p>
            <a:endParaRPr lang="pt-BR"/>
          </a:p>
        </p:txBody>
      </p:sp>
    </p:spTree>
    <p:extLst>
      <p:ext uri="{BB962C8B-B14F-4D97-AF65-F5344CB8AC3E}">
        <p14:creationId xmlns:p14="http://schemas.microsoft.com/office/powerpoint/2010/main" val="549366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pt-BR" smtClean="0"/>
              <a:t>Clique para editar o título mestre</a:t>
            </a:r>
            <a:endParaRPr lang="pt-BR"/>
          </a:p>
        </p:txBody>
      </p:sp>
      <p:sp>
        <p:nvSpPr>
          <p:cNvPr id="3" name="Espaço Reservado para Imagem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pt-BR" noProof="0" smtClean="0"/>
              <a:t>Clique no ícone para adicionar uma imagem</a:t>
            </a:r>
          </a:p>
        </p:txBody>
      </p:sp>
      <p:sp>
        <p:nvSpPr>
          <p:cNvPr id="4" name="Espaço Reservado para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Rectangle 218"/>
          <p:cNvSpPr>
            <a:spLocks noGrp="1" noChangeArrowheads="1"/>
          </p:cNvSpPr>
          <p:nvPr>
            <p:ph type="sldNum" sz="quarter" idx="10"/>
          </p:nvPr>
        </p:nvSpPr>
        <p:spPr>
          <a:ln/>
        </p:spPr>
        <p:txBody>
          <a:bodyPr/>
          <a:lstStyle>
            <a:lvl1pPr>
              <a:defRPr/>
            </a:lvl1pPr>
          </a:lstStyle>
          <a:p>
            <a:fld id="{C7C95060-7D94-47B8-87B1-F064D8618541}" type="slidenum">
              <a:rPr lang="pt-BR" smtClean="0"/>
              <a:t>‹nº›</a:t>
            </a:fld>
            <a:endParaRPr lang="pt-BR"/>
          </a:p>
        </p:txBody>
      </p:sp>
      <p:sp>
        <p:nvSpPr>
          <p:cNvPr id="6" name="Rectangle 219"/>
          <p:cNvSpPr>
            <a:spLocks noGrp="1" noChangeArrowheads="1"/>
          </p:cNvSpPr>
          <p:nvPr>
            <p:ph type="dt" sz="half" idx="11"/>
          </p:nvPr>
        </p:nvSpPr>
        <p:spPr>
          <a:ln/>
        </p:spPr>
        <p:txBody>
          <a:bodyPr/>
          <a:lstStyle>
            <a:lvl1pPr>
              <a:defRPr/>
            </a:lvl1pPr>
          </a:lstStyle>
          <a:p>
            <a:fld id="{C9ACF609-43E4-4E8B-8742-4C7EFC181B84}" type="datetimeFigureOut">
              <a:rPr lang="pt-BR" smtClean="0"/>
              <a:t>02/03/2016</a:t>
            </a:fld>
            <a:endParaRPr lang="pt-BR"/>
          </a:p>
        </p:txBody>
      </p:sp>
      <p:sp>
        <p:nvSpPr>
          <p:cNvPr id="7" name="Rectangle 220"/>
          <p:cNvSpPr>
            <a:spLocks noGrp="1" noChangeArrowheads="1"/>
          </p:cNvSpPr>
          <p:nvPr>
            <p:ph type="ftr" sz="quarter" idx="12"/>
          </p:nvPr>
        </p:nvSpPr>
        <p:spPr>
          <a:ln/>
        </p:spPr>
        <p:txBody>
          <a:bodyPr/>
          <a:lstStyle>
            <a:lvl1pPr>
              <a:defRPr/>
            </a:lvl1pPr>
          </a:lstStyle>
          <a:p>
            <a:endParaRPr lang="pt-BR"/>
          </a:p>
        </p:txBody>
      </p:sp>
    </p:spTree>
    <p:extLst>
      <p:ext uri="{BB962C8B-B14F-4D97-AF65-F5344CB8AC3E}">
        <p14:creationId xmlns:p14="http://schemas.microsoft.com/office/powerpoint/2010/main" val="2985949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2F2F47"/>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496888" y="1308100"/>
            <a:ext cx="10429876" cy="5908675"/>
            <a:chOff x="-313" y="824"/>
            <a:chExt cx="6570" cy="3722"/>
          </a:xfrm>
        </p:grpSpPr>
        <p:sp>
          <p:nvSpPr>
            <p:cNvPr id="131075"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76"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77"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78"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79"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80"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81"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82"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83"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84"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85"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86"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87"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88"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89" name="Rectangle 17"/>
            <p:cNvSpPr>
              <a:spLocks noChangeArrowheads="1"/>
            </p:cNvSpPr>
            <p:nvPr userDrawn="1"/>
          </p:nvSpPr>
          <p:spPr bwMode="hidden">
            <a:xfrm rot="18603245" flipV="1">
              <a:off x="4053" y="3503"/>
              <a:ext cx="2079" cy="6"/>
            </a:xfrm>
            <a:prstGeom prst="rect">
              <a:avLst/>
            </a:prstGeom>
            <a:gradFill rotWithShape="0">
              <a:gsLst>
                <a:gs pos="0">
                  <a:schemeClr val="bg1"/>
                </a:gs>
                <a:gs pos="100000">
                  <a:schemeClr val="bg1">
                    <a:gamma/>
                    <a:shade val="0"/>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vert="eaVert"/>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90" name="Rectangle 18"/>
            <p:cNvSpPr>
              <a:spLocks noChangeArrowheads="1"/>
            </p:cNvSpPr>
            <p:nvPr userDrawn="1"/>
          </p:nvSpPr>
          <p:spPr bwMode="hidden">
            <a:xfrm rot="39991575" flipH="1" flipV="1">
              <a:off x="5368" y="4167"/>
              <a:ext cx="501" cy="6"/>
            </a:xfrm>
            <a:prstGeom prst="rect">
              <a:avLst/>
            </a:prstGeom>
            <a:gradFill rotWithShape="0">
              <a:gsLst>
                <a:gs pos="0">
                  <a:schemeClr val="bg1"/>
                </a:gs>
                <a:gs pos="100000">
                  <a:schemeClr val="bg1">
                    <a:gamma/>
                    <a:shade val="0"/>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vert="eaVert"/>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91"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92"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a:noFill/>
            </a:ln>
            <a:effectLst/>
            <a:extLst>
              <a:ext uri="{91240B29-F687-4F45-9708-019B960494DF}">
                <a14:hiddenLine xmlns:a14="http://schemas.microsoft.com/office/drawing/2010/main" w="9525">
                  <a:solidFill>
                    <a:schemeClr val="accent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93"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a:noFill/>
            </a:ln>
            <a:effectLst/>
            <a:extLst>
              <a:ext uri="{91240B29-F687-4F45-9708-019B960494DF}">
                <a14:hiddenLine xmlns:a14="http://schemas.microsoft.com/office/drawing/2010/main" w="9525">
                  <a:solidFill>
                    <a:schemeClr val="accent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94"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95"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96"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97"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98"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099"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100"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101"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102"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103"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104"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105"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106"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a:lstStyle/>
            <a:p>
              <a:pPr algn="ctr" eaLnBrk="1" hangingPunct="1">
                <a:defRPr/>
              </a:pPr>
              <a:endParaRPr lang="pt-BR" altLang="pt-BR">
                <a:effectLst>
                  <a:outerShdw blurRad="38100" dist="38100" dir="2700000" algn="tl">
                    <a:srgbClr val="000000"/>
                  </a:outerShdw>
                </a:effectLst>
                <a:latin typeface="Arial" panose="020B0604020202020204" pitchFamily="34" charset="0"/>
              </a:endParaRPr>
            </a:p>
          </p:txBody>
        </p:sp>
        <p:sp>
          <p:nvSpPr>
            <p:cNvPr id="131107"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08"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09"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10"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11"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12"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13"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14"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15"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16"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17"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18"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19"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20"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21"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22"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23"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24"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25"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26"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27"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28"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29"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30"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31"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32"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33"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34"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35"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36"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37"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38"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39"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40"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41"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42"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43"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44"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45"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46"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47"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48"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49"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50"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51"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52"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53"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54"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55"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56"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57"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58"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59"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60"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61"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62"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63"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64"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65"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66"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67"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68"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69"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70"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71"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72"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73"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74"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75"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76"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77"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78"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79"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80"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81"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82"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83"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84"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85"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86"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87"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88"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89"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90"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91"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92"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93"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94"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95"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96"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97"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98"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199"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00"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01"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02"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03"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04"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05"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06"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07"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08"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09"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10"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11"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12"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13"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14"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15"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16"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17"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18"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19"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20"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21"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22"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23"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24"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25"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26"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27"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28"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29"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30"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31"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32"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33"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34"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35"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36"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37"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38"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39"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40"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41"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42"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43"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44"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45"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46"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47"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48"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49"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50"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51"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52"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53"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54"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55"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56"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57"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58"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59"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60"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61"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62"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63"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64"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65"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66"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67"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68" name="Oval 196"/>
            <p:cNvSpPr>
              <a:spLocks noChangeArrowheads="1"/>
            </p:cNvSpPr>
            <p:nvPr/>
          </p:nvSpPr>
          <p:spPr bwMode="hidden">
            <a:xfrm>
              <a:off x="3255" y="4071"/>
              <a:ext cx="196" cy="106"/>
            </a:xfrm>
            <a:prstGeom prst="ellipse">
              <a:avLst/>
            </a:prstGeom>
            <a:gradFill rotWithShape="0">
              <a:gsLst>
                <a:gs pos="0">
                  <a:schemeClr val="accent2"/>
                </a:gs>
                <a:gs pos="100000">
                  <a:schemeClr val="accent2">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69" name="Oval 197"/>
            <p:cNvSpPr>
              <a:spLocks noChangeArrowheads="1"/>
            </p:cNvSpPr>
            <p:nvPr/>
          </p:nvSpPr>
          <p:spPr bwMode="hidden">
            <a:xfrm>
              <a:off x="3651" y="3693"/>
              <a:ext cx="196" cy="111"/>
            </a:xfrm>
            <a:prstGeom prst="ellipse">
              <a:avLst/>
            </a:prstGeom>
            <a:gradFill rotWithShape="0">
              <a:gsLst>
                <a:gs pos="0">
                  <a:schemeClr val="accent2"/>
                </a:gs>
                <a:gs pos="100000">
                  <a:schemeClr val="accent2">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70" name="Oval 198"/>
            <p:cNvSpPr>
              <a:spLocks noChangeArrowheads="1"/>
            </p:cNvSpPr>
            <p:nvPr/>
          </p:nvSpPr>
          <p:spPr bwMode="hidden">
            <a:xfrm>
              <a:off x="4773" y="3705"/>
              <a:ext cx="201" cy="106"/>
            </a:xfrm>
            <a:prstGeom prst="ellipse">
              <a:avLst/>
            </a:prstGeom>
            <a:gradFill rotWithShape="0">
              <a:gsLst>
                <a:gs pos="0">
                  <a:schemeClr val="accent2"/>
                </a:gs>
                <a:gs pos="100000">
                  <a:schemeClr val="accent2">
                    <a:gamma/>
                    <a:shade val="39216"/>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71" name="Oval 199"/>
            <p:cNvSpPr>
              <a:spLocks noChangeArrowheads="1"/>
            </p:cNvSpPr>
            <p:nvPr/>
          </p:nvSpPr>
          <p:spPr bwMode="hidden">
            <a:xfrm>
              <a:off x="4491" y="4049"/>
              <a:ext cx="196" cy="105"/>
            </a:xfrm>
            <a:prstGeom prst="ellipse">
              <a:avLst/>
            </a:prstGeom>
            <a:gradFill rotWithShape="0">
              <a:gsLst>
                <a:gs pos="0">
                  <a:schemeClr val="accent2"/>
                </a:gs>
                <a:gs pos="100000">
                  <a:schemeClr val="accent2">
                    <a:gamma/>
                    <a:shade val="39216"/>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72" name="Oval 200"/>
            <p:cNvSpPr>
              <a:spLocks noChangeArrowheads="1"/>
            </p:cNvSpPr>
            <p:nvPr/>
          </p:nvSpPr>
          <p:spPr bwMode="hidden">
            <a:xfrm>
              <a:off x="3989" y="3396"/>
              <a:ext cx="168" cy="96"/>
            </a:xfrm>
            <a:prstGeom prst="ellipse">
              <a:avLst/>
            </a:prstGeom>
            <a:gradFill rotWithShape="0">
              <a:gsLst>
                <a:gs pos="0">
                  <a:schemeClr val="accent2"/>
                </a:gs>
                <a:gs pos="100000">
                  <a:schemeClr val="accent2">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73" name="Oval 201"/>
            <p:cNvSpPr>
              <a:spLocks noChangeArrowheads="1"/>
            </p:cNvSpPr>
            <p:nvPr/>
          </p:nvSpPr>
          <p:spPr bwMode="hidden">
            <a:xfrm>
              <a:off x="4263" y="3141"/>
              <a:ext cx="167" cy="95"/>
            </a:xfrm>
            <a:prstGeom prst="ellipse">
              <a:avLst/>
            </a:prstGeom>
            <a:gradFill rotWithShape="0">
              <a:gsLst>
                <a:gs pos="0">
                  <a:schemeClr val="accent2"/>
                </a:gs>
                <a:gs pos="100000">
                  <a:schemeClr val="accent2">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74" name="Oval 202"/>
            <p:cNvSpPr>
              <a:spLocks noChangeArrowheads="1"/>
            </p:cNvSpPr>
            <p:nvPr/>
          </p:nvSpPr>
          <p:spPr bwMode="hidden">
            <a:xfrm>
              <a:off x="5044" y="3418"/>
              <a:ext cx="167" cy="95"/>
            </a:xfrm>
            <a:prstGeom prst="ellipse">
              <a:avLst/>
            </a:prstGeom>
            <a:gradFill rotWithShape="0">
              <a:gsLst>
                <a:gs pos="0">
                  <a:schemeClr val="accent2"/>
                </a:gs>
                <a:gs pos="100000">
                  <a:schemeClr val="accent2">
                    <a:gamma/>
                    <a:shade val="39216"/>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75" name="Oval 203"/>
            <p:cNvSpPr>
              <a:spLocks noChangeArrowheads="1"/>
            </p:cNvSpPr>
            <p:nvPr/>
          </p:nvSpPr>
          <p:spPr bwMode="hidden">
            <a:xfrm>
              <a:off x="4553" y="2873"/>
              <a:ext cx="156" cy="83"/>
            </a:xfrm>
            <a:prstGeom prst="ellipse">
              <a:avLst/>
            </a:prstGeom>
            <a:gradFill rotWithShape="0">
              <a:gsLst>
                <a:gs pos="0">
                  <a:schemeClr val="accent2"/>
                </a:gs>
                <a:gs pos="100000">
                  <a:schemeClr val="accent2">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76" name="Oval 204"/>
            <p:cNvSpPr>
              <a:spLocks noChangeArrowheads="1"/>
            </p:cNvSpPr>
            <p:nvPr/>
          </p:nvSpPr>
          <p:spPr bwMode="hidden">
            <a:xfrm>
              <a:off x="5293" y="3116"/>
              <a:ext cx="168" cy="95"/>
            </a:xfrm>
            <a:prstGeom prst="ellipse">
              <a:avLst/>
            </a:prstGeom>
            <a:gradFill rotWithShape="0">
              <a:gsLst>
                <a:gs pos="0">
                  <a:schemeClr val="accent2"/>
                </a:gs>
                <a:gs pos="100000">
                  <a:schemeClr val="accent2">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77" name="Oval 205"/>
            <p:cNvSpPr>
              <a:spLocks noChangeArrowheads="1"/>
            </p:cNvSpPr>
            <p:nvPr/>
          </p:nvSpPr>
          <p:spPr bwMode="hidden">
            <a:xfrm>
              <a:off x="5497" y="2879"/>
              <a:ext cx="156" cy="89"/>
            </a:xfrm>
            <a:prstGeom prst="ellipse">
              <a:avLst/>
            </a:prstGeom>
            <a:gradFill rotWithShape="0">
              <a:gsLst>
                <a:gs pos="0">
                  <a:schemeClr val="accent2"/>
                </a:gs>
                <a:gs pos="100000">
                  <a:schemeClr val="accent2">
                    <a:gamma/>
                    <a:shade val="39216"/>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78" name="Oval 206"/>
            <p:cNvSpPr>
              <a:spLocks noChangeArrowheads="1"/>
            </p:cNvSpPr>
            <p:nvPr/>
          </p:nvSpPr>
          <p:spPr bwMode="hidden">
            <a:xfrm>
              <a:off x="4772" y="2673"/>
              <a:ext cx="156" cy="83"/>
            </a:xfrm>
            <a:prstGeom prst="ellipse">
              <a:avLst/>
            </a:prstGeom>
            <a:gradFill rotWithShape="0">
              <a:gsLst>
                <a:gs pos="0">
                  <a:schemeClr val="accent2"/>
                </a:gs>
                <a:gs pos="100000">
                  <a:schemeClr val="accent2">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79" name="Oval 207"/>
            <p:cNvSpPr>
              <a:spLocks noChangeArrowheads="1"/>
            </p:cNvSpPr>
            <p:nvPr/>
          </p:nvSpPr>
          <p:spPr bwMode="hidden">
            <a:xfrm>
              <a:off x="4966" y="2488"/>
              <a:ext cx="156" cy="84"/>
            </a:xfrm>
            <a:prstGeom prst="ellipse">
              <a:avLst/>
            </a:prstGeom>
            <a:gradFill rotWithShape="0">
              <a:gsLst>
                <a:gs pos="0">
                  <a:schemeClr val="accent2"/>
                </a:gs>
                <a:gs pos="100000">
                  <a:schemeClr val="accent2">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80" name="Oval 208"/>
            <p:cNvSpPr>
              <a:spLocks noChangeArrowheads="1"/>
            </p:cNvSpPr>
            <p:nvPr/>
          </p:nvSpPr>
          <p:spPr bwMode="hidden">
            <a:xfrm>
              <a:off x="5444" y="2052"/>
              <a:ext cx="134" cy="73"/>
            </a:xfrm>
            <a:prstGeom prst="ellipse">
              <a:avLst/>
            </a:prstGeom>
            <a:gradFill rotWithShape="0">
              <a:gsLst>
                <a:gs pos="0">
                  <a:schemeClr val="accent2"/>
                </a:gs>
                <a:gs pos="100000">
                  <a:schemeClr val="accent2">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81" name="Oval 209"/>
            <p:cNvSpPr>
              <a:spLocks noChangeArrowheads="1"/>
            </p:cNvSpPr>
            <p:nvPr/>
          </p:nvSpPr>
          <p:spPr bwMode="hidden">
            <a:xfrm>
              <a:off x="5161" y="2314"/>
              <a:ext cx="140" cy="73"/>
            </a:xfrm>
            <a:prstGeom prst="ellipse">
              <a:avLst/>
            </a:prstGeom>
            <a:gradFill rotWithShape="0">
              <a:gsLst>
                <a:gs pos="0">
                  <a:schemeClr val="accent2"/>
                </a:gs>
                <a:gs pos="100000">
                  <a:schemeClr val="accent2">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82" name="Oval 210"/>
            <p:cNvSpPr>
              <a:spLocks noChangeArrowheads="1"/>
            </p:cNvSpPr>
            <p:nvPr/>
          </p:nvSpPr>
          <p:spPr bwMode="hidden">
            <a:xfrm>
              <a:off x="5318" y="2176"/>
              <a:ext cx="134" cy="61"/>
            </a:xfrm>
            <a:prstGeom prst="ellipse">
              <a:avLst/>
            </a:prstGeom>
            <a:gradFill rotWithShape="0">
              <a:gsLst>
                <a:gs pos="0">
                  <a:schemeClr val="accent2"/>
                </a:gs>
                <a:gs pos="100000">
                  <a:schemeClr val="accent2">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83" name="Oval 211"/>
            <p:cNvSpPr>
              <a:spLocks noChangeArrowheads="1"/>
            </p:cNvSpPr>
            <p:nvPr/>
          </p:nvSpPr>
          <p:spPr bwMode="hidden">
            <a:xfrm>
              <a:off x="5581" y="1933"/>
              <a:ext cx="128" cy="61"/>
            </a:xfrm>
            <a:prstGeom prst="ellipse">
              <a:avLst/>
            </a:prstGeom>
            <a:gradFill rotWithShape="0">
              <a:gsLst>
                <a:gs pos="0">
                  <a:schemeClr val="accent2"/>
                </a:gs>
                <a:gs pos="100000">
                  <a:schemeClr val="accent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84" name="Oval 212"/>
            <p:cNvSpPr>
              <a:spLocks noChangeArrowheads="1"/>
            </p:cNvSpPr>
            <p:nvPr/>
          </p:nvSpPr>
          <p:spPr bwMode="hidden">
            <a:xfrm>
              <a:off x="5689" y="1811"/>
              <a:ext cx="128" cy="61"/>
            </a:xfrm>
            <a:prstGeom prst="ellipse">
              <a:avLst/>
            </a:prstGeom>
            <a:gradFill rotWithShape="0">
              <a:gsLst>
                <a:gs pos="0">
                  <a:schemeClr val="accent2"/>
                </a:gs>
                <a:gs pos="100000">
                  <a:schemeClr val="accent2">
                    <a:gamma/>
                    <a:shade val="57647"/>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85" name="Oval 213"/>
            <p:cNvSpPr>
              <a:spLocks noChangeArrowheads="1"/>
            </p:cNvSpPr>
            <p:nvPr/>
          </p:nvSpPr>
          <p:spPr bwMode="hidden">
            <a:xfrm>
              <a:off x="5663" y="2680"/>
              <a:ext cx="156" cy="83"/>
            </a:xfrm>
            <a:prstGeom prst="ellipse">
              <a:avLst/>
            </a:prstGeom>
            <a:gradFill rotWithShape="0">
              <a:gsLst>
                <a:gs pos="0">
                  <a:schemeClr val="accent2"/>
                </a:gs>
                <a:gs pos="100000">
                  <a:schemeClr val="accent2">
                    <a:gamma/>
                    <a:shade val="54510"/>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86"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87"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88"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sp>
          <p:nvSpPr>
            <p:cNvPr id="131289" name="Oval 217"/>
            <p:cNvSpPr>
              <a:spLocks noChangeArrowheads="1"/>
            </p:cNvSpPr>
            <p:nvPr/>
          </p:nvSpPr>
          <p:spPr bwMode="hidden">
            <a:xfrm>
              <a:off x="5624" y="4010"/>
              <a:ext cx="201" cy="106"/>
            </a:xfrm>
            <a:prstGeom prst="ellipse">
              <a:avLst/>
            </a:prstGeom>
            <a:gradFill rotWithShape="0">
              <a:gsLst>
                <a:gs pos="0">
                  <a:schemeClr val="accent2"/>
                </a:gs>
                <a:gs pos="100000">
                  <a:schemeClr val="accent2">
                    <a:gamma/>
                    <a:shade val="39216"/>
                    <a:invGamma/>
                  </a:schemeClr>
                </a:gs>
              </a:gsLst>
              <a:lin ang="2700000" scaled="1"/>
            </a:gradFill>
            <a:ln>
              <a:noFill/>
            </a:ln>
            <a:effectLst/>
            <a:extLst>
              <a:ext uri="{91240B29-F687-4F45-9708-019B960494DF}">
                <a14:hiddenLine xmlns:a14="http://schemas.microsoft.com/office/drawing/2010/main" w="9525">
                  <a:solidFill>
                    <a:schemeClr val="hlink"/>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pt-BR">
                <a:latin typeface="Arial" panose="020B0604020202020204" pitchFamily="34" charset="0"/>
              </a:endParaRPr>
            </a:p>
          </p:txBody>
        </p:sp>
      </p:grpSp>
      <p:sp>
        <p:nvSpPr>
          <p:cNvPr id="131290" name="Rectangle 218"/>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C7C95060-7D94-47B8-87B1-F064D8618541}" type="slidenum">
              <a:rPr lang="pt-BR" smtClean="0"/>
              <a:t>‹nº›</a:t>
            </a:fld>
            <a:endParaRPr lang="pt-BR"/>
          </a:p>
        </p:txBody>
      </p:sp>
      <p:sp>
        <p:nvSpPr>
          <p:cNvPr id="131291" name="Rectangle 219"/>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Arial" panose="020B0604020202020204" pitchFamily="34" charset="0"/>
              </a:defRPr>
            </a:lvl1pPr>
          </a:lstStyle>
          <a:p>
            <a:fld id="{C9ACF609-43E4-4E8B-8742-4C7EFC181B84}" type="datetimeFigureOut">
              <a:rPr lang="pt-BR" smtClean="0"/>
              <a:t>02/03/2016</a:t>
            </a:fld>
            <a:endParaRPr lang="pt-BR"/>
          </a:p>
        </p:txBody>
      </p:sp>
      <p:sp>
        <p:nvSpPr>
          <p:cNvPr id="131292" name="Rectangle 220"/>
          <p:cNvSpPr>
            <a:spLocks noGrp="1" noChangeArrowheads="1"/>
          </p:cNvSpPr>
          <p:nvPr>
            <p:ph type="ftr" sz="quarter" idx="3"/>
          </p:nvPr>
        </p:nvSpPr>
        <p:spPr bwMode="auto">
          <a:xfrm>
            <a:off x="3124200" y="624363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Arial" panose="020B0604020202020204" pitchFamily="34" charset="0"/>
              </a:defRPr>
            </a:lvl1pPr>
          </a:lstStyle>
          <a:p>
            <a:endParaRPr lang="pt-BR"/>
          </a:p>
        </p:txBody>
      </p:sp>
      <p:sp>
        <p:nvSpPr>
          <p:cNvPr id="131293" name="Rectangle 221"/>
          <p:cNvSpPr>
            <a:spLocks noGrp="1" noChangeArrowheads="1"/>
          </p:cNvSpPr>
          <p:nvPr>
            <p:ph type="body" idx="1"/>
          </p:nvPr>
        </p:nvSpPr>
        <p:spPr bwMode="auto">
          <a:xfrm>
            <a:off x="457200" y="1600200"/>
            <a:ext cx="8229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pt-BR" altLang="pt-BR" smtClean="0"/>
              <a:t>Clique para editar os estilos do texto mestre</a:t>
            </a:r>
          </a:p>
          <a:p>
            <a:pPr lvl="1"/>
            <a:r>
              <a:rPr lang="pt-BR" altLang="pt-BR" smtClean="0"/>
              <a:t>Segundo nível</a:t>
            </a:r>
          </a:p>
          <a:p>
            <a:pPr lvl="2"/>
            <a:r>
              <a:rPr lang="pt-BR" altLang="pt-BR" smtClean="0"/>
              <a:t>Terceiro nível</a:t>
            </a:r>
          </a:p>
          <a:p>
            <a:pPr lvl="3"/>
            <a:r>
              <a:rPr lang="pt-BR" altLang="pt-BR" smtClean="0"/>
              <a:t>Quarto nível</a:t>
            </a:r>
          </a:p>
          <a:p>
            <a:pPr lvl="4"/>
            <a:r>
              <a:rPr lang="pt-BR" altLang="pt-BR" smtClean="0"/>
              <a:t>Quinto nível</a:t>
            </a:r>
          </a:p>
        </p:txBody>
      </p:sp>
      <p:sp>
        <p:nvSpPr>
          <p:cNvPr id="131294" name="Rectangle 22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pt-BR" altLang="pt-BR" smtClean="0"/>
              <a:t>Clique para editar o estilo do título mestre</a:t>
            </a:r>
          </a:p>
        </p:txBody>
      </p:sp>
    </p:spTree>
  </p:cSld>
  <p:clrMap bg1="dk2" tx1="lt1" bg2="dk1"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1" fontAlgn="base" hangingPunct="1">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9pPr>
    </p:titleStyle>
    <p:bodyStyle>
      <a:lvl1pPr marL="342900" indent="-342900" algn="l" rtl="0" eaLnBrk="1" fontAlgn="base" hangingPunct="1">
        <a:spcBef>
          <a:spcPct val="20000"/>
        </a:spcBef>
        <a:spcAft>
          <a:spcPct val="0"/>
        </a:spcAft>
        <a:buClr>
          <a:schemeClr val="hlink"/>
        </a:buClr>
        <a:buFont typeface="Wingdings" pitchFamily="2" charset="2"/>
        <a:buBlip>
          <a:blip r:embed="rId13"/>
        </a:buBlip>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folHlink"/>
        </a:buClr>
        <a:buSzPct val="50000"/>
        <a:buFont typeface="Wingdings" pitchFamily="2" charset="2"/>
        <a:buChar char="n"/>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1" fontAlgn="base" hangingPunct="1">
        <a:spcBef>
          <a:spcPct val="20000"/>
        </a:spcBef>
        <a:spcAft>
          <a:spcPct val="0"/>
        </a:spcAft>
        <a:buClr>
          <a:schemeClr val="hlink"/>
        </a:buClr>
        <a:buFont typeface="Wingdings" pitchFamily="2" charset="2"/>
        <a:buBlip>
          <a:blip r:embed="rId13"/>
        </a:buBlip>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1" fontAlgn="base" hangingPunct="1">
        <a:spcBef>
          <a:spcPct val="20000"/>
        </a:spcBef>
        <a:spcAft>
          <a:spcPct val="0"/>
        </a:spcAft>
        <a:buClr>
          <a:schemeClr val="folHlink"/>
        </a:buClr>
        <a:buSzPct val="50000"/>
        <a:buFont typeface="Wingdings" pitchFamily="2" charset="2"/>
        <a:buChar char="n"/>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1" fontAlgn="base" hangingPunct="1">
        <a:spcBef>
          <a:spcPct val="20000"/>
        </a:spcBef>
        <a:spcAft>
          <a:spcPct val="0"/>
        </a:spcAft>
        <a:buClr>
          <a:schemeClr val="hlink"/>
        </a:buClr>
        <a:buFont typeface="Wingdings" pitchFamily="2" charset="2"/>
        <a:buBlip>
          <a:blip r:embed="rId13"/>
        </a:buBlip>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62000" y="116632"/>
            <a:ext cx="7543800" cy="1872208"/>
          </a:xfrm>
        </p:spPr>
        <p:txBody>
          <a:bodyPr>
            <a:normAutofit fontScale="90000"/>
          </a:bodyPr>
          <a:lstStyle/>
          <a:p>
            <a:pPr algn="ctr"/>
            <a:r>
              <a:rPr lang="pt-BR" sz="4000" dirty="0" smtClean="0">
                <a:solidFill>
                  <a:schemeClr val="tx1"/>
                </a:solidFill>
              </a:rPr>
              <a:t>NOVO CPC</a:t>
            </a:r>
            <a:br>
              <a:rPr lang="pt-BR" sz="4000" dirty="0" smtClean="0">
                <a:solidFill>
                  <a:schemeClr val="tx1"/>
                </a:solidFill>
              </a:rPr>
            </a:br>
            <a:r>
              <a:rPr lang="pt-BR" sz="4000" dirty="0" smtClean="0">
                <a:solidFill>
                  <a:schemeClr val="tx1"/>
                </a:solidFill>
              </a:rPr>
              <a:t> REFLEXOS NA </a:t>
            </a:r>
            <a:br>
              <a:rPr lang="pt-BR" sz="4000" dirty="0" smtClean="0">
                <a:solidFill>
                  <a:schemeClr val="tx1"/>
                </a:solidFill>
              </a:rPr>
            </a:br>
            <a:r>
              <a:rPr lang="pt-BR" sz="4000" dirty="0" smtClean="0">
                <a:solidFill>
                  <a:schemeClr val="tx1"/>
                </a:solidFill>
              </a:rPr>
              <a:t>RESPONSABILIDADE CIVIL  </a:t>
            </a:r>
            <a:endParaRPr lang="pt-BR" sz="4000" dirty="0">
              <a:solidFill>
                <a:schemeClr val="tx1"/>
              </a:solidFill>
            </a:endParaRPr>
          </a:p>
        </p:txBody>
      </p:sp>
      <p:sp>
        <p:nvSpPr>
          <p:cNvPr id="5" name="Espaço Reservado para Texto 4"/>
          <p:cNvSpPr>
            <a:spLocks noGrp="1"/>
          </p:cNvSpPr>
          <p:nvPr>
            <p:ph type="body" idx="1"/>
          </p:nvPr>
        </p:nvSpPr>
        <p:spPr>
          <a:xfrm>
            <a:off x="323528" y="2708920"/>
            <a:ext cx="7886700" cy="1500187"/>
          </a:xfrm>
        </p:spPr>
        <p:txBody>
          <a:bodyPr/>
          <a:lstStyle/>
          <a:p>
            <a:endParaRPr lang="pt-BR" dirty="0"/>
          </a:p>
        </p:txBody>
      </p:sp>
      <p:pic>
        <p:nvPicPr>
          <p:cNvPr id="3" name="Imagem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988840"/>
            <a:ext cx="9144000" cy="4869160"/>
          </a:xfrm>
          <a:prstGeom prst="rect">
            <a:avLst/>
          </a:prstGeom>
        </p:spPr>
      </p:pic>
    </p:spTree>
    <p:extLst>
      <p:ext uri="{BB962C8B-B14F-4D97-AF65-F5344CB8AC3E}">
        <p14:creationId xmlns:p14="http://schemas.microsoft.com/office/powerpoint/2010/main" val="723589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88640"/>
            <a:ext cx="9144000" cy="6669360"/>
          </a:xfrm>
        </p:spPr>
        <p:txBody>
          <a:bodyPr/>
          <a:lstStyle/>
          <a:p>
            <a:pPr marL="0" indent="0">
              <a:buNone/>
            </a:pPr>
            <a:r>
              <a:rPr lang="pt-BR" sz="2000" b="1" dirty="0" smtClean="0">
                <a:solidFill>
                  <a:srgbClr val="FFFF00"/>
                </a:solidFill>
                <a:effectLst>
                  <a:outerShdw blurRad="38100" dist="38100" dir="2700000" algn="tl">
                    <a:srgbClr val="000000">
                      <a:alpha val="43137"/>
                    </a:srgbClr>
                  </a:outerShdw>
                </a:effectLst>
              </a:rPr>
              <a:t>NOVO  CPC </a:t>
            </a:r>
          </a:p>
          <a:p>
            <a:pPr marL="0" indent="0">
              <a:buNone/>
            </a:pPr>
            <a:r>
              <a:rPr lang="pt-BR" sz="1400" dirty="0" smtClean="0">
                <a:effectLst/>
              </a:rPr>
              <a:t>Art</a:t>
            </a:r>
            <a:r>
              <a:rPr lang="pt-BR" sz="1400" dirty="0">
                <a:effectLst/>
              </a:rPr>
              <a:t>. 53 É competente o foro:</a:t>
            </a:r>
          </a:p>
          <a:p>
            <a:pPr marL="0" indent="0">
              <a:buNone/>
            </a:pPr>
            <a:r>
              <a:rPr lang="pt-BR" sz="1400" dirty="0">
                <a:effectLst/>
              </a:rPr>
              <a:t>I – para a ação de divórcio, separação, anulação de casamento e reconhecimento ou dissolução de união estável:</a:t>
            </a:r>
          </a:p>
          <a:p>
            <a:pPr marL="0" indent="0">
              <a:buNone/>
            </a:pPr>
            <a:r>
              <a:rPr lang="pt-BR" sz="1400" dirty="0">
                <a:effectLst/>
              </a:rPr>
              <a:t>a) de domicílio do guardião de filho incapaz;</a:t>
            </a:r>
          </a:p>
          <a:p>
            <a:pPr marL="0" indent="0">
              <a:buNone/>
            </a:pPr>
            <a:r>
              <a:rPr lang="pt-BR" sz="1400" dirty="0">
                <a:effectLst/>
              </a:rPr>
              <a:t>b) do último domicílio do casal, caso não haja filho incapaz;</a:t>
            </a:r>
          </a:p>
          <a:p>
            <a:pPr marL="0" indent="0">
              <a:buNone/>
            </a:pPr>
            <a:r>
              <a:rPr lang="pt-BR" sz="1400" dirty="0">
                <a:effectLst/>
              </a:rPr>
              <a:t>c) de domicílio do réu, se nenhuma das partes residir no antigo domicílio do casal;</a:t>
            </a:r>
          </a:p>
          <a:p>
            <a:pPr marL="0" indent="0">
              <a:buNone/>
            </a:pPr>
            <a:r>
              <a:rPr lang="pt-BR" sz="1400" dirty="0">
                <a:effectLst/>
              </a:rPr>
              <a:t>II – de domicílio ou residência do alimentando, para a ação em que se pedem alimentos;</a:t>
            </a:r>
          </a:p>
          <a:p>
            <a:pPr marL="0" indent="0">
              <a:buNone/>
            </a:pPr>
            <a:r>
              <a:rPr lang="pt-BR" sz="1400" dirty="0">
                <a:effectLst/>
              </a:rPr>
              <a:t>III – do lugar:</a:t>
            </a:r>
          </a:p>
          <a:p>
            <a:pPr marL="0" indent="0">
              <a:buNone/>
            </a:pPr>
            <a:r>
              <a:rPr lang="pt-BR" sz="1400" dirty="0">
                <a:effectLst/>
              </a:rPr>
              <a:t>a) onde está a sede, para a ação em que for ré pessoa jurídica;</a:t>
            </a:r>
          </a:p>
          <a:p>
            <a:pPr marL="0" indent="0">
              <a:buNone/>
            </a:pPr>
            <a:r>
              <a:rPr lang="pt-BR" sz="1400" dirty="0">
                <a:effectLst/>
              </a:rPr>
              <a:t>b) onde se acha agência ou sucursal, quanto às obrigações que a pessoa jurídica contraiu;</a:t>
            </a:r>
          </a:p>
          <a:p>
            <a:pPr marL="0" indent="0">
              <a:buNone/>
            </a:pPr>
            <a:r>
              <a:rPr lang="pt-BR" sz="1400" dirty="0">
                <a:effectLst/>
              </a:rPr>
              <a:t>c) onde exerce suas atividades, para a ação em que for ré sociedade ou associação sem personalidade jurídica;</a:t>
            </a:r>
          </a:p>
          <a:p>
            <a:pPr marL="0" indent="0">
              <a:buNone/>
            </a:pPr>
            <a:r>
              <a:rPr lang="pt-BR" sz="1400" dirty="0">
                <a:effectLst/>
              </a:rPr>
              <a:t>d) onde a obrigação deve ser satisfeita, para a ação em que se lhe exigir o cumprimento;</a:t>
            </a:r>
          </a:p>
          <a:p>
            <a:pPr marL="0" indent="0">
              <a:buNone/>
            </a:pPr>
            <a:r>
              <a:rPr lang="pt-BR" sz="1400" dirty="0">
                <a:effectLst/>
              </a:rPr>
              <a:t>e) de residência do idoso, para a causa que verse sobre direito previsto no respectivo estatuto;</a:t>
            </a:r>
          </a:p>
          <a:p>
            <a:pPr marL="0" indent="0">
              <a:buNone/>
            </a:pPr>
            <a:r>
              <a:rPr lang="pt-BR" sz="1400" dirty="0">
                <a:effectLst/>
              </a:rPr>
              <a:t>f) da sede da serventia notarial ou de registro, para a ação de reparação de dano por ato praticado em razão do ofício;</a:t>
            </a:r>
          </a:p>
          <a:p>
            <a:pPr marL="0" indent="0">
              <a:buNone/>
            </a:pPr>
            <a:r>
              <a:rPr lang="pt-BR" sz="1400" dirty="0">
                <a:effectLst/>
              </a:rPr>
              <a:t>IV – do lugar do ato ou fato para a ação:</a:t>
            </a:r>
          </a:p>
          <a:p>
            <a:pPr marL="0" indent="0">
              <a:buNone/>
            </a:pPr>
            <a:r>
              <a:rPr lang="pt-BR" sz="1400" dirty="0">
                <a:effectLst/>
              </a:rPr>
              <a:t>a) de reparação de dano;</a:t>
            </a:r>
          </a:p>
          <a:p>
            <a:pPr marL="0" indent="0">
              <a:buNone/>
            </a:pPr>
            <a:r>
              <a:rPr lang="pt-BR" sz="1400" dirty="0">
                <a:effectLst/>
              </a:rPr>
              <a:t>b) em que for réu administrador ou gestor de negócios alheios;</a:t>
            </a:r>
          </a:p>
          <a:p>
            <a:pPr marL="0" indent="0">
              <a:buNone/>
            </a:pPr>
            <a:r>
              <a:rPr lang="pt-BR" sz="1400" dirty="0">
                <a:effectLst/>
              </a:rPr>
              <a:t>V – de domicílio do autor ou do local do fato, para a ação de reparação de dano sofrido em razão de delito ou </a:t>
            </a:r>
            <a:endParaRPr lang="pt-BR" sz="1400" dirty="0" smtClean="0">
              <a:effectLst/>
            </a:endParaRPr>
          </a:p>
          <a:p>
            <a:pPr marL="0" indent="0">
              <a:buNone/>
            </a:pPr>
            <a:r>
              <a:rPr lang="pt-BR" sz="1400" dirty="0" smtClean="0">
                <a:effectLst/>
              </a:rPr>
              <a:t>acidente </a:t>
            </a:r>
            <a:r>
              <a:rPr lang="pt-BR" sz="1400" dirty="0">
                <a:effectLst/>
              </a:rPr>
              <a:t>de veículos, inclusive </a:t>
            </a:r>
            <a:r>
              <a:rPr lang="pt-BR" sz="1400" dirty="0" smtClean="0">
                <a:effectLst/>
              </a:rPr>
              <a:t>aeronaves.</a:t>
            </a:r>
          </a:p>
          <a:p>
            <a:pPr marL="0" indent="0">
              <a:buNone/>
            </a:pPr>
            <a:endParaRPr lang="pt-BR" sz="1400" dirty="0">
              <a:effectLst/>
            </a:endParaRPr>
          </a:p>
          <a:p>
            <a:pPr marL="0" indent="0">
              <a:buNone/>
            </a:pPr>
            <a:r>
              <a:rPr lang="pt-BR" sz="1400" b="1" dirty="0" smtClean="0">
                <a:solidFill>
                  <a:srgbClr val="FFFF00"/>
                </a:solidFill>
                <a:effectLst/>
              </a:rPr>
              <a:t>NOTA: </a:t>
            </a:r>
            <a:r>
              <a:rPr lang="pt-BR" sz="1800" i="1" dirty="0" smtClean="0">
                <a:effectLst/>
                <a:latin typeface="+mj-lt"/>
              </a:rPr>
              <a:t>Incisos IV e V – A regra continua com o objetivo de facilitar o efetivo acesso à justiça. </a:t>
            </a:r>
            <a:endParaRPr lang="pt-BR" sz="1800" i="1" dirty="0">
              <a:latin typeface="+mj-lt"/>
            </a:endParaRPr>
          </a:p>
        </p:txBody>
      </p:sp>
    </p:spTree>
    <p:extLst>
      <p:ext uri="{BB962C8B-B14F-4D97-AF65-F5344CB8AC3E}">
        <p14:creationId xmlns:p14="http://schemas.microsoft.com/office/powerpoint/2010/main" val="33286418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b="1" dirty="0" smtClean="0"/>
              <a:t>Responsabilidade do Administrador</a:t>
            </a:r>
            <a:endParaRPr lang="pt-BR" sz="3600" b="1" dirty="0"/>
          </a:p>
        </p:txBody>
      </p:sp>
      <p:sp>
        <p:nvSpPr>
          <p:cNvPr id="3" name="Espaço Reservado para Conteúdo 2"/>
          <p:cNvSpPr>
            <a:spLocks noGrp="1"/>
          </p:cNvSpPr>
          <p:nvPr>
            <p:ph idx="1"/>
          </p:nvPr>
        </p:nvSpPr>
        <p:spPr>
          <a:xfrm>
            <a:off x="0" y="1124744"/>
            <a:ext cx="9144000" cy="5733256"/>
          </a:xfrm>
        </p:spPr>
        <p:txBody>
          <a:bodyPr/>
          <a:lstStyle/>
          <a:p>
            <a:pPr marL="0" indent="0">
              <a:buNone/>
            </a:pPr>
            <a:r>
              <a:rPr lang="pt-BR" sz="2000" b="1" dirty="0" smtClean="0">
                <a:solidFill>
                  <a:srgbClr val="FFFF00"/>
                </a:solidFill>
                <a:latin typeface="+mj-lt"/>
              </a:rPr>
              <a:t>CPC/73</a:t>
            </a:r>
          </a:p>
          <a:p>
            <a:pPr marL="0" indent="0">
              <a:buNone/>
            </a:pPr>
            <a:r>
              <a:rPr lang="pt-BR" sz="2000" dirty="0">
                <a:effectLst/>
                <a:latin typeface="+mj-lt"/>
              </a:rPr>
              <a:t>Art. 150.  O depositário ou o administrador responde pelos prejuízos que, por dolo ou culpa, causar à parte, perdendo a remuneração que lhe foi arbitrada; mas tem o direito a haver o que legitimamente despendeu no exercício do encargo. </a:t>
            </a:r>
            <a:endParaRPr lang="pt-BR" sz="2000" dirty="0" smtClean="0">
              <a:effectLst/>
              <a:latin typeface="+mj-lt"/>
            </a:endParaRPr>
          </a:p>
          <a:p>
            <a:pPr marL="0" indent="0">
              <a:buNone/>
            </a:pPr>
            <a:endParaRPr lang="pt-BR" sz="2000" dirty="0">
              <a:effectLst/>
              <a:latin typeface="+mj-lt"/>
            </a:endParaRPr>
          </a:p>
          <a:p>
            <a:pPr marL="0" indent="0">
              <a:buNone/>
            </a:pPr>
            <a:r>
              <a:rPr lang="pt-BR" sz="2000" b="1" dirty="0" smtClean="0">
                <a:solidFill>
                  <a:srgbClr val="FFFF00"/>
                </a:solidFill>
                <a:effectLst>
                  <a:outerShdw blurRad="38100" dist="38100" dir="2700000" algn="tl">
                    <a:srgbClr val="000000">
                      <a:alpha val="43137"/>
                    </a:srgbClr>
                  </a:outerShdw>
                </a:effectLst>
                <a:latin typeface="+mj-lt"/>
              </a:rPr>
              <a:t>NOVO CPC</a:t>
            </a:r>
          </a:p>
          <a:p>
            <a:pPr marL="0" indent="0">
              <a:buNone/>
            </a:pPr>
            <a:r>
              <a:rPr lang="pt-BR" sz="2000" dirty="0">
                <a:effectLst/>
                <a:latin typeface="+mj-lt"/>
              </a:rPr>
              <a:t>Art. 161. O depositário ou o administrador responde pelos prejuízos que, por dolo ou culpa, causar à parte, perdendo a remuneração que lhe foi arbitrada, mas tem o direito a haver o que legitimamente despendeu no exercício do encargo. </a:t>
            </a:r>
          </a:p>
          <a:p>
            <a:pPr marL="0" indent="0">
              <a:buNone/>
            </a:pPr>
            <a:r>
              <a:rPr lang="pt-BR" sz="2000" dirty="0">
                <a:effectLst/>
                <a:latin typeface="+mj-lt"/>
              </a:rPr>
              <a:t>Parágrafo único. O depositário infiel responde civilmente pelos prejuízos causados, sem prejuízo de sua responsabilidade penal e da imposição de sanção por ato atentatório à dignidade da justiça.</a:t>
            </a:r>
          </a:p>
          <a:p>
            <a:pPr marL="0" indent="0">
              <a:buNone/>
            </a:pPr>
            <a:endParaRPr lang="pt-BR" sz="2000" dirty="0" smtClean="0"/>
          </a:p>
          <a:p>
            <a:pPr marL="0" indent="0">
              <a:buNone/>
            </a:pPr>
            <a:r>
              <a:rPr lang="pt-BR" sz="2000" b="1" dirty="0" smtClean="0">
                <a:solidFill>
                  <a:srgbClr val="FFFF00"/>
                </a:solidFill>
                <a:latin typeface="+mj-lt"/>
              </a:rPr>
              <a:t>Nota: </a:t>
            </a:r>
            <a:r>
              <a:rPr lang="pt-BR" sz="2000" i="1" dirty="0" smtClean="0">
                <a:effectLst/>
                <a:latin typeface="+mj-lt"/>
              </a:rPr>
              <a:t>Devem responder pelos danos causados na medida de suas ações.</a:t>
            </a:r>
            <a:endParaRPr lang="pt-BR" sz="2000" i="1" dirty="0">
              <a:effectLst/>
              <a:latin typeface="+mj-lt"/>
            </a:endParaRPr>
          </a:p>
        </p:txBody>
      </p:sp>
    </p:spTree>
    <p:extLst>
      <p:ext uri="{BB962C8B-B14F-4D97-AF65-F5344CB8AC3E}">
        <p14:creationId xmlns:p14="http://schemas.microsoft.com/office/powerpoint/2010/main" val="23602970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b="1" dirty="0" smtClean="0">
                <a:latin typeface="+mn-lt"/>
              </a:rPr>
              <a:t>Responsabilidade do Administrador do Espólio</a:t>
            </a:r>
            <a:endParaRPr lang="pt-BR" sz="3600" b="1" dirty="0">
              <a:latin typeface="+mn-lt"/>
            </a:endParaRPr>
          </a:p>
        </p:txBody>
      </p:sp>
      <p:sp>
        <p:nvSpPr>
          <p:cNvPr id="3" name="Espaço Reservado para Conteúdo 2"/>
          <p:cNvSpPr>
            <a:spLocks noGrp="1"/>
          </p:cNvSpPr>
          <p:nvPr>
            <p:ph idx="1"/>
          </p:nvPr>
        </p:nvSpPr>
        <p:spPr>
          <a:xfrm>
            <a:off x="0" y="1417638"/>
            <a:ext cx="9144000" cy="5440362"/>
          </a:xfrm>
        </p:spPr>
        <p:txBody>
          <a:bodyPr/>
          <a:lstStyle/>
          <a:p>
            <a:pPr marL="0" indent="0">
              <a:buNone/>
            </a:pPr>
            <a:endParaRPr lang="pt-BR" sz="2000" b="1" dirty="0" smtClean="0">
              <a:solidFill>
                <a:srgbClr val="FFFF00"/>
              </a:solidFill>
              <a:effectLst/>
            </a:endParaRPr>
          </a:p>
          <a:p>
            <a:pPr marL="0" indent="0">
              <a:buNone/>
            </a:pPr>
            <a:r>
              <a:rPr lang="pt-BR" sz="2000" b="1" dirty="0" smtClean="0">
                <a:solidFill>
                  <a:srgbClr val="FFFF00"/>
                </a:solidFill>
                <a:effectLst/>
                <a:latin typeface="+mj-lt"/>
              </a:rPr>
              <a:t>CPC/73</a:t>
            </a:r>
          </a:p>
          <a:p>
            <a:pPr marL="0" indent="0">
              <a:buNone/>
            </a:pPr>
            <a:r>
              <a:rPr lang="pt-BR" sz="1800" dirty="0" smtClean="0">
                <a:effectLst/>
                <a:latin typeface="+mj-lt"/>
              </a:rPr>
              <a:t>Art</a:t>
            </a:r>
            <a:r>
              <a:rPr lang="pt-BR" sz="1800" dirty="0">
                <a:effectLst/>
                <a:latin typeface="+mj-lt"/>
              </a:rPr>
              <a:t>. 986. O administrador provisório representa ativa e passivamente o espólio, é obrigado a trazer ao acervo os frutos que desde a abertura da sucessão percebeu, tem direito ao reembolso das despesas necessárias e úteis que fez e responde pelo dano a que, </a:t>
            </a:r>
            <a:r>
              <a:rPr lang="pt-BR" sz="1800" dirty="0" smtClean="0">
                <a:effectLst/>
                <a:latin typeface="+mj-lt"/>
              </a:rPr>
              <a:t>por </a:t>
            </a:r>
            <a:r>
              <a:rPr lang="pt-BR" sz="1800" dirty="0">
                <a:effectLst/>
                <a:latin typeface="+mj-lt"/>
              </a:rPr>
              <a:t>dolo ou culpa, der causa</a:t>
            </a:r>
            <a:r>
              <a:rPr lang="pt-BR" sz="1800" dirty="0" smtClean="0">
                <a:effectLst/>
                <a:latin typeface="+mj-lt"/>
              </a:rPr>
              <a:t>.</a:t>
            </a:r>
          </a:p>
          <a:p>
            <a:pPr marL="0" indent="0">
              <a:buNone/>
            </a:pPr>
            <a:endParaRPr lang="pt-BR" sz="1800" dirty="0" smtClean="0">
              <a:effectLst/>
              <a:latin typeface="+mj-lt"/>
            </a:endParaRPr>
          </a:p>
          <a:p>
            <a:pPr marL="0" indent="0">
              <a:buNone/>
            </a:pPr>
            <a:endParaRPr lang="pt-BR" sz="1800" dirty="0">
              <a:effectLst/>
              <a:latin typeface="+mj-lt"/>
            </a:endParaRPr>
          </a:p>
          <a:p>
            <a:pPr marL="0" indent="0">
              <a:buNone/>
            </a:pPr>
            <a:r>
              <a:rPr lang="pt-BR" sz="2000" b="1" dirty="0" smtClean="0">
                <a:solidFill>
                  <a:srgbClr val="FFFF00"/>
                </a:solidFill>
                <a:effectLst/>
                <a:latin typeface="+mj-lt"/>
              </a:rPr>
              <a:t>NOVO CPC</a:t>
            </a:r>
          </a:p>
          <a:p>
            <a:pPr marL="0" indent="0">
              <a:buNone/>
            </a:pPr>
            <a:r>
              <a:rPr lang="pt-BR" sz="1800" dirty="0" smtClean="0">
                <a:effectLst/>
                <a:latin typeface="+mj-lt"/>
              </a:rPr>
              <a:t>Art</a:t>
            </a:r>
            <a:r>
              <a:rPr lang="pt-BR" sz="1800" dirty="0">
                <a:effectLst/>
                <a:latin typeface="+mj-lt"/>
              </a:rPr>
              <a:t>. 614. O administrador provisório representa ativa e passivamente o espólio, é obrigado a trazer ao acervo os frutos que desde a abertura da sucessão percebeu, tem direito ao reembolso das despesas necessárias e úteis que fez e responde pelo dano a que, por dolo ou culpa, der causa</a:t>
            </a:r>
            <a:r>
              <a:rPr lang="pt-BR" sz="1800" dirty="0" smtClean="0">
                <a:effectLst/>
                <a:latin typeface="+mj-lt"/>
              </a:rPr>
              <a:t>.</a:t>
            </a:r>
          </a:p>
          <a:p>
            <a:pPr marL="0" indent="0">
              <a:buNone/>
            </a:pPr>
            <a:endParaRPr lang="pt-BR" sz="1800" dirty="0">
              <a:effectLst/>
              <a:latin typeface="+mj-lt"/>
            </a:endParaRPr>
          </a:p>
          <a:p>
            <a:pPr marL="0" indent="0">
              <a:buNone/>
            </a:pPr>
            <a:r>
              <a:rPr lang="pt-BR" sz="2000" b="1" dirty="0" smtClean="0">
                <a:solidFill>
                  <a:srgbClr val="FFFF00"/>
                </a:solidFill>
                <a:effectLst>
                  <a:outerShdw blurRad="38100" dist="38100" dir="2700000" algn="tl">
                    <a:srgbClr val="000000">
                      <a:alpha val="43137"/>
                    </a:srgbClr>
                  </a:outerShdw>
                </a:effectLst>
                <a:latin typeface="+mj-lt"/>
              </a:rPr>
              <a:t>Nota: </a:t>
            </a:r>
            <a:r>
              <a:rPr lang="pt-BR" sz="2000" i="1" dirty="0" smtClean="0">
                <a:effectLst>
                  <a:outerShdw blurRad="38100" dist="38100" dir="2700000" algn="tl">
                    <a:srgbClr val="000000">
                      <a:alpha val="43137"/>
                    </a:srgbClr>
                  </a:outerShdw>
                </a:effectLst>
                <a:latin typeface="+mj-lt"/>
              </a:rPr>
              <a:t>Sem alteração. Responde pelo dano que der causa.</a:t>
            </a:r>
            <a:endParaRPr lang="pt-BR" sz="2000" i="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2414043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0"/>
            <a:ext cx="8229600" cy="1417638"/>
          </a:xfrm>
        </p:spPr>
        <p:txBody>
          <a:bodyPr/>
          <a:lstStyle/>
          <a:p>
            <a:r>
              <a:rPr lang="pt-BR" sz="3600" b="1" dirty="0" smtClean="0"/>
              <a:t>Responsabilidade do Advogado </a:t>
            </a:r>
            <a:endParaRPr lang="pt-BR" sz="3600" b="1" dirty="0"/>
          </a:p>
        </p:txBody>
      </p:sp>
      <p:sp>
        <p:nvSpPr>
          <p:cNvPr id="3" name="Espaço Reservado para Conteúdo 2"/>
          <p:cNvSpPr>
            <a:spLocks noGrp="1"/>
          </p:cNvSpPr>
          <p:nvPr>
            <p:ph idx="1"/>
          </p:nvPr>
        </p:nvSpPr>
        <p:spPr>
          <a:xfrm>
            <a:off x="0" y="1052736"/>
            <a:ext cx="9144000" cy="5805264"/>
          </a:xfrm>
        </p:spPr>
        <p:txBody>
          <a:bodyPr/>
          <a:lstStyle/>
          <a:p>
            <a:pPr marL="0" indent="0">
              <a:buNone/>
            </a:pPr>
            <a:r>
              <a:rPr lang="pt-BR" sz="2000" b="1" dirty="0" smtClean="0">
                <a:solidFill>
                  <a:srgbClr val="FFFF00"/>
                </a:solidFill>
                <a:effectLst/>
              </a:rPr>
              <a:t>CPC/73</a:t>
            </a:r>
          </a:p>
          <a:p>
            <a:pPr marL="0" indent="0">
              <a:buNone/>
            </a:pPr>
            <a:r>
              <a:rPr lang="pt-BR" sz="1800" dirty="0" smtClean="0">
                <a:effectLst/>
              </a:rPr>
              <a:t>Art</a:t>
            </a:r>
            <a:r>
              <a:rPr lang="pt-BR" sz="1800" dirty="0">
                <a:effectLst/>
              </a:rPr>
              <a:t>. 37. Sem instrumento de mandato, o advogado não será admitido a procurar em juízo. Poderá, todavia, em nome da parte, intentar ação, a fim de evitar decadência ou prescrição, bem como intervir, no processo, para praticar atos reputados urgentes. Nestes casos, o advogado se obrigará, independentemente de caução, a exibir o instrumento de mandato no prazo de 15 (quinze) dias, prorrogável até outros 15 (quinze), por despacho do juiz. Parágrafo único. Os atos, não ratificados no prazo, serão havidos por inexistentes, respondendo o advogado por despesas e perdas e danos</a:t>
            </a:r>
            <a:r>
              <a:rPr lang="pt-BR" sz="1800" dirty="0" smtClean="0">
                <a:effectLst/>
              </a:rPr>
              <a:t>.</a:t>
            </a:r>
          </a:p>
          <a:p>
            <a:pPr marL="0" indent="0">
              <a:buNone/>
            </a:pPr>
            <a:r>
              <a:rPr lang="pt-BR" sz="2000" b="1" dirty="0" smtClean="0">
                <a:solidFill>
                  <a:srgbClr val="FFFF00"/>
                </a:solidFill>
                <a:effectLst/>
              </a:rPr>
              <a:t>NOVO CPC</a:t>
            </a:r>
          </a:p>
          <a:p>
            <a:pPr marL="0" indent="0">
              <a:buNone/>
            </a:pPr>
            <a:r>
              <a:rPr lang="pt-BR" sz="1800" dirty="0" smtClean="0">
                <a:effectLst/>
              </a:rPr>
              <a:t>Art</a:t>
            </a:r>
            <a:r>
              <a:rPr lang="pt-BR" sz="1800" dirty="0">
                <a:effectLst/>
              </a:rPr>
              <a:t>. 104. O advogado não será admitido a postular em juízo sem procuração, salvo para evitar preclusão, decadência ou prescrição, ou para praticar ato considerado urgente. </a:t>
            </a:r>
          </a:p>
          <a:p>
            <a:pPr marL="0" indent="0">
              <a:buNone/>
            </a:pPr>
            <a:r>
              <a:rPr lang="pt-BR" sz="1800" dirty="0">
                <a:effectLst/>
              </a:rPr>
              <a:t>§ 1º Nas hipóteses previstas no caput, o advogado deverá, independentemente de caução, exibir a procuração no prazo de 15 (quinze) dias, prorrogável por igual período por despacho do juiz.</a:t>
            </a:r>
          </a:p>
          <a:p>
            <a:pPr marL="0" indent="0">
              <a:buNone/>
            </a:pPr>
            <a:r>
              <a:rPr lang="pt-BR" sz="1800" dirty="0">
                <a:effectLst/>
              </a:rPr>
              <a:t>§ 2º O ato não ratificado será considerado ineficaz relativamente àquele em cujo nome foi praticado, respondendo o advogado pelas despesas e por perdas e danos</a:t>
            </a:r>
            <a:r>
              <a:rPr lang="pt-BR" sz="1800" dirty="0" smtClean="0">
                <a:effectLst/>
              </a:rPr>
              <a:t>.</a:t>
            </a:r>
          </a:p>
          <a:p>
            <a:pPr marL="0" indent="0">
              <a:buNone/>
            </a:pPr>
            <a:r>
              <a:rPr lang="pt-BR" sz="1800" b="1" dirty="0" smtClean="0">
                <a:solidFill>
                  <a:srgbClr val="FFFF00"/>
                </a:solidFill>
                <a:effectLst/>
              </a:rPr>
              <a:t>Nota: </a:t>
            </a:r>
            <a:r>
              <a:rPr lang="pt-BR" sz="2000" i="1" dirty="0" smtClean="0">
                <a:effectLst/>
                <a:latin typeface="+mj-lt"/>
              </a:rPr>
              <a:t>Não trouxe alteração mas incluiu a possibilidade de postular sem procuração para evitar a preclusão.</a:t>
            </a:r>
            <a:endParaRPr lang="pt-BR" sz="2000" i="1" dirty="0">
              <a:latin typeface="+mj-lt"/>
            </a:endParaRPr>
          </a:p>
        </p:txBody>
      </p:sp>
    </p:spTree>
    <p:extLst>
      <p:ext uri="{BB962C8B-B14F-4D97-AF65-F5344CB8AC3E}">
        <p14:creationId xmlns:p14="http://schemas.microsoft.com/office/powerpoint/2010/main" val="31184618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Responsabilidade do Escrivão</a:t>
            </a:r>
            <a:endParaRPr lang="pt-BR" dirty="0"/>
          </a:p>
        </p:txBody>
      </p:sp>
      <p:sp>
        <p:nvSpPr>
          <p:cNvPr id="3" name="Espaço Reservado para Conteúdo 2"/>
          <p:cNvSpPr>
            <a:spLocks noGrp="1"/>
          </p:cNvSpPr>
          <p:nvPr>
            <p:ph idx="1"/>
          </p:nvPr>
        </p:nvSpPr>
        <p:spPr>
          <a:xfrm>
            <a:off x="0" y="1268760"/>
            <a:ext cx="9144000" cy="5589240"/>
          </a:xfrm>
        </p:spPr>
        <p:txBody>
          <a:bodyPr/>
          <a:lstStyle/>
          <a:p>
            <a:pPr marL="0" indent="0">
              <a:buNone/>
            </a:pPr>
            <a:r>
              <a:rPr lang="pt-BR" sz="2000" b="1" dirty="0" smtClean="0">
                <a:solidFill>
                  <a:srgbClr val="FFFF00"/>
                </a:solidFill>
                <a:effectLst/>
              </a:rPr>
              <a:t>CPC/73</a:t>
            </a:r>
          </a:p>
          <a:p>
            <a:pPr marL="0" indent="0">
              <a:buNone/>
            </a:pPr>
            <a:r>
              <a:rPr lang="pt-BR" sz="1800" dirty="0" smtClean="0">
                <a:effectLst/>
                <a:latin typeface="+mj-lt"/>
              </a:rPr>
              <a:t>Art</a:t>
            </a:r>
            <a:r>
              <a:rPr lang="pt-BR" sz="1800" dirty="0">
                <a:effectLst/>
                <a:latin typeface="+mj-lt"/>
              </a:rPr>
              <a:t>. 144. O escrivão e o oficial de justiça são civilmente responsáveis:</a:t>
            </a:r>
          </a:p>
          <a:p>
            <a:pPr marL="0" indent="0">
              <a:buNone/>
            </a:pPr>
            <a:r>
              <a:rPr lang="pt-BR" sz="1800" dirty="0">
                <a:effectLst/>
                <a:latin typeface="+mj-lt"/>
              </a:rPr>
              <a:t>I - quando, sem justo motivo, se recusarem a cumprir, dentro do prazo, os atos que lhes impõe a lei, ou os que o juiz, a que estão subordinados, lhes comete;</a:t>
            </a:r>
          </a:p>
          <a:p>
            <a:pPr marL="0" indent="0">
              <a:buNone/>
            </a:pPr>
            <a:r>
              <a:rPr lang="pt-BR" sz="1800" dirty="0">
                <a:effectLst/>
                <a:latin typeface="+mj-lt"/>
              </a:rPr>
              <a:t>II - quando praticarem ato nulo com dolo ou culpa. </a:t>
            </a:r>
            <a:endParaRPr lang="pt-BR" sz="1800" dirty="0" smtClean="0">
              <a:effectLst/>
              <a:latin typeface="+mj-lt"/>
            </a:endParaRPr>
          </a:p>
          <a:p>
            <a:pPr marL="0" indent="0">
              <a:buNone/>
            </a:pPr>
            <a:endParaRPr lang="pt-BR" sz="1600" dirty="0">
              <a:effectLst/>
              <a:latin typeface="+mj-lt"/>
            </a:endParaRPr>
          </a:p>
          <a:p>
            <a:pPr marL="0" indent="0">
              <a:buNone/>
            </a:pPr>
            <a:r>
              <a:rPr lang="pt-BR" sz="2000" b="1" dirty="0" smtClean="0">
                <a:solidFill>
                  <a:srgbClr val="FFFF00"/>
                </a:solidFill>
                <a:effectLst/>
                <a:latin typeface="+mj-lt"/>
              </a:rPr>
              <a:t>NOVO CPC</a:t>
            </a:r>
          </a:p>
          <a:p>
            <a:pPr marL="0" indent="0">
              <a:buNone/>
            </a:pPr>
            <a:r>
              <a:rPr lang="pt-BR" sz="1800" dirty="0">
                <a:effectLst/>
                <a:latin typeface="+mj-lt"/>
              </a:rPr>
              <a:t>Art. 155. O escrivão, o chefe de secretaria e o oficial de justiça são responsáveis, civil e regressivamente, quando:</a:t>
            </a:r>
          </a:p>
          <a:p>
            <a:pPr marL="0" indent="0">
              <a:buNone/>
            </a:pPr>
            <a:r>
              <a:rPr lang="pt-BR" sz="1800" dirty="0">
                <a:effectLst/>
                <a:latin typeface="+mj-lt"/>
              </a:rPr>
              <a:t>I – sem justo motivo, se recusarem a cumprir no prazo os atos impostos pela lei ou pelo juiz a que estão subordinados;</a:t>
            </a:r>
          </a:p>
          <a:p>
            <a:pPr marL="0" indent="0">
              <a:buNone/>
            </a:pPr>
            <a:r>
              <a:rPr lang="pt-BR" sz="1800" dirty="0">
                <a:effectLst/>
                <a:latin typeface="+mj-lt"/>
              </a:rPr>
              <a:t>II – praticarem ato nulo com dolo ou culpa</a:t>
            </a:r>
            <a:r>
              <a:rPr lang="pt-BR" sz="1800" dirty="0" smtClean="0">
                <a:effectLst/>
                <a:latin typeface="+mj-lt"/>
              </a:rPr>
              <a:t>.</a:t>
            </a:r>
          </a:p>
          <a:p>
            <a:pPr marL="0" indent="0">
              <a:buNone/>
            </a:pPr>
            <a:endParaRPr lang="pt-BR" sz="1600" dirty="0">
              <a:effectLst/>
              <a:latin typeface="+mj-lt"/>
            </a:endParaRPr>
          </a:p>
          <a:p>
            <a:pPr marL="0" indent="0">
              <a:buNone/>
            </a:pPr>
            <a:r>
              <a:rPr lang="pt-BR" sz="2000" dirty="0" smtClean="0">
                <a:solidFill>
                  <a:srgbClr val="FFFF00"/>
                </a:solidFill>
                <a:effectLst/>
                <a:latin typeface="+mj-lt"/>
              </a:rPr>
              <a:t>Nota: </a:t>
            </a:r>
            <a:r>
              <a:rPr lang="pt-BR" sz="2000" i="1" dirty="0" smtClean="0">
                <a:effectLst/>
                <a:latin typeface="+mj-lt"/>
              </a:rPr>
              <a:t>Repete a excludente de responsabilidade se houver justo motivo.</a:t>
            </a:r>
          </a:p>
          <a:p>
            <a:pPr marL="0" indent="0">
              <a:buNone/>
            </a:pPr>
            <a:endParaRPr lang="pt-BR" sz="1600" dirty="0"/>
          </a:p>
        </p:txBody>
      </p:sp>
    </p:spTree>
    <p:extLst>
      <p:ext uri="{BB962C8B-B14F-4D97-AF65-F5344CB8AC3E}">
        <p14:creationId xmlns:p14="http://schemas.microsoft.com/office/powerpoint/2010/main" val="41293241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b="1" dirty="0" smtClean="0">
                <a:effectLst>
                  <a:outerShdw blurRad="38100" dist="38100" dir="2700000" algn="tl">
                    <a:srgbClr val="000000">
                      <a:alpha val="43137"/>
                    </a:srgbClr>
                  </a:outerShdw>
                </a:effectLst>
              </a:rPr>
              <a:t>RESPONSABILIDADE DO JUIZ</a:t>
            </a:r>
            <a:endParaRPr lang="pt-BR" sz="3600" b="1" dirty="0">
              <a:effectLst>
                <a:outerShdw blurRad="38100" dist="38100" dir="2700000" algn="tl">
                  <a:srgbClr val="000000">
                    <a:alpha val="43137"/>
                  </a:srgbClr>
                </a:outerShdw>
              </a:effectLst>
            </a:endParaRPr>
          </a:p>
        </p:txBody>
      </p:sp>
      <p:sp>
        <p:nvSpPr>
          <p:cNvPr id="3" name="Espaço Reservado para Conteúdo 2"/>
          <p:cNvSpPr>
            <a:spLocks noGrp="1"/>
          </p:cNvSpPr>
          <p:nvPr>
            <p:ph idx="1"/>
          </p:nvPr>
        </p:nvSpPr>
        <p:spPr>
          <a:xfrm>
            <a:off x="0" y="1124744"/>
            <a:ext cx="9144000" cy="5733256"/>
          </a:xfrm>
        </p:spPr>
        <p:txBody>
          <a:bodyPr/>
          <a:lstStyle/>
          <a:p>
            <a:pPr marL="0" indent="0">
              <a:buNone/>
            </a:pPr>
            <a:r>
              <a:rPr lang="pt-BR" sz="2000" b="1" dirty="0" smtClean="0">
                <a:solidFill>
                  <a:srgbClr val="FFFF00"/>
                </a:solidFill>
                <a:effectLst/>
              </a:rPr>
              <a:t>CPC/73</a:t>
            </a:r>
          </a:p>
          <a:p>
            <a:pPr marL="0" indent="0">
              <a:buNone/>
            </a:pPr>
            <a:r>
              <a:rPr lang="pt-BR" sz="1600" dirty="0" smtClean="0">
                <a:effectLst/>
                <a:latin typeface="+mj-lt"/>
              </a:rPr>
              <a:t>Art</a:t>
            </a:r>
            <a:r>
              <a:rPr lang="pt-BR" sz="1600" dirty="0">
                <a:effectLst/>
                <a:latin typeface="+mj-lt"/>
              </a:rPr>
              <a:t>. 133.  Responderá por perdas e danos o juiz, quando:</a:t>
            </a:r>
          </a:p>
          <a:p>
            <a:pPr marL="0" indent="0">
              <a:buNone/>
            </a:pPr>
            <a:r>
              <a:rPr lang="pt-BR" sz="1600" dirty="0">
                <a:effectLst/>
                <a:latin typeface="+mj-lt"/>
              </a:rPr>
              <a:t>I - no exercício de suas funções, proceder com dolo ou fraude;</a:t>
            </a:r>
          </a:p>
          <a:p>
            <a:pPr marL="0" indent="0">
              <a:buNone/>
            </a:pPr>
            <a:r>
              <a:rPr lang="pt-BR" sz="1600" dirty="0">
                <a:effectLst/>
                <a:latin typeface="+mj-lt"/>
              </a:rPr>
              <a:t>II - recusar, omitir ou retardar, sem justo motivo, providência que deva ordenar de ofício, ou a requerimento da parte.</a:t>
            </a:r>
          </a:p>
          <a:p>
            <a:pPr marL="0" indent="0">
              <a:buNone/>
            </a:pPr>
            <a:r>
              <a:rPr lang="pt-BR" sz="1600" dirty="0">
                <a:effectLst/>
                <a:latin typeface="+mj-lt"/>
              </a:rPr>
              <a:t>Parágrafo único: Reputar-se-ão verificadas as hipóteses previstas no nº II só depois que a parte, por intermédio do escrivão, requerer ao juiz que determine a providência e este não lhe atender o pedido dentro de 10 (dez) dias. </a:t>
            </a:r>
            <a:endParaRPr lang="pt-BR" sz="1600" dirty="0" smtClean="0">
              <a:effectLst/>
              <a:latin typeface="+mj-lt"/>
            </a:endParaRPr>
          </a:p>
          <a:p>
            <a:pPr marL="0" indent="0">
              <a:buNone/>
            </a:pPr>
            <a:endParaRPr lang="pt-BR" sz="1600" dirty="0" smtClean="0">
              <a:effectLst/>
              <a:latin typeface="+mj-lt"/>
            </a:endParaRPr>
          </a:p>
          <a:p>
            <a:pPr marL="0" indent="0">
              <a:buNone/>
            </a:pPr>
            <a:r>
              <a:rPr lang="pt-BR" sz="2000" b="1" dirty="0" smtClean="0">
                <a:solidFill>
                  <a:srgbClr val="FFFF00"/>
                </a:solidFill>
                <a:effectLst/>
                <a:latin typeface="+mj-lt"/>
              </a:rPr>
              <a:t>NOVO CPC</a:t>
            </a:r>
            <a:endParaRPr lang="pt-BR" sz="2000" b="1" dirty="0">
              <a:solidFill>
                <a:srgbClr val="FFFF00"/>
              </a:solidFill>
              <a:effectLst/>
              <a:latin typeface="+mj-lt"/>
            </a:endParaRPr>
          </a:p>
          <a:p>
            <a:pPr marL="0" indent="0">
              <a:buNone/>
            </a:pPr>
            <a:r>
              <a:rPr lang="pt-BR" sz="1600" dirty="0">
                <a:effectLst/>
                <a:latin typeface="+mj-lt"/>
              </a:rPr>
              <a:t>Art. 143. O juiz responderá, civil e regressivamente, por perdas e danos quando: </a:t>
            </a:r>
          </a:p>
          <a:p>
            <a:pPr marL="0" indent="0">
              <a:buNone/>
            </a:pPr>
            <a:r>
              <a:rPr lang="pt-BR" sz="1600" dirty="0">
                <a:effectLst/>
                <a:latin typeface="+mj-lt"/>
              </a:rPr>
              <a:t>I – no exercício de suas funções, proceder com dolo ou fraude; </a:t>
            </a:r>
          </a:p>
          <a:p>
            <a:pPr marL="0" indent="0">
              <a:buNone/>
            </a:pPr>
            <a:r>
              <a:rPr lang="pt-BR" sz="1600" dirty="0">
                <a:effectLst/>
                <a:latin typeface="+mj-lt"/>
              </a:rPr>
              <a:t>II – recusar, omitir ou retardar, sem justo motivo, providência que deva ordenar de ofício ou a requerimento da parte. </a:t>
            </a:r>
          </a:p>
          <a:p>
            <a:pPr marL="0" indent="0">
              <a:buNone/>
            </a:pPr>
            <a:r>
              <a:rPr lang="pt-BR" sz="1600" dirty="0">
                <a:effectLst/>
                <a:latin typeface="+mj-lt"/>
              </a:rPr>
              <a:t>Parágrafo único. As hipóteses previstas no inciso II somente serão verificadas depois que a parte requerer ao juiz que determine a providência e o requerimento não for apreciado no prazo de 10 (dez) dias</a:t>
            </a:r>
            <a:r>
              <a:rPr lang="pt-BR" sz="1600" dirty="0" smtClean="0">
                <a:effectLst/>
                <a:latin typeface="+mj-lt"/>
              </a:rPr>
              <a:t>.</a:t>
            </a:r>
          </a:p>
          <a:p>
            <a:pPr marL="0" indent="0">
              <a:buNone/>
            </a:pPr>
            <a:r>
              <a:rPr lang="pt-BR" sz="2000" b="1" dirty="0" smtClean="0">
                <a:solidFill>
                  <a:srgbClr val="FFFF00"/>
                </a:solidFill>
                <a:effectLst/>
                <a:latin typeface="+mj-lt"/>
              </a:rPr>
              <a:t>NOTA: </a:t>
            </a:r>
            <a:r>
              <a:rPr lang="pt-BR" sz="1800" i="1" dirty="0" smtClean="0">
                <a:effectLst/>
                <a:latin typeface="+mj-lt"/>
              </a:rPr>
              <a:t>Responsabilidade do juiz não se confunde com a responsabilidade do Estado. Modificação apenas na redação.</a:t>
            </a:r>
            <a:endParaRPr lang="pt-BR" sz="1800" i="1" dirty="0">
              <a:effectLst/>
              <a:latin typeface="+mj-lt"/>
            </a:endParaRPr>
          </a:p>
        </p:txBody>
      </p:sp>
    </p:spTree>
    <p:extLst>
      <p:ext uri="{BB962C8B-B14F-4D97-AF65-F5344CB8AC3E}">
        <p14:creationId xmlns:p14="http://schemas.microsoft.com/office/powerpoint/2010/main" val="25611471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b="1" dirty="0" smtClean="0"/>
              <a:t>Responsabilidade do Ministério</a:t>
            </a:r>
            <a:br>
              <a:rPr lang="pt-BR" sz="3600" b="1" dirty="0" smtClean="0"/>
            </a:br>
            <a:r>
              <a:rPr lang="pt-BR" sz="3600" b="1" dirty="0" smtClean="0"/>
              <a:t>Público</a:t>
            </a:r>
            <a:endParaRPr lang="pt-BR" sz="3600" b="1" dirty="0"/>
          </a:p>
        </p:txBody>
      </p:sp>
      <p:sp>
        <p:nvSpPr>
          <p:cNvPr id="3" name="Espaço Reservado para Conteúdo 2"/>
          <p:cNvSpPr>
            <a:spLocks noGrp="1"/>
          </p:cNvSpPr>
          <p:nvPr>
            <p:ph idx="1"/>
          </p:nvPr>
        </p:nvSpPr>
        <p:spPr>
          <a:xfrm>
            <a:off x="0" y="1484784"/>
            <a:ext cx="9144000" cy="5373216"/>
          </a:xfrm>
        </p:spPr>
        <p:txBody>
          <a:bodyPr/>
          <a:lstStyle/>
          <a:p>
            <a:pPr marL="0" indent="0">
              <a:buNone/>
            </a:pPr>
            <a:r>
              <a:rPr lang="pt-BR" sz="2000" b="1" dirty="0" smtClean="0">
                <a:solidFill>
                  <a:srgbClr val="FFFF00"/>
                </a:solidFill>
                <a:effectLst/>
              </a:rPr>
              <a:t>CPC/73</a:t>
            </a:r>
          </a:p>
          <a:p>
            <a:pPr marL="0" indent="0" algn="just">
              <a:buNone/>
            </a:pPr>
            <a:r>
              <a:rPr lang="pt-BR" sz="2400" dirty="0" smtClean="0">
                <a:effectLst/>
              </a:rPr>
              <a:t>Art</a:t>
            </a:r>
            <a:r>
              <a:rPr lang="pt-BR" sz="2400" dirty="0">
                <a:effectLst/>
              </a:rPr>
              <a:t>. 85.  O órgão do Ministério Público será civilmente responsável quando, no exercício de suas funções, proceder com dolo </a:t>
            </a:r>
            <a:r>
              <a:rPr lang="pt-BR" sz="2400" dirty="0" smtClean="0">
                <a:effectLst/>
              </a:rPr>
              <a:t>ou </a:t>
            </a:r>
            <a:r>
              <a:rPr lang="pt-BR" sz="2400" dirty="0">
                <a:effectLst/>
              </a:rPr>
              <a:t>fraude</a:t>
            </a:r>
            <a:r>
              <a:rPr lang="pt-BR" sz="2400" dirty="0" smtClean="0">
                <a:effectLst/>
              </a:rPr>
              <a:t>.</a:t>
            </a:r>
          </a:p>
          <a:p>
            <a:pPr marL="0" indent="0">
              <a:buNone/>
            </a:pPr>
            <a:endParaRPr lang="pt-BR" sz="2400" dirty="0">
              <a:effectLst/>
            </a:endParaRPr>
          </a:p>
          <a:p>
            <a:pPr marL="0" indent="0">
              <a:buNone/>
            </a:pPr>
            <a:r>
              <a:rPr lang="pt-BR" sz="2000" b="1" dirty="0" smtClean="0">
                <a:solidFill>
                  <a:srgbClr val="FFFF00"/>
                </a:solidFill>
                <a:effectLst/>
              </a:rPr>
              <a:t>NOVO CPC</a:t>
            </a:r>
          </a:p>
          <a:p>
            <a:pPr marL="0" indent="0" algn="just">
              <a:buNone/>
            </a:pPr>
            <a:r>
              <a:rPr lang="pt-BR" sz="2400" dirty="0">
                <a:effectLst/>
              </a:rPr>
              <a:t>Art. 181. O membro do Ministério Público será civil </a:t>
            </a:r>
            <a:r>
              <a:rPr lang="pt-BR" sz="2400" dirty="0" smtClean="0">
                <a:effectLst/>
              </a:rPr>
              <a:t>é regressivamente responsável </a:t>
            </a:r>
            <a:r>
              <a:rPr lang="pt-BR" sz="2400" dirty="0">
                <a:effectLst/>
              </a:rPr>
              <a:t>quando agir com dolo ou fraude no exercício de suas funções</a:t>
            </a:r>
            <a:r>
              <a:rPr lang="pt-BR" sz="2400" dirty="0" smtClean="0">
                <a:effectLst/>
              </a:rPr>
              <a:t>.</a:t>
            </a:r>
          </a:p>
          <a:p>
            <a:pPr marL="0" indent="0" algn="just">
              <a:buNone/>
            </a:pPr>
            <a:endParaRPr lang="pt-BR" sz="2400" b="1" dirty="0">
              <a:solidFill>
                <a:srgbClr val="FFFF00"/>
              </a:solidFill>
              <a:effectLst/>
            </a:endParaRPr>
          </a:p>
          <a:p>
            <a:pPr marL="0" indent="0" algn="just">
              <a:buNone/>
            </a:pPr>
            <a:r>
              <a:rPr lang="pt-BR" sz="2400" b="1" dirty="0" smtClean="0">
                <a:solidFill>
                  <a:srgbClr val="FFFF00"/>
                </a:solidFill>
                <a:effectLst/>
              </a:rPr>
              <a:t>Nota: </a:t>
            </a:r>
            <a:r>
              <a:rPr lang="pt-BR" sz="2400" i="1" dirty="0" smtClean="0">
                <a:effectLst/>
                <a:latin typeface="+mj-lt"/>
              </a:rPr>
              <a:t>Passou a ser admitida a possibilidade de regresso contra o MP.</a:t>
            </a:r>
            <a:endParaRPr lang="pt-BR" sz="2400" i="1" dirty="0">
              <a:latin typeface="+mj-lt"/>
            </a:endParaRPr>
          </a:p>
        </p:txBody>
      </p:sp>
    </p:spTree>
    <p:extLst>
      <p:ext uri="{BB962C8B-B14F-4D97-AF65-F5344CB8AC3E}">
        <p14:creationId xmlns:p14="http://schemas.microsoft.com/office/powerpoint/2010/main" val="13502457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Responsabilidade do Perito </a:t>
            </a:r>
            <a:endParaRPr lang="pt-BR" dirty="0"/>
          </a:p>
        </p:txBody>
      </p:sp>
      <p:sp>
        <p:nvSpPr>
          <p:cNvPr id="3" name="Espaço Reservado para Conteúdo 2"/>
          <p:cNvSpPr>
            <a:spLocks noGrp="1"/>
          </p:cNvSpPr>
          <p:nvPr>
            <p:ph idx="1"/>
          </p:nvPr>
        </p:nvSpPr>
        <p:spPr>
          <a:xfrm>
            <a:off x="0" y="1196752"/>
            <a:ext cx="9144000" cy="5661248"/>
          </a:xfrm>
        </p:spPr>
        <p:txBody>
          <a:bodyPr/>
          <a:lstStyle/>
          <a:p>
            <a:pPr marL="0" indent="0">
              <a:buNone/>
            </a:pPr>
            <a:r>
              <a:rPr lang="pt-BR" sz="2000" b="1" dirty="0" smtClean="0">
                <a:solidFill>
                  <a:srgbClr val="FFFF00"/>
                </a:solidFill>
                <a:effectLst/>
              </a:rPr>
              <a:t>CPC/73</a:t>
            </a:r>
          </a:p>
          <a:p>
            <a:pPr marL="0" indent="0" algn="just">
              <a:buNone/>
            </a:pPr>
            <a:r>
              <a:rPr lang="pt-BR" sz="2000" dirty="0" smtClean="0">
                <a:effectLst/>
              </a:rPr>
              <a:t>Art</a:t>
            </a:r>
            <a:r>
              <a:rPr lang="pt-BR" sz="2000" dirty="0">
                <a:effectLst/>
              </a:rPr>
              <a:t>. 147.  O perito que, por dolo ou culpa, prestar informações inverídicas, responderá pelos prejuízos que causar à parte, ficará inabilitado, por 2 (dois) anos, a funcionar em outras perícias e incorrerá na sanção que a lei penal estabelecer</a:t>
            </a:r>
            <a:r>
              <a:rPr lang="pt-BR" sz="2000" dirty="0" smtClean="0">
                <a:effectLst/>
              </a:rPr>
              <a:t>.</a:t>
            </a:r>
          </a:p>
          <a:p>
            <a:pPr marL="0" indent="0">
              <a:buNone/>
            </a:pPr>
            <a:endParaRPr lang="pt-BR" sz="2000" dirty="0">
              <a:effectLst/>
            </a:endParaRPr>
          </a:p>
          <a:p>
            <a:pPr marL="0" indent="0">
              <a:buNone/>
            </a:pPr>
            <a:r>
              <a:rPr lang="pt-BR" sz="2000" b="1" dirty="0" smtClean="0">
                <a:solidFill>
                  <a:srgbClr val="FFFF00"/>
                </a:solidFill>
                <a:effectLst/>
              </a:rPr>
              <a:t>NOVO CPC</a:t>
            </a:r>
          </a:p>
          <a:p>
            <a:pPr marL="0" indent="0" algn="just">
              <a:buNone/>
            </a:pPr>
            <a:r>
              <a:rPr lang="pt-BR" sz="2000" dirty="0">
                <a:effectLst/>
              </a:rPr>
              <a:t>Art. 158. O perito que, por dolo ou culpa, prestar informações inverídicas responderá pelos prejuízos que causar à parte e ficará inabilitado para atuar em outras perícias no prazo de 2 (dois) a 5 (cinco) anos, independentemente das demais sanções previstas em lei, devendo o juiz comunicar o fato ao respectivo órgão de classe para adoção das medidas que entender cabíveis</a:t>
            </a:r>
            <a:r>
              <a:rPr lang="pt-BR" sz="2000" dirty="0" smtClean="0">
                <a:effectLst/>
              </a:rPr>
              <a:t>.</a:t>
            </a:r>
          </a:p>
          <a:p>
            <a:pPr marL="0" indent="0" algn="just">
              <a:buNone/>
            </a:pPr>
            <a:endParaRPr lang="pt-BR" sz="2000" b="1" dirty="0">
              <a:solidFill>
                <a:srgbClr val="FFFF00"/>
              </a:solidFill>
              <a:effectLst/>
            </a:endParaRPr>
          </a:p>
          <a:p>
            <a:pPr marL="0" indent="0" algn="just">
              <a:buNone/>
            </a:pPr>
            <a:r>
              <a:rPr lang="pt-BR" sz="2000" b="1" dirty="0" smtClean="0">
                <a:solidFill>
                  <a:srgbClr val="FFFF00"/>
                </a:solidFill>
                <a:effectLst/>
                <a:latin typeface="+mj-lt"/>
              </a:rPr>
              <a:t>Nota: </a:t>
            </a:r>
            <a:r>
              <a:rPr lang="pt-BR" sz="2000" i="1" dirty="0">
                <a:effectLst/>
              </a:rPr>
              <a:t>Foi ampliado o prazo de inabilitação do perito de 2 para 5 </a:t>
            </a:r>
            <a:r>
              <a:rPr lang="pt-BR" sz="2000" i="1" dirty="0" smtClean="0">
                <a:effectLst/>
              </a:rPr>
              <a:t>anos.</a:t>
            </a:r>
            <a:endParaRPr lang="pt-BR" sz="2000" b="1" i="1" dirty="0"/>
          </a:p>
        </p:txBody>
      </p:sp>
    </p:spTree>
    <p:extLst>
      <p:ext uri="{BB962C8B-B14F-4D97-AF65-F5344CB8AC3E}">
        <p14:creationId xmlns:p14="http://schemas.microsoft.com/office/powerpoint/2010/main" val="27118271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b="1" dirty="0" smtClean="0">
                <a:effectLst>
                  <a:outerShdw blurRad="38100" dist="38100" dir="2700000" algn="tl">
                    <a:srgbClr val="000000">
                      <a:alpha val="43137"/>
                    </a:srgbClr>
                  </a:outerShdw>
                </a:effectLst>
              </a:rPr>
              <a:t>Aquele que der </a:t>
            </a:r>
            <a:r>
              <a:rPr lang="pt-BR" sz="3600" b="1" dirty="0">
                <a:effectLst>
                  <a:outerShdw blurRad="38100" dist="38100" dir="2700000" algn="tl">
                    <a:srgbClr val="000000">
                      <a:alpha val="43137"/>
                    </a:srgbClr>
                  </a:outerShdw>
                </a:effectLst>
              </a:rPr>
              <a:t>causa à perda de autos</a:t>
            </a:r>
          </a:p>
        </p:txBody>
      </p:sp>
      <p:sp>
        <p:nvSpPr>
          <p:cNvPr id="3" name="Espaço Reservado para Conteúdo 2"/>
          <p:cNvSpPr>
            <a:spLocks noGrp="1"/>
          </p:cNvSpPr>
          <p:nvPr>
            <p:ph idx="1"/>
          </p:nvPr>
        </p:nvSpPr>
        <p:spPr>
          <a:xfrm>
            <a:off x="0" y="1340768"/>
            <a:ext cx="9144000" cy="5517232"/>
          </a:xfrm>
        </p:spPr>
        <p:txBody>
          <a:bodyPr/>
          <a:lstStyle/>
          <a:p>
            <a:pPr marL="0" indent="0" algn="just">
              <a:buNone/>
            </a:pPr>
            <a:r>
              <a:rPr lang="pt-BR" sz="2400" b="1" dirty="0" smtClean="0">
                <a:solidFill>
                  <a:srgbClr val="FFFF00"/>
                </a:solidFill>
                <a:effectLst/>
              </a:rPr>
              <a:t>CPC/73</a:t>
            </a:r>
          </a:p>
          <a:p>
            <a:pPr marL="0" indent="0" algn="just">
              <a:buNone/>
            </a:pPr>
            <a:r>
              <a:rPr lang="pt-BR" sz="2400" dirty="0" smtClean="0">
                <a:effectLst/>
              </a:rPr>
              <a:t>Art</a:t>
            </a:r>
            <a:r>
              <a:rPr lang="pt-BR" sz="2400" dirty="0">
                <a:effectLst/>
              </a:rPr>
              <a:t>. 1.069. Quem houver dado causa ao desaparecimento dos autos responderá pelas custas da restauração e honorários de advogado, sem prejuízo da </a:t>
            </a:r>
            <a:r>
              <a:rPr lang="pt-BR" sz="2400" dirty="0" smtClean="0">
                <a:effectLst/>
              </a:rPr>
              <a:t>responsabilidade </a:t>
            </a:r>
            <a:r>
              <a:rPr lang="pt-BR" sz="2400" dirty="0">
                <a:effectLst/>
              </a:rPr>
              <a:t>civil ou penal em que incorrer</a:t>
            </a:r>
            <a:r>
              <a:rPr lang="pt-BR" sz="2400" dirty="0" smtClean="0">
                <a:effectLst/>
              </a:rPr>
              <a:t>.</a:t>
            </a:r>
          </a:p>
          <a:p>
            <a:pPr marL="0" indent="0" algn="just">
              <a:buNone/>
            </a:pPr>
            <a:endParaRPr lang="pt-BR" sz="2400" dirty="0" smtClean="0">
              <a:effectLst/>
            </a:endParaRPr>
          </a:p>
          <a:p>
            <a:pPr marL="0" indent="0" algn="just">
              <a:buNone/>
            </a:pPr>
            <a:r>
              <a:rPr lang="pt-BR" sz="2400" b="1" dirty="0" smtClean="0">
                <a:solidFill>
                  <a:srgbClr val="FFFF00"/>
                </a:solidFill>
                <a:effectLst/>
              </a:rPr>
              <a:t>NOVO CPC</a:t>
            </a:r>
          </a:p>
          <a:p>
            <a:pPr marL="0" indent="0" algn="just">
              <a:buNone/>
            </a:pPr>
            <a:r>
              <a:rPr lang="pt-BR" sz="2400" dirty="0" smtClean="0">
                <a:effectLst/>
              </a:rPr>
              <a:t>Art</a:t>
            </a:r>
            <a:r>
              <a:rPr lang="pt-BR" sz="2400" dirty="0">
                <a:effectLst/>
              </a:rPr>
              <a:t>. 718. Quem houver dado causa ao desaparecimento dos autos responderá pelas custas da restauração e pelos honorários de advogado, sem prejuízo da responsabilidade civil ou penal em que incorrer</a:t>
            </a:r>
            <a:r>
              <a:rPr lang="pt-BR" sz="2400" dirty="0" smtClean="0">
                <a:effectLst/>
              </a:rPr>
              <a:t>.</a:t>
            </a:r>
          </a:p>
          <a:p>
            <a:pPr marL="0" indent="0" algn="just">
              <a:buNone/>
            </a:pPr>
            <a:endParaRPr lang="pt-BR" sz="2400" b="1" dirty="0" smtClean="0">
              <a:solidFill>
                <a:srgbClr val="FFFF00"/>
              </a:solidFill>
              <a:effectLst/>
              <a:latin typeface="+mj-lt"/>
            </a:endParaRPr>
          </a:p>
          <a:p>
            <a:pPr marL="0" indent="0" algn="just">
              <a:buNone/>
            </a:pPr>
            <a:r>
              <a:rPr lang="pt-BR" sz="2400" b="1" dirty="0" smtClean="0">
                <a:solidFill>
                  <a:srgbClr val="FFFF00"/>
                </a:solidFill>
                <a:effectLst/>
                <a:latin typeface="+mj-lt"/>
              </a:rPr>
              <a:t>Nota: </a:t>
            </a:r>
            <a:r>
              <a:rPr lang="pt-BR" sz="2400" i="1" dirty="0">
                <a:effectLst/>
              </a:rPr>
              <a:t>P</a:t>
            </a:r>
            <a:r>
              <a:rPr lang="pt-BR" sz="2400" i="1" dirty="0" smtClean="0">
                <a:effectLst/>
              </a:rPr>
              <a:t>equena </a:t>
            </a:r>
            <a:r>
              <a:rPr lang="pt-BR" sz="2400" i="1" dirty="0">
                <a:effectLst/>
              </a:rPr>
              <a:t>alteração na redação</a:t>
            </a:r>
            <a:r>
              <a:rPr lang="pt-BR" sz="2400" i="1" dirty="0" smtClean="0">
                <a:effectLst/>
              </a:rPr>
              <a:t>. Sem novidades.</a:t>
            </a:r>
            <a:endParaRPr lang="pt-BR" sz="2400" i="1" dirty="0"/>
          </a:p>
        </p:txBody>
      </p:sp>
    </p:spTree>
    <p:extLst>
      <p:ext uri="{BB962C8B-B14F-4D97-AF65-F5344CB8AC3E}">
        <p14:creationId xmlns:p14="http://schemas.microsoft.com/office/powerpoint/2010/main" val="34631027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0"/>
            <a:ext cx="8229600" cy="1052736"/>
          </a:xfrm>
        </p:spPr>
        <p:txBody>
          <a:bodyPr/>
          <a:lstStyle/>
          <a:p>
            <a:r>
              <a:rPr lang="pt-BR" dirty="0" smtClean="0"/>
              <a:t>Denunciação da Lide</a:t>
            </a:r>
            <a:endParaRPr lang="pt-BR" dirty="0"/>
          </a:p>
        </p:txBody>
      </p:sp>
      <p:sp>
        <p:nvSpPr>
          <p:cNvPr id="3" name="Espaço Reservado para Conteúdo 2"/>
          <p:cNvSpPr>
            <a:spLocks noGrp="1"/>
          </p:cNvSpPr>
          <p:nvPr>
            <p:ph idx="1"/>
          </p:nvPr>
        </p:nvSpPr>
        <p:spPr>
          <a:xfrm>
            <a:off x="41189" y="836712"/>
            <a:ext cx="9144000" cy="5800634"/>
          </a:xfrm>
        </p:spPr>
        <p:txBody>
          <a:bodyPr/>
          <a:lstStyle/>
          <a:p>
            <a:pPr marL="0" indent="0">
              <a:buNone/>
            </a:pPr>
            <a:r>
              <a:rPr lang="pt-BR" sz="2000" b="1" dirty="0" smtClean="0">
                <a:solidFill>
                  <a:srgbClr val="FFFF00"/>
                </a:solidFill>
                <a:effectLst/>
              </a:rPr>
              <a:t>CPC/73</a:t>
            </a:r>
          </a:p>
          <a:p>
            <a:pPr marL="0" indent="0">
              <a:buNone/>
            </a:pPr>
            <a:r>
              <a:rPr lang="pt-BR" sz="1400" dirty="0" smtClean="0">
                <a:effectLst/>
              </a:rPr>
              <a:t>Art</a:t>
            </a:r>
            <a:r>
              <a:rPr lang="pt-BR" sz="1400" dirty="0">
                <a:effectLst/>
              </a:rPr>
              <a:t>. 70.  A denunciação da lide é obrigatória:  </a:t>
            </a:r>
            <a:br>
              <a:rPr lang="pt-BR" sz="1400" dirty="0">
                <a:effectLst/>
              </a:rPr>
            </a:br>
            <a:r>
              <a:rPr lang="pt-BR" sz="1400" dirty="0">
                <a:effectLst/>
              </a:rPr>
              <a:t>I - ao alienante, na ação em que terceiro reivindica a coisa, cujo domínio foi transferido à parte, a fim de que esta possa exercer o direito que da evicção lhe resulta;</a:t>
            </a:r>
          </a:p>
          <a:p>
            <a:pPr marL="0" indent="0">
              <a:buNone/>
            </a:pPr>
            <a:r>
              <a:rPr lang="pt-BR" sz="1400" dirty="0">
                <a:effectLst/>
              </a:rPr>
              <a:t>II - ao proprietário ou ao possuidor indireto quando, por força de obrigação ou direito, em casos como o do usufrutuário, do credor pignoratício, do locatário, o réu, citado em nome próprio, exerça a posse direta da coisa demandada;</a:t>
            </a:r>
          </a:p>
          <a:p>
            <a:pPr marL="0" indent="0">
              <a:buNone/>
            </a:pPr>
            <a:r>
              <a:rPr lang="pt-BR" sz="1400" dirty="0">
                <a:effectLst/>
              </a:rPr>
              <a:t>III - àquele que estiver obrigado, pela lei ou pelo contrato, a indenizar, em ação regressiva, o prejuízo do que perder a demanda</a:t>
            </a:r>
            <a:endParaRPr lang="pt-BR" sz="1400" dirty="0"/>
          </a:p>
          <a:p>
            <a:pPr marL="0" indent="0">
              <a:buNone/>
            </a:pPr>
            <a:endParaRPr lang="pt-BR" sz="1400" dirty="0" smtClean="0">
              <a:effectLst/>
            </a:endParaRPr>
          </a:p>
          <a:p>
            <a:pPr marL="0" indent="0">
              <a:buNone/>
            </a:pPr>
            <a:r>
              <a:rPr lang="pt-BR" sz="2000" b="1" dirty="0" smtClean="0">
                <a:solidFill>
                  <a:srgbClr val="FFFF00"/>
                </a:solidFill>
                <a:effectLst/>
              </a:rPr>
              <a:t>NOVO CPC</a:t>
            </a:r>
          </a:p>
          <a:p>
            <a:pPr marL="0" indent="0">
              <a:buNone/>
            </a:pPr>
            <a:r>
              <a:rPr lang="pt-BR" sz="1400" dirty="0" smtClean="0">
                <a:effectLst/>
              </a:rPr>
              <a:t>Art</a:t>
            </a:r>
            <a:r>
              <a:rPr lang="pt-BR" sz="1400" dirty="0">
                <a:effectLst/>
              </a:rPr>
              <a:t>. 125. É admissível a denunciação da lide, promovida por qualquer das partes:</a:t>
            </a:r>
          </a:p>
          <a:p>
            <a:pPr marL="0" indent="0">
              <a:buNone/>
            </a:pPr>
            <a:r>
              <a:rPr lang="pt-BR" sz="1400" dirty="0">
                <a:effectLst/>
              </a:rPr>
              <a:t>I – ao alienante imediato, no processo relativo à coisa cujo domínio foi transferido ao denunciante, a fim de que possa exercer os direitos que da evicção lhe resultam;</a:t>
            </a:r>
          </a:p>
          <a:p>
            <a:pPr marL="0" indent="0">
              <a:buNone/>
            </a:pPr>
            <a:r>
              <a:rPr lang="pt-BR" sz="1400" dirty="0">
                <a:effectLst/>
              </a:rPr>
              <a:t>II – àquele que estiver obrigado, por lei ou pelo contrato, a indenizar, em ação regressiva, o prejuízo de quem for vencido no processo.</a:t>
            </a:r>
          </a:p>
          <a:p>
            <a:pPr marL="0" indent="0">
              <a:buNone/>
            </a:pPr>
            <a:r>
              <a:rPr lang="pt-BR" sz="1400" dirty="0">
                <a:effectLst/>
              </a:rPr>
              <a:t>§ 1º O direito regressivo será exercido por ação autônoma quando a denunciação da lide for indeferida, deixar de ser promovida ou não for permitida.</a:t>
            </a:r>
          </a:p>
          <a:p>
            <a:pPr marL="0" indent="0">
              <a:buNone/>
            </a:pPr>
            <a:r>
              <a:rPr lang="pt-BR" sz="1400" dirty="0">
                <a:effectLst/>
              </a:rPr>
              <a:t>§ 2º Admite-se uma única denunciação sucessiva, promovida pelo denunciado, contra seu antecessor imediato na cadeia dominial ou quem seja responsável por indenizá-lo, não podendo o denunciado sucessivo promover nova denunciação, </a:t>
            </a:r>
            <a:r>
              <a:rPr lang="pt-BR" sz="1600" dirty="0">
                <a:effectLst/>
              </a:rPr>
              <a:t>hipótese em que eventual direito de regresso será exercido por ação autônoma.</a:t>
            </a:r>
            <a:endParaRPr lang="pt-BR" sz="1600" dirty="0"/>
          </a:p>
        </p:txBody>
      </p:sp>
    </p:spTree>
    <p:extLst>
      <p:ext uri="{BB962C8B-B14F-4D97-AF65-F5344CB8AC3E}">
        <p14:creationId xmlns:p14="http://schemas.microsoft.com/office/powerpoint/2010/main" val="29433902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8238" y="-315416"/>
            <a:ext cx="9152238" cy="8002191"/>
          </a:xfrm>
          <a:prstGeom prst="rect">
            <a:avLst/>
          </a:prstGeom>
          <a:noFill/>
        </p:spPr>
        <p:txBody>
          <a:bodyPr wrap="square" rtlCol="0">
            <a:spAutoFit/>
          </a:bodyPr>
          <a:lstStyle/>
          <a:p>
            <a:pPr algn="ctr"/>
            <a:endParaRPr lang="pt-BR" sz="3600" b="1" dirty="0" smtClean="0">
              <a:solidFill>
                <a:srgbClr val="FFFF00"/>
              </a:solidFill>
              <a:latin typeface="Arial" panose="020B0604020202020204" pitchFamily="34" charset="0"/>
              <a:cs typeface="Arial" panose="020B0604020202020204" pitchFamily="34" charset="0"/>
            </a:endParaRPr>
          </a:p>
          <a:p>
            <a:pPr algn="ctr"/>
            <a:r>
              <a:rPr lang="pt-BR" sz="3600" b="1" dirty="0" smtClean="0">
                <a:effectLst>
                  <a:outerShdw blurRad="38100" dist="38100" dir="2700000" algn="tl">
                    <a:srgbClr val="000000">
                      <a:alpha val="43137"/>
                    </a:srgbClr>
                  </a:outerShdw>
                </a:effectLst>
                <a:latin typeface="+mj-lt"/>
                <a:cs typeface="Arial" panose="020B0604020202020204" pitchFamily="34" charset="0"/>
              </a:rPr>
              <a:t>NOVO</a:t>
            </a:r>
            <a:r>
              <a:rPr lang="pt-BR" sz="3600" b="1" dirty="0" smtClean="0">
                <a:effectLst>
                  <a:outerShdw blurRad="38100" dist="38100" dir="2700000" algn="tl">
                    <a:srgbClr val="000000">
                      <a:alpha val="43137"/>
                    </a:srgbClr>
                  </a:outerShdw>
                </a:effectLst>
                <a:cs typeface="Arial" panose="020B0604020202020204" pitchFamily="34" charset="0"/>
              </a:rPr>
              <a:t> CÓDIGO DE PROCESSO CIVIL</a:t>
            </a:r>
          </a:p>
          <a:p>
            <a:pPr algn="ctr"/>
            <a:r>
              <a:rPr lang="pt-BR" sz="32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Considerações Iniciais</a:t>
            </a:r>
          </a:p>
          <a:p>
            <a:pPr algn="ctr"/>
            <a:endParaRPr lang="pt-BR" sz="3200" b="1" dirty="0" smtClean="0">
              <a:latin typeface="Arial" panose="020B0604020202020204" pitchFamily="34" charset="0"/>
              <a:cs typeface="Arial" panose="020B0604020202020204" pitchFamily="34" charset="0"/>
            </a:endParaRPr>
          </a:p>
          <a:p>
            <a:pPr marL="342900" indent="-342900" algn="just">
              <a:lnSpc>
                <a:spcPct val="150000"/>
              </a:lnSpc>
              <a:buFont typeface="Wingdings" panose="05000000000000000000" pitchFamily="2" charset="2"/>
              <a:buChar char="Ø"/>
            </a:pPr>
            <a:r>
              <a:rPr lang="pt-BR" sz="2400" b="1" dirty="0" smtClean="0">
                <a:latin typeface="Arial" panose="020B0604020202020204" pitchFamily="34" charset="0"/>
                <a:cs typeface="Arial" panose="020B0604020202020204" pitchFamily="34" charset="0"/>
              </a:rPr>
              <a:t>Objetivo do trabalho</a:t>
            </a:r>
          </a:p>
          <a:p>
            <a:pPr marL="342900" indent="-342900" algn="just">
              <a:lnSpc>
                <a:spcPct val="150000"/>
              </a:lnSpc>
              <a:buFont typeface="Wingdings" panose="05000000000000000000" pitchFamily="2" charset="2"/>
              <a:buChar char="Ø"/>
            </a:pPr>
            <a:r>
              <a:rPr lang="pt-BR" sz="2400" b="1" dirty="0" smtClean="0">
                <a:latin typeface="Arial" panose="020B0604020202020204" pitchFamily="34" charset="0"/>
                <a:cs typeface="Arial" panose="020B0604020202020204" pitchFamily="34" charset="0"/>
              </a:rPr>
              <a:t>Seleção dos artigos:  não é exaustiva</a:t>
            </a:r>
          </a:p>
          <a:p>
            <a:pPr marL="342900" indent="-342900" algn="just">
              <a:lnSpc>
                <a:spcPct val="150000"/>
              </a:lnSpc>
              <a:buFont typeface="Wingdings" panose="05000000000000000000" pitchFamily="2" charset="2"/>
              <a:buChar char="Ø"/>
            </a:pPr>
            <a:r>
              <a:rPr lang="pt-BR" sz="2400" b="1" dirty="0" smtClean="0">
                <a:latin typeface="Arial" panose="020B0604020202020204" pitchFamily="34" charset="0"/>
                <a:cs typeface="Arial" panose="020B0604020202020204" pitchFamily="34" charset="0"/>
              </a:rPr>
              <a:t>Alguns destaques:</a:t>
            </a:r>
          </a:p>
          <a:p>
            <a:pPr>
              <a:lnSpc>
                <a:spcPct val="150000"/>
              </a:lnSpc>
            </a:pPr>
            <a:r>
              <a:rPr lang="pt-BR" sz="24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Arbitragem</a:t>
            </a:r>
            <a:r>
              <a:rPr lang="pt-BR" sz="2400" b="1" dirty="0" smtClean="0">
                <a:latin typeface="Arial" panose="020B0604020202020204" pitchFamily="34" charset="0"/>
                <a:cs typeface="Arial" panose="020B0604020202020204" pitchFamily="34" charset="0"/>
              </a:rPr>
              <a:t>: natural evolução do processo arbitral.</a:t>
            </a:r>
          </a:p>
          <a:p>
            <a:pPr>
              <a:lnSpc>
                <a:spcPct val="150000"/>
              </a:lnSpc>
            </a:pPr>
            <a:r>
              <a:rPr lang="pt-BR" sz="2400" b="1" dirty="0" smtClean="0">
                <a:latin typeface="Arial" panose="020B0604020202020204" pitchFamily="34" charset="0"/>
                <a:cs typeface="Arial" panose="020B0604020202020204" pitchFamily="34" charset="0"/>
              </a:rPr>
              <a:t>(§1º do art. 3º)</a:t>
            </a:r>
          </a:p>
          <a:p>
            <a:pPr>
              <a:lnSpc>
                <a:spcPct val="150000"/>
              </a:lnSpc>
            </a:pPr>
            <a:r>
              <a:rPr lang="pt-BR" sz="24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Princípios do direito (art. 8º)</a:t>
            </a:r>
            <a:r>
              <a:rPr lang="pt-BR" sz="2400" b="1" dirty="0" smtClean="0">
                <a:latin typeface="Arial" panose="020B0604020202020204" pitchFamily="34" charset="0"/>
                <a:cs typeface="Arial" panose="020B0604020202020204" pitchFamily="34" charset="0"/>
              </a:rPr>
              <a:t>:</a:t>
            </a:r>
          </a:p>
          <a:p>
            <a:pPr marL="342900" indent="-342900">
              <a:lnSpc>
                <a:spcPct val="150000"/>
              </a:lnSpc>
              <a:buFont typeface="Wingdings" panose="05000000000000000000" pitchFamily="2" charset="2"/>
              <a:buChar char="§"/>
            </a:pPr>
            <a:r>
              <a:rPr lang="pt-BR" sz="2000" dirty="0" smtClean="0">
                <a:latin typeface="+mj-lt"/>
                <a:cs typeface="Arial" panose="020B0604020202020204" pitchFamily="34" charset="0"/>
              </a:rPr>
              <a:t>atender </a:t>
            </a:r>
            <a:r>
              <a:rPr lang="pt-BR" sz="2000" dirty="0" smtClean="0">
                <a:latin typeface="+mj-lt"/>
              </a:rPr>
              <a:t>aos </a:t>
            </a:r>
            <a:r>
              <a:rPr lang="pt-BR" sz="2000" dirty="0">
                <a:latin typeface="+mj-lt"/>
              </a:rPr>
              <a:t>fins sociais e às exigências do bem </a:t>
            </a:r>
            <a:r>
              <a:rPr lang="pt-BR" sz="2000" dirty="0" smtClean="0">
                <a:latin typeface="+mj-lt"/>
              </a:rPr>
              <a:t>comum</a:t>
            </a:r>
          </a:p>
          <a:p>
            <a:pPr marL="342900" indent="-342900">
              <a:lnSpc>
                <a:spcPct val="150000"/>
              </a:lnSpc>
              <a:buFont typeface="Wingdings" panose="05000000000000000000" pitchFamily="2" charset="2"/>
              <a:buChar char="§"/>
            </a:pPr>
            <a:r>
              <a:rPr lang="pt-BR" sz="2000" dirty="0" smtClean="0">
                <a:latin typeface="+mj-lt"/>
              </a:rPr>
              <a:t>resguardar </a:t>
            </a:r>
            <a:r>
              <a:rPr lang="pt-BR" sz="2000" dirty="0">
                <a:latin typeface="+mj-lt"/>
              </a:rPr>
              <a:t>e </a:t>
            </a:r>
            <a:r>
              <a:rPr lang="pt-BR" sz="2000" dirty="0" smtClean="0">
                <a:latin typeface="+mj-lt"/>
              </a:rPr>
              <a:t>promover </a:t>
            </a:r>
            <a:r>
              <a:rPr lang="pt-BR" sz="2000" dirty="0">
                <a:latin typeface="+mj-lt"/>
              </a:rPr>
              <a:t>a dignidade da pessoa </a:t>
            </a:r>
            <a:r>
              <a:rPr lang="pt-BR" sz="2000" dirty="0" smtClean="0">
                <a:latin typeface="+mj-lt"/>
              </a:rPr>
              <a:t>humana</a:t>
            </a:r>
          </a:p>
          <a:p>
            <a:pPr marL="342900" indent="-342900">
              <a:lnSpc>
                <a:spcPct val="150000"/>
              </a:lnSpc>
              <a:buFont typeface="Wingdings" panose="05000000000000000000" pitchFamily="2" charset="2"/>
              <a:buChar char="§"/>
            </a:pPr>
            <a:r>
              <a:rPr lang="pt-BR" sz="2000" dirty="0" smtClean="0">
                <a:latin typeface="+mj-lt"/>
              </a:rPr>
              <a:t>observar </a:t>
            </a:r>
            <a:r>
              <a:rPr lang="pt-BR" sz="2000" dirty="0">
                <a:latin typeface="+mj-lt"/>
              </a:rPr>
              <a:t>a proporcionalidade, a razoabilidade, a legalidade, a publicidade e a </a:t>
            </a:r>
            <a:r>
              <a:rPr lang="pt-BR" sz="2000" dirty="0" smtClean="0">
                <a:latin typeface="+mj-lt"/>
              </a:rPr>
              <a:t>eficiência.</a:t>
            </a:r>
            <a:endParaRPr lang="pt-BR" sz="2000" dirty="0" smtClean="0">
              <a:latin typeface="+mj-lt"/>
              <a:cs typeface="Arial" panose="020B0604020202020204" pitchFamily="34" charset="0"/>
            </a:endParaRPr>
          </a:p>
          <a:p>
            <a:pPr>
              <a:lnSpc>
                <a:spcPct val="150000"/>
              </a:lnSpc>
            </a:pPr>
            <a:endParaRPr lang="pt-BR" sz="2800"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57587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0" y="0"/>
            <a:ext cx="9144000" cy="5215659"/>
          </a:xfrm>
          <a:prstGeom prst="rect">
            <a:avLst/>
          </a:prstGeom>
        </p:spPr>
        <p:txBody>
          <a:bodyPr wrap="square">
            <a:spAutoFit/>
          </a:bodyPr>
          <a:lstStyle/>
          <a:p>
            <a:pPr algn="just">
              <a:lnSpc>
                <a:spcPct val="107000"/>
              </a:lnSpc>
              <a:spcAft>
                <a:spcPts val="800"/>
              </a:spcAft>
            </a:pPr>
            <a:endParaRPr lang="pt-BR" sz="2000" kern="50" dirty="0" smtClean="0">
              <a:solidFill>
                <a:srgbClr val="FFFF00"/>
              </a:solidFill>
              <a:latin typeface="+mj-lt"/>
              <a:ea typeface="SimSun" panose="02010600030101010101" pitchFamily="2" charset="-122"/>
              <a:cs typeface="Mangal" panose="02040503050203030202" pitchFamily="18" charset="0"/>
            </a:endParaRPr>
          </a:p>
          <a:p>
            <a:pPr algn="just">
              <a:lnSpc>
                <a:spcPct val="107000"/>
              </a:lnSpc>
              <a:spcAft>
                <a:spcPts val="800"/>
              </a:spcAft>
            </a:pPr>
            <a:endParaRPr lang="pt-BR" sz="2000" kern="50" dirty="0">
              <a:solidFill>
                <a:srgbClr val="FFFF00"/>
              </a:solidFill>
              <a:latin typeface="+mj-lt"/>
              <a:ea typeface="SimSun" panose="02010600030101010101" pitchFamily="2" charset="-122"/>
              <a:cs typeface="Mangal" panose="02040503050203030202" pitchFamily="18" charset="0"/>
            </a:endParaRPr>
          </a:p>
          <a:p>
            <a:pPr algn="just">
              <a:lnSpc>
                <a:spcPct val="107000"/>
              </a:lnSpc>
              <a:spcAft>
                <a:spcPts val="800"/>
              </a:spcAft>
            </a:pPr>
            <a:r>
              <a:rPr lang="pt-BR" sz="2400" kern="50" dirty="0" smtClean="0">
                <a:solidFill>
                  <a:srgbClr val="FFFF00"/>
                </a:solidFill>
                <a:latin typeface="+mj-lt"/>
                <a:ea typeface="SimSun" panose="02010600030101010101" pitchFamily="2" charset="-122"/>
                <a:cs typeface="Mangal" panose="02040503050203030202" pitchFamily="18" charset="0"/>
              </a:rPr>
              <a:t>Nota: </a:t>
            </a:r>
            <a:r>
              <a:rPr lang="pt-BR" sz="2400" i="1" kern="50" dirty="0" smtClean="0">
                <a:latin typeface="+mj-lt"/>
                <a:ea typeface="SimSun" panose="02010600030101010101" pitchFamily="2" charset="-122"/>
                <a:cs typeface="Mangal" panose="02040503050203030202" pitchFamily="18" charset="0"/>
              </a:rPr>
              <a:t>A </a:t>
            </a:r>
            <a:r>
              <a:rPr lang="pt-BR" sz="2400" i="1" kern="50" dirty="0">
                <a:latin typeface="+mj-lt"/>
                <a:ea typeface="SimSun" panose="02010600030101010101" pitchFamily="2" charset="-122"/>
                <a:cs typeface="Mangal" panose="02040503050203030202" pitchFamily="18" charset="0"/>
              </a:rPr>
              <a:t>partir do novo CPC a denunciação da lide será uma </a:t>
            </a:r>
            <a:r>
              <a:rPr lang="pt-BR" sz="2400" i="1" kern="50" dirty="0" smtClean="0">
                <a:latin typeface="+mj-lt"/>
                <a:ea typeface="SimSun" panose="02010600030101010101" pitchFamily="2" charset="-122"/>
                <a:cs typeface="Mangal" panose="02040503050203030202" pitchFamily="18" charset="0"/>
              </a:rPr>
              <a:t>faculdade, </a:t>
            </a:r>
            <a:r>
              <a:rPr lang="pt-BR" sz="2400" i="1" kern="50" dirty="0">
                <a:latin typeface="+mj-lt"/>
                <a:ea typeface="SimSun" panose="02010600030101010101" pitchFamily="2" charset="-122"/>
                <a:cs typeface="Mangal" panose="02040503050203030202" pitchFamily="18" charset="0"/>
              </a:rPr>
              <a:t>perdendo o caráter obrigatório, passando o artigo a </a:t>
            </a:r>
            <a:r>
              <a:rPr lang="pt-BR" sz="2400" i="1" kern="50" dirty="0" smtClean="0">
                <a:latin typeface="+mj-lt"/>
                <a:ea typeface="SimSun" panose="02010600030101010101" pitchFamily="2" charset="-122"/>
                <a:cs typeface="Mangal" panose="02040503050203030202" pitchFamily="18" charset="0"/>
              </a:rPr>
              <a:t>prever, </a:t>
            </a:r>
            <a:r>
              <a:rPr lang="pt-BR" sz="2400" i="1" kern="50" dirty="0">
                <a:latin typeface="+mj-lt"/>
                <a:ea typeface="SimSun" panose="02010600030101010101" pitchFamily="2" charset="-122"/>
                <a:cs typeface="Mangal" panose="02040503050203030202" pitchFamily="18" charset="0"/>
              </a:rPr>
              <a:t>ainda, o exercício do direito em ação regressiva quando a denunciação for indeferida, bem como a limitação da cadeia de denunciação</a:t>
            </a:r>
            <a:r>
              <a:rPr lang="pt-BR" sz="2400" i="1" kern="50" dirty="0" smtClean="0">
                <a:latin typeface="+mj-lt"/>
                <a:ea typeface="SimSun" panose="02010600030101010101" pitchFamily="2" charset="-122"/>
                <a:cs typeface="Mangal" panose="02040503050203030202" pitchFamily="18" charset="0"/>
              </a:rPr>
              <a:t>.</a:t>
            </a:r>
          </a:p>
          <a:p>
            <a:pPr algn="just">
              <a:lnSpc>
                <a:spcPct val="107000"/>
              </a:lnSpc>
              <a:spcAft>
                <a:spcPts val="800"/>
              </a:spcAft>
            </a:pPr>
            <a:endParaRPr lang="pt-BR" sz="2400" i="1" kern="50" dirty="0">
              <a:latin typeface="+mj-lt"/>
              <a:ea typeface="SimSun" panose="02010600030101010101" pitchFamily="2" charset="-122"/>
              <a:cs typeface="Mangal" panose="02040503050203030202" pitchFamily="18" charset="0"/>
            </a:endParaRPr>
          </a:p>
          <a:p>
            <a:pPr algn="just">
              <a:lnSpc>
                <a:spcPct val="107000"/>
              </a:lnSpc>
              <a:spcAft>
                <a:spcPts val="800"/>
              </a:spcAft>
            </a:pPr>
            <a:endParaRPr lang="pt-BR" sz="2400" i="1" kern="50" dirty="0">
              <a:latin typeface="+mj-lt"/>
              <a:ea typeface="SimSun" panose="02010600030101010101" pitchFamily="2" charset="-122"/>
              <a:cs typeface="Mangal" panose="02040503050203030202" pitchFamily="18" charset="0"/>
            </a:endParaRPr>
          </a:p>
          <a:p>
            <a:pPr algn="just">
              <a:lnSpc>
                <a:spcPct val="107000"/>
              </a:lnSpc>
              <a:spcAft>
                <a:spcPts val="800"/>
              </a:spcAft>
            </a:pPr>
            <a:r>
              <a:rPr lang="pt-BR" sz="2400" i="1" kern="50" dirty="0">
                <a:latin typeface="+mj-lt"/>
                <a:ea typeface="SimSun" panose="02010600030101010101" pitchFamily="2" charset="-122"/>
                <a:cs typeface="Mangal" panose="02040503050203030202" pitchFamily="18" charset="0"/>
              </a:rPr>
              <a:t>O § 2º do artigo 125, acolhendo emenda de GNT da AIDA, possibilita uma única denunciação à lide pela denunciada. O anteprojeto proibia denunciação sucessiva.</a:t>
            </a:r>
            <a:endParaRPr lang="pt-BR" sz="2400" i="1" kern="50" dirty="0">
              <a:effectLst/>
              <a:latin typeface="+mj-lt"/>
              <a:ea typeface="SimSun" panose="02010600030101010101" pitchFamily="2" charset="-122"/>
              <a:cs typeface="Mangal" panose="02040503050203030202" pitchFamily="18" charset="0"/>
            </a:endParaRPr>
          </a:p>
        </p:txBody>
      </p:sp>
    </p:spTree>
    <p:extLst>
      <p:ext uri="{BB962C8B-B14F-4D97-AF65-F5344CB8AC3E}">
        <p14:creationId xmlns:p14="http://schemas.microsoft.com/office/powerpoint/2010/main" val="1315988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sz="quarter"/>
          </p:nvPr>
        </p:nvSpPr>
        <p:spPr/>
        <p:txBody>
          <a:bodyPr/>
          <a:lstStyle/>
          <a:p>
            <a:r>
              <a:rPr lang="pt-BR" b="1" dirty="0" smtClean="0"/>
              <a:t>OBRIGADA</a:t>
            </a:r>
            <a:r>
              <a:rPr lang="pt-BR" dirty="0" smtClean="0"/>
              <a:t> !</a:t>
            </a:r>
            <a:endParaRPr lang="pt-BR" dirty="0"/>
          </a:p>
        </p:txBody>
      </p:sp>
      <p:sp>
        <p:nvSpPr>
          <p:cNvPr id="3" name="Subtítulo 2"/>
          <p:cNvSpPr>
            <a:spLocks noGrp="1"/>
          </p:cNvSpPr>
          <p:nvPr>
            <p:ph type="subTitle" sz="quarter" idx="1"/>
          </p:nvPr>
        </p:nvSpPr>
        <p:spPr/>
        <p:txBody>
          <a:bodyPr/>
          <a:lstStyle/>
          <a:p>
            <a:r>
              <a:rPr lang="pt-BR" dirty="0">
                <a:effectLst/>
              </a:rPr>
              <a:t>Maria Amelia Saraiva </a:t>
            </a:r>
          </a:p>
          <a:p>
            <a:r>
              <a:rPr lang="pt-BR" dirty="0">
                <a:effectLst/>
              </a:rPr>
              <a:t>Natália V. S. Bisconsin </a:t>
            </a:r>
          </a:p>
          <a:p>
            <a:r>
              <a:rPr lang="pt-BR" dirty="0">
                <a:effectLst/>
              </a:rPr>
              <a:t>Thyago L. </a:t>
            </a:r>
            <a:r>
              <a:rPr lang="pt-BR" dirty="0" err="1">
                <a:effectLst/>
              </a:rPr>
              <a:t>Didini</a:t>
            </a:r>
            <a:r>
              <a:rPr lang="pt-BR" dirty="0">
                <a:effectLst/>
              </a:rPr>
              <a:t> </a:t>
            </a:r>
          </a:p>
          <a:p>
            <a:endParaRPr lang="pt-BR" dirty="0"/>
          </a:p>
        </p:txBody>
      </p:sp>
    </p:spTree>
    <p:extLst>
      <p:ext uri="{BB962C8B-B14F-4D97-AF65-F5344CB8AC3E}">
        <p14:creationId xmlns:p14="http://schemas.microsoft.com/office/powerpoint/2010/main" val="1685719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0" y="-243407"/>
            <a:ext cx="9144000" cy="7940635"/>
          </a:xfrm>
          <a:prstGeom prst="rect">
            <a:avLst/>
          </a:prstGeom>
          <a:noFill/>
        </p:spPr>
        <p:txBody>
          <a:bodyPr wrap="square" rtlCol="0">
            <a:spAutoFit/>
          </a:bodyPr>
          <a:lstStyle/>
          <a:p>
            <a:pPr algn="ctr">
              <a:lnSpc>
                <a:spcPct val="150000"/>
              </a:lnSpc>
            </a:pPr>
            <a:r>
              <a:rPr lang="pt-BR" sz="3600" b="1" dirty="0" smtClean="0">
                <a:effectLst>
                  <a:outerShdw blurRad="38100" dist="38100" dir="2700000" algn="tl">
                    <a:srgbClr val="000000">
                      <a:alpha val="43137"/>
                    </a:srgbClr>
                  </a:outerShdw>
                </a:effectLst>
                <a:cs typeface="Arial" panose="020B0604020202020204" pitchFamily="34" charset="0"/>
              </a:rPr>
              <a:t>Da Responsabilidade das Partes por Dano Processual</a:t>
            </a:r>
          </a:p>
          <a:p>
            <a:pPr>
              <a:lnSpc>
                <a:spcPct val="150000"/>
              </a:lnSpc>
            </a:pPr>
            <a:r>
              <a:rPr lang="pt-BR" sz="2400" b="1" dirty="0" smtClean="0">
                <a:solidFill>
                  <a:srgbClr val="FFFF00"/>
                </a:solidFill>
                <a:latin typeface="Arial" panose="020B0604020202020204" pitchFamily="34" charset="0"/>
                <a:cs typeface="Arial" panose="020B0604020202020204" pitchFamily="34" charset="0"/>
              </a:rPr>
              <a:t>CPC/ 73</a:t>
            </a:r>
          </a:p>
          <a:p>
            <a:pPr algn="just">
              <a:lnSpc>
                <a:spcPct val="150000"/>
              </a:lnSpc>
            </a:pPr>
            <a:r>
              <a:rPr lang="pt-BR" sz="2400" dirty="0"/>
              <a:t>Art. 16.  </a:t>
            </a:r>
            <a:r>
              <a:rPr lang="pt-BR" sz="2400" dirty="0">
                <a:latin typeface="+mj-lt"/>
              </a:rPr>
              <a:t>Responde por perdas e danos aquele que </a:t>
            </a:r>
            <a:r>
              <a:rPr lang="pt-BR" sz="2400" dirty="0">
                <a:solidFill>
                  <a:srgbClr val="FFFF00"/>
                </a:solidFill>
                <a:latin typeface="+mj-lt"/>
              </a:rPr>
              <a:t>pleitear</a:t>
            </a:r>
            <a:r>
              <a:rPr lang="pt-BR" sz="2400" dirty="0">
                <a:latin typeface="+mj-lt"/>
              </a:rPr>
              <a:t> de má-fé como autor, réu ou interveniente.</a:t>
            </a:r>
            <a:r>
              <a:rPr lang="pt-BR" sz="2400" b="1" dirty="0" smtClean="0">
                <a:latin typeface="+mj-lt"/>
                <a:cs typeface="Arial" panose="020B0604020202020204" pitchFamily="34" charset="0"/>
              </a:rPr>
              <a:t> </a:t>
            </a:r>
          </a:p>
          <a:p>
            <a:pPr algn="just">
              <a:lnSpc>
                <a:spcPct val="150000"/>
              </a:lnSpc>
            </a:pPr>
            <a:endParaRPr lang="pt-BR" sz="2400" b="1" dirty="0" smtClean="0">
              <a:solidFill>
                <a:srgbClr val="FFFF00"/>
              </a:solidFill>
              <a:latin typeface="Arial" panose="020B0604020202020204" pitchFamily="34" charset="0"/>
              <a:cs typeface="Arial" panose="020B0604020202020204" pitchFamily="34" charset="0"/>
            </a:endParaRPr>
          </a:p>
          <a:p>
            <a:pPr>
              <a:lnSpc>
                <a:spcPct val="150000"/>
              </a:lnSpc>
            </a:pPr>
            <a:r>
              <a:rPr lang="pt-BR" sz="2400" b="1" dirty="0" smtClean="0">
                <a:solidFill>
                  <a:srgbClr val="FFFF00"/>
                </a:solidFill>
                <a:latin typeface="Arial" panose="020B0604020202020204" pitchFamily="34" charset="0"/>
                <a:cs typeface="Arial" panose="020B0604020202020204" pitchFamily="34" charset="0"/>
              </a:rPr>
              <a:t>NOVO CPC</a:t>
            </a:r>
          </a:p>
          <a:p>
            <a:pPr algn="just">
              <a:lnSpc>
                <a:spcPct val="150000"/>
              </a:lnSpc>
            </a:pPr>
            <a:r>
              <a:rPr lang="pt-BR" sz="2400" dirty="0" smtClean="0">
                <a:latin typeface="+mj-lt"/>
                <a:cs typeface="Arial" panose="020B0604020202020204" pitchFamily="34" charset="0"/>
              </a:rPr>
              <a:t>Art. 79 :Responde por perdas e danos aquele que</a:t>
            </a:r>
            <a:r>
              <a:rPr lang="pt-BR" sz="2400" dirty="0" smtClean="0">
                <a:solidFill>
                  <a:srgbClr val="FFFF00"/>
                </a:solidFill>
                <a:latin typeface="+mj-lt"/>
                <a:cs typeface="Arial" panose="020B0604020202020204" pitchFamily="34" charset="0"/>
              </a:rPr>
              <a:t> </a:t>
            </a:r>
            <a:r>
              <a:rPr lang="pt-BR" sz="2400" dirty="0">
                <a:solidFill>
                  <a:srgbClr val="FFFF00"/>
                </a:solidFill>
                <a:latin typeface="+mj-lt"/>
                <a:cs typeface="Arial" panose="020B0604020202020204" pitchFamily="34" charset="0"/>
              </a:rPr>
              <a:t>l</a:t>
            </a:r>
            <a:r>
              <a:rPr lang="pt-BR" sz="2400" dirty="0" smtClean="0">
                <a:solidFill>
                  <a:srgbClr val="FFFF00"/>
                </a:solidFill>
                <a:latin typeface="+mj-lt"/>
                <a:cs typeface="Arial" panose="020B0604020202020204" pitchFamily="34" charset="0"/>
              </a:rPr>
              <a:t>itigar </a:t>
            </a:r>
            <a:r>
              <a:rPr lang="pt-BR" sz="2400" dirty="0" smtClean="0">
                <a:latin typeface="+mj-lt"/>
                <a:cs typeface="Arial" panose="020B0604020202020204" pitchFamily="34" charset="0"/>
              </a:rPr>
              <a:t>de má-fé como autor, réu ou interveniente</a:t>
            </a:r>
            <a:endParaRPr lang="pt-BR" sz="2400" b="1" dirty="0" smtClean="0">
              <a:latin typeface="+mj-lt"/>
              <a:cs typeface="Arial" panose="020B0604020202020204" pitchFamily="34" charset="0"/>
            </a:endParaRPr>
          </a:p>
          <a:p>
            <a:pPr>
              <a:lnSpc>
                <a:spcPct val="150000"/>
              </a:lnSpc>
            </a:pPr>
            <a:endParaRPr lang="pt-BR" sz="2400" b="1" dirty="0">
              <a:solidFill>
                <a:srgbClr val="FFFF00"/>
              </a:solidFill>
              <a:latin typeface="Arial" panose="020B0604020202020204" pitchFamily="34" charset="0"/>
              <a:cs typeface="Arial" panose="020B0604020202020204" pitchFamily="34" charset="0"/>
            </a:endParaRPr>
          </a:p>
          <a:p>
            <a:pPr>
              <a:lnSpc>
                <a:spcPct val="150000"/>
              </a:lnSpc>
            </a:pPr>
            <a:r>
              <a:rPr lang="pt-BR" sz="2400" b="1" dirty="0" smtClean="0">
                <a:solidFill>
                  <a:srgbClr val="FFFF00"/>
                </a:solidFill>
                <a:latin typeface="Arial" panose="020B0604020202020204" pitchFamily="34" charset="0"/>
                <a:cs typeface="Arial" panose="020B0604020202020204" pitchFamily="34" charset="0"/>
              </a:rPr>
              <a:t>Nota: </a:t>
            </a:r>
            <a:r>
              <a:rPr lang="pt-BR" sz="2400" i="1" dirty="0" smtClean="0">
                <a:latin typeface="+mj-lt"/>
                <a:cs typeface="Arial" panose="020B0604020202020204" pitchFamily="34" charset="0"/>
              </a:rPr>
              <a:t>Redação similar ao Código de 73.Substituição de “</a:t>
            </a:r>
            <a:r>
              <a:rPr lang="pt-BR" sz="2400" i="1" dirty="0" smtClean="0">
                <a:solidFill>
                  <a:srgbClr val="FFFF00"/>
                </a:solidFill>
                <a:latin typeface="+mj-lt"/>
                <a:cs typeface="Arial" panose="020B0604020202020204" pitchFamily="34" charset="0"/>
              </a:rPr>
              <a:t>pleitear </a:t>
            </a:r>
            <a:r>
              <a:rPr lang="pt-BR" sz="2400" i="1" dirty="0" smtClean="0">
                <a:latin typeface="+mj-lt"/>
                <a:cs typeface="Arial" panose="020B0604020202020204" pitchFamily="34" charset="0"/>
              </a:rPr>
              <a:t>”por “</a:t>
            </a:r>
            <a:r>
              <a:rPr lang="pt-BR" sz="2400" i="1" dirty="0" smtClean="0">
                <a:solidFill>
                  <a:srgbClr val="FFFF00"/>
                </a:solidFill>
                <a:latin typeface="+mj-lt"/>
                <a:cs typeface="Arial" panose="020B0604020202020204" pitchFamily="34" charset="0"/>
              </a:rPr>
              <a:t>litigar.”</a:t>
            </a:r>
          </a:p>
          <a:p>
            <a:pPr>
              <a:lnSpc>
                <a:spcPct val="150000"/>
              </a:lnSpc>
            </a:pPr>
            <a:endParaRPr lang="pt-BR" sz="2800"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87388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0" y="0"/>
            <a:ext cx="9168056" cy="6740307"/>
          </a:xfrm>
          <a:prstGeom prst="rect">
            <a:avLst/>
          </a:prstGeom>
          <a:noFill/>
        </p:spPr>
        <p:txBody>
          <a:bodyPr wrap="square" rtlCol="0">
            <a:spAutoFit/>
          </a:bodyPr>
          <a:lstStyle/>
          <a:p>
            <a:pPr>
              <a:lnSpc>
                <a:spcPct val="150000"/>
              </a:lnSpc>
            </a:pPr>
            <a:r>
              <a:rPr lang="pt-BR" sz="2400" b="1" dirty="0" smtClean="0">
                <a:solidFill>
                  <a:srgbClr val="FFFF00"/>
                </a:solidFill>
                <a:cs typeface="Arial" panose="020B0604020202020204" pitchFamily="34" charset="0"/>
              </a:rPr>
              <a:t>CPC/73</a:t>
            </a:r>
          </a:p>
          <a:p>
            <a:r>
              <a:rPr lang="pt-BR" b="1" dirty="0" smtClean="0">
                <a:cs typeface="Arial" panose="020B0604020202020204" pitchFamily="34" charset="0"/>
              </a:rPr>
              <a:t>Art.17 </a:t>
            </a:r>
            <a:r>
              <a:rPr lang="pt-BR" dirty="0">
                <a:solidFill>
                  <a:srgbClr val="FFFF00"/>
                </a:solidFill>
              </a:rPr>
              <a:t>Reputa-se</a:t>
            </a:r>
            <a:r>
              <a:rPr lang="pt-BR" dirty="0"/>
              <a:t> litigante de má-fé aquele que:</a:t>
            </a:r>
          </a:p>
          <a:p>
            <a:r>
              <a:rPr lang="pt-BR" dirty="0"/>
              <a:t>I - deduzir pretensão ou defesa contra texto expresso de lei ou fato incontroverso; </a:t>
            </a:r>
          </a:p>
          <a:p>
            <a:r>
              <a:rPr lang="pt-BR" dirty="0"/>
              <a:t>II - alterar a verdade dos fatos;</a:t>
            </a:r>
          </a:p>
          <a:p>
            <a:r>
              <a:rPr lang="pt-BR" dirty="0"/>
              <a:t>III - usar do processo para conseguir objetivo ilegal;</a:t>
            </a:r>
          </a:p>
          <a:p>
            <a:r>
              <a:rPr lang="pt-BR" dirty="0"/>
              <a:t>IV - opuser resistência injustificada ao andamento do processo;</a:t>
            </a:r>
          </a:p>
          <a:p>
            <a:r>
              <a:rPr lang="pt-BR" dirty="0"/>
              <a:t>V - proceder de modo temerário em qualquer incidente ou ato do processo;</a:t>
            </a:r>
          </a:p>
          <a:p>
            <a:r>
              <a:rPr lang="pt-BR" dirty="0" err="1"/>
              <a:t>Vl</a:t>
            </a:r>
            <a:r>
              <a:rPr lang="pt-BR" dirty="0"/>
              <a:t> - provocar incidentes manifestamente infundados.</a:t>
            </a:r>
          </a:p>
          <a:p>
            <a:r>
              <a:rPr lang="pt-BR" dirty="0"/>
              <a:t>VII - interpuser recurso com intuito manifestamente protelatório.</a:t>
            </a:r>
            <a:endParaRPr lang="pt-BR" b="1" dirty="0" smtClean="0">
              <a:cs typeface="Arial" panose="020B0604020202020204" pitchFamily="34" charset="0"/>
            </a:endParaRPr>
          </a:p>
          <a:p>
            <a:pPr>
              <a:lnSpc>
                <a:spcPct val="150000"/>
              </a:lnSpc>
            </a:pPr>
            <a:r>
              <a:rPr lang="pt-BR" sz="2400" b="1" dirty="0" smtClean="0">
                <a:solidFill>
                  <a:srgbClr val="FFFF00"/>
                </a:solidFill>
                <a:cs typeface="Arial" panose="020B0604020202020204" pitchFamily="34" charset="0"/>
              </a:rPr>
              <a:t>NOVO CPC</a:t>
            </a:r>
          </a:p>
          <a:p>
            <a:r>
              <a:rPr lang="pt-BR" b="1" dirty="0" smtClean="0">
                <a:cs typeface="Arial" panose="020B0604020202020204" pitchFamily="34" charset="0"/>
              </a:rPr>
              <a:t>Art. 80 </a:t>
            </a:r>
            <a:r>
              <a:rPr lang="pt-BR" dirty="0">
                <a:solidFill>
                  <a:srgbClr val="FFFF00"/>
                </a:solidFill>
              </a:rPr>
              <a:t>Considera-se</a:t>
            </a:r>
            <a:r>
              <a:rPr lang="pt-BR" dirty="0"/>
              <a:t> litigante de má-fé aquele que: </a:t>
            </a:r>
          </a:p>
          <a:p>
            <a:r>
              <a:rPr lang="pt-BR" dirty="0"/>
              <a:t> </a:t>
            </a:r>
            <a:r>
              <a:rPr lang="pt-BR" dirty="0" smtClean="0"/>
              <a:t>I </a:t>
            </a:r>
            <a:r>
              <a:rPr lang="pt-BR" dirty="0"/>
              <a:t>- deduzir pretensão ou defesa contra texto expresso de lei ou fato incontroverso;</a:t>
            </a:r>
          </a:p>
          <a:p>
            <a:r>
              <a:rPr lang="pt-BR" dirty="0"/>
              <a:t>II - alterar a verdade dos fatos;</a:t>
            </a:r>
          </a:p>
          <a:p>
            <a:r>
              <a:rPr lang="pt-BR" dirty="0"/>
              <a:t>III - usar do processo para conseguir objetivo ilegal;</a:t>
            </a:r>
          </a:p>
          <a:p>
            <a:r>
              <a:rPr lang="pt-BR" dirty="0"/>
              <a:t>IV - opuser resistência injustificada ao andamento do processo;</a:t>
            </a:r>
          </a:p>
          <a:p>
            <a:r>
              <a:rPr lang="pt-BR" dirty="0"/>
              <a:t>V - proceder de modo temerário em qualquer incidente ou ato do processo;</a:t>
            </a:r>
          </a:p>
          <a:p>
            <a:r>
              <a:rPr lang="pt-BR" dirty="0"/>
              <a:t>VI - provocar </a:t>
            </a:r>
            <a:r>
              <a:rPr lang="pt-BR" dirty="0" smtClean="0"/>
              <a:t>incidente </a:t>
            </a:r>
            <a:r>
              <a:rPr lang="pt-BR" dirty="0"/>
              <a:t>manifestamente </a:t>
            </a:r>
            <a:r>
              <a:rPr lang="pt-BR" dirty="0" smtClean="0"/>
              <a:t>infundado;</a:t>
            </a:r>
            <a:endParaRPr lang="pt-BR" dirty="0"/>
          </a:p>
          <a:p>
            <a:r>
              <a:rPr lang="pt-BR" dirty="0"/>
              <a:t>VII - interpuser recurso com intuito manifestamente </a:t>
            </a:r>
            <a:r>
              <a:rPr lang="pt-BR" dirty="0" smtClean="0"/>
              <a:t>protelatório</a:t>
            </a:r>
          </a:p>
          <a:p>
            <a:endParaRPr lang="pt-BR" b="1" dirty="0" smtClean="0">
              <a:cs typeface="Arial" panose="020B0604020202020204" pitchFamily="34" charset="0"/>
            </a:endParaRPr>
          </a:p>
          <a:p>
            <a:r>
              <a:rPr lang="pt-BR" b="1" dirty="0" smtClean="0">
                <a:solidFill>
                  <a:srgbClr val="FFFF00"/>
                </a:solidFill>
                <a:cs typeface="Arial" panose="020B0604020202020204" pitchFamily="34" charset="0"/>
              </a:rPr>
              <a:t>Nota: </a:t>
            </a:r>
            <a:r>
              <a:rPr lang="pt-BR" i="1" dirty="0" smtClean="0">
                <a:cs typeface="Arial" panose="020B0604020202020204" pitchFamily="34" charset="0"/>
              </a:rPr>
              <a:t>Redação similar ao CPC73.Não há qualquer alteração exceto a substituição de </a:t>
            </a:r>
            <a:r>
              <a:rPr lang="pt-BR" i="1" dirty="0" smtClean="0">
                <a:solidFill>
                  <a:srgbClr val="FFFF00"/>
                </a:solidFill>
                <a:cs typeface="Arial" panose="020B0604020202020204" pitchFamily="34" charset="0"/>
              </a:rPr>
              <a:t>reputa-se</a:t>
            </a:r>
            <a:r>
              <a:rPr lang="pt-BR" i="1" dirty="0" smtClean="0">
                <a:cs typeface="Arial" panose="020B0604020202020204" pitchFamily="34" charset="0"/>
              </a:rPr>
              <a:t> por </a:t>
            </a:r>
            <a:r>
              <a:rPr lang="pt-BR" i="1" dirty="0" smtClean="0">
                <a:solidFill>
                  <a:srgbClr val="FFFF00"/>
                </a:solidFill>
                <a:cs typeface="Arial" panose="020B0604020202020204" pitchFamily="34" charset="0"/>
              </a:rPr>
              <a:t>considera-se. </a:t>
            </a:r>
            <a:r>
              <a:rPr lang="pt-BR" i="1" dirty="0" smtClean="0">
                <a:cs typeface="Arial" panose="020B0604020202020204" pitchFamily="34" charset="0"/>
              </a:rPr>
              <a:t>Lembrando a jurisprudência consolidada, há necessidade de 2 requisitos mínimos: a caracterização de uma das hipóteses e o dolo específico. </a:t>
            </a:r>
          </a:p>
        </p:txBody>
      </p:sp>
    </p:spTree>
    <p:extLst>
      <p:ext uri="{BB962C8B-B14F-4D97-AF65-F5344CB8AC3E}">
        <p14:creationId xmlns:p14="http://schemas.microsoft.com/office/powerpoint/2010/main" val="1044744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6858000"/>
          </a:xfrm>
        </p:spPr>
        <p:txBody>
          <a:bodyPr/>
          <a:lstStyle/>
          <a:p>
            <a:pPr algn="l"/>
            <a:r>
              <a:rPr lang="pt-BR" sz="2400" b="1" dirty="0" smtClean="0">
                <a:solidFill>
                  <a:srgbClr val="FFFF00"/>
                </a:solidFill>
                <a:effectLst/>
                <a:latin typeface="+mn-lt"/>
              </a:rPr>
              <a:t>CPC/73</a:t>
            </a:r>
            <a:r>
              <a:rPr lang="pt-BR" sz="1600" dirty="0" smtClean="0">
                <a:effectLst/>
              </a:rPr>
              <a:t/>
            </a:r>
            <a:br>
              <a:rPr lang="pt-BR" sz="1600" dirty="0" smtClean="0">
                <a:effectLst/>
              </a:rPr>
            </a:br>
            <a:r>
              <a:rPr lang="pt-BR" sz="1600" dirty="0" smtClean="0">
                <a:effectLst/>
              </a:rPr>
              <a:t>Art</a:t>
            </a:r>
            <a:r>
              <a:rPr lang="pt-BR" sz="1600" dirty="0">
                <a:effectLst/>
              </a:rPr>
              <a:t>. 18. O juiz ou tribunal, de ofício ou a requerimento, condenará o litigante de má-fé a pagar multa não excedente a um por cento sobre o valor da causa e a indenizar a parte contrária dos prejuízos que esta sofreu, mais os honorários advocatícios e todas as despesas que efetuou.</a:t>
            </a:r>
            <a:br>
              <a:rPr lang="pt-BR" sz="1600" dirty="0">
                <a:effectLst/>
              </a:rPr>
            </a:br>
            <a:r>
              <a:rPr lang="pt-BR" sz="1600" dirty="0">
                <a:effectLst/>
              </a:rPr>
              <a:t> </a:t>
            </a:r>
            <a:r>
              <a:rPr lang="pt-BR" sz="1600" dirty="0" smtClean="0">
                <a:effectLst/>
              </a:rPr>
              <a:t>§ </a:t>
            </a:r>
            <a:r>
              <a:rPr lang="pt-BR" sz="1600" dirty="0">
                <a:effectLst/>
              </a:rPr>
              <a:t>1º Quando forem dois ou mais os litigantes de má-fé, juiz condenará cada um na proporção do seu respectivo interesse na causa, ou solidariamente aqueles que se coligaram para lesar a parte contrária.</a:t>
            </a:r>
            <a:br>
              <a:rPr lang="pt-BR" sz="1600" dirty="0">
                <a:effectLst/>
              </a:rPr>
            </a:br>
            <a:r>
              <a:rPr lang="pt-BR" sz="1600" dirty="0">
                <a:effectLst/>
              </a:rPr>
              <a:t> </a:t>
            </a:r>
            <a:r>
              <a:rPr lang="pt-BR" sz="1600" dirty="0" smtClean="0">
                <a:effectLst/>
              </a:rPr>
              <a:t>§ </a:t>
            </a:r>
            <a:r>
              <a:rPr lang="pt-BR" sz="1600" dirty="0">
                <a:effectLst/>
              </a:rPr>
              <a:t>2º O valor da indenização será desde logo fixado pelo juiz, em quantia não superior a 20% (vinte por cento) sobre o valor da causa, ou liquidado por </a:t>
            </a:r>
            <a:r>
              <a:rPr lang="pt-BR" sz="1600" dirty="0" smtClean="0">
                <a:effectLst/>
              </a:rPr>
              <a:t>arbitramento.</a:t>
            </a:r>
            <a:r>
              <a:rPr lang="pt-BR" sz="1600" dirty="0">
                <a:effectLst/>
              </a:rPr>
              <a:t/>
            </a:r>
            <a:br>
              <a:rPr lang="pt-BR" sz="1600" dirty="0">
                <a:effectLst/>
              </a:rPr>
            </a:br>
            <a:r>
              <a:rPr lang="pt-BR" sz="1600" dirty="0" smtClean="0">
                <a:effectLst/>
              </a:rPr>
              <a:t/>
            </a:r>
            <a:br>
              <a:rPr lang="pt-BR" sz="1600" dirty="0" smtClean="0">
                <a:effectLst/>
              </a:rPr>
            </a:br>
            <a:r>
              <a:rPr lang="pt-BR" sz="2400" b="1" dirty="0" smtClean="0">
                <a:solidFill>
                  <a:srgbClr val="FFFF00"/>
                </a:solidFill>
                <a:effectLst/>
              </a:rPr>
              <a:t>NOVO CPC</a:t>
            </a:r>
            <a:r>
              <a:rPr lang="pt-BR" sz="1600" dirty="0" smtClean="0">
                <a:effectLst/>
              </a:rPr>
              <a:t/>
            </a:r>
            <a:br>
              <a:rPr lang="pt-BR" sz="1600" dirty="0" smtClean="0">
                <a:effectLst/>
              </a:rPr>
            </a:br>
            <a:r>
              <a:rPr lang="pt-BR" sz="1600" dirty="0" smtClean="0">
                <a:effectLst/>
              </a:rPr>
              <a:t>Art</a:t>
            </a:r>
            <a:r>
              <a:rPr lang="pt-BR" sz="1600" dirty="0">
                <a:effectLst/>
              </a:rPr>
              <a:t>. 81. De ofício ou a requerimento, o juiz condenará o litigante de má-fé a pagar multa, que deverá ser superior a um por cento e inferior a dez por cento do valor corrigido da causa, a indenizar a parte contrária pelos prejuízos que esta sofreu e a arcar com os honorários advocatícios e com todas as despesas que efetuou.</a:t>
            </a:r>
            <a:br>
              <a:rPr lang="pt-BR" sz="1600" dirty="0">
                <a:effectLst/>
              </a:rPr>
            </a:br>
            <a:r>
              <a:rPr lang="pt-BR" sz="1600" dirty="0">
                <a:effectLst/>
              </a:rPr>
              <a:t>§ 1º Quando forem 2 (dois) ou mais os litigantes de má-fé, o juiz condenará cada um na proporção de seu respectivo interesse na causa ou solidariamente aqueles que se coligaram para lesar a parte contrária.</a:t>
            </a:r>
            <a:br>
              <a:rPr lang="pt-BR" sz="1600" dirty="0">
                <a:effectLst/>
              </a:rPr>
            </a:br>
            <a:r>
              <a:rPr lang="pt-BR" sz="1600" dirty="0">
                <a:effectLst/>
              </a:rPr>
              <a:t>§ 2º Quando o valor da causa for irrisório ou inestimável, a multa poderá ser fixada em até 10 (dez) vezes o valor do salário-mínimo.</a:t>
            </a:r>
            <a:br>
              <a:rPr lang="pt-BR" sz="1600" dirty="0">
                <a:effectLst/>
              </a:rPr>
            </a:br>
            <a:r>
              <a:rPr lang="pt-BR" sz="1600" dirty="0">
                <a:effectLst/>
              </a:rPr>
              <a:t>§ 3º O valor da indenização será fixado pelo juiz ou, caso não seja possível mensurá-lo, liquidado por arbitramento ou pelo procedimento comum, nos próprios autos</a:t>
            </a:r>
            <a:r>
              <a:rPr lang="pt-BR" sz="1600" dirty="0" smtClean="0">
                <a:effectLst/>
              </a:rPr>
              <a:t>.</a:t>
            </a:r>
            <a:br>
              <a:rPr lang="pt-BR" sz="1600" dirty="0" smtClean="0">
                <a:effectLst/>
              </a:rPr>
            </a:br>
            <a:r>
              <a:rPr lang="pt-BR" sz="1600" dirty="0">
                <a:effectLst/>
              </a:rPr>
              <a:t/>
            </a:r>
            <a:br>
              <a:rPr lang="pt-BR" sz="1600" dirty="0">
                <a:effectLst/>
              </a:rPr>
            </a:br>
            <a:r>
              <a:rPr lang="pt-BR" sz="2400" dirty="0" smtClean="0">
                <a:solidFill>
                  <a:srgbClr val="FFFF00"/>
                </a:solidFill>
                <a:effectLst/>
                <a:latin typeface="+mn-lt"/>
              </a:rPr>
              <a:t>Nota</a:t>
            </a:r>
            <a:r>
              <a:rPr lang="pt-BR" sz="2400" dirty="0" smtClean="0">
                <a:effectLst/>
                <a:latin typeface="+mn-lt"/>
              </a:rPr>
              <a:t>: </a:t>
            </a:r>
            <a:r>
              <a:rPr lang="pt-BR" sz="1600" i="1" dirty="0" smtClean="0">
                <a:effectLst/>
              </a:rPr>
              <a:t>Aumento </a:t>
            </a:r>
            <a:r>
              <a:rPr lang="pt-BR" sz="1600" i="1" dirty="0">
                <a:effectLst/>
              </a:rPr>
              <a:t>da multa para 2%</a:t>
            </a:r>
            <a:r>
              <a:rPr lang="pt-BR" sz="1600" b="1" i="1" dirty="0">
                <a:effectLst/>
              </a:rPr>
              <a:t> /</a:t>
            </a:r>
            <a:r>
              <a:rPr lang="pt-BR" sz="1600" i="1" dirty="0">
                <a:effectLst/>
              </a:rPr>
              <a:t>alteração do § 2 º</a:t>
            </a:r>
            <a:r>
              <a:rPr lang="pt-BR" sz="1600" b="1" i="1" dirty="0">
                <a:effectLst/>
              </a:rPr>
              <a:t>/ </a:t>
            </a:r>
            <a:r>
              <a:rPr lang="pt-BR" sz="1600" i="1" dirty="0">
                <a:effectLst/>
              </a:rPr>
              <a:t>acréscimo do § </a:t>
            </a:r>
            <a:r>
              <a:rPr lang="pt-BR" sz="1600" i="1" dirty="0" smtClean="0">
                <a:effectLst/>
              </a:rPr>
              <a:t>3º. O sistema de responsabilidade das partes representa a melhor técnica em favor da efetividade da tutela jurisdicional. Certamente a decisão será passível de revisão recursal. </a:t>
            </a:r>
            <a:r>
              <a:rPr lang="pt-BR" sz="1600" dirty="0">
                <a:effectLst/>
              </a:rPr>
              <a:t/>
            </a:r>
            <a:br>
              <a:rPr lang="pt-BR" sz="1600" dirty="0">
                <a:effectLst/>
              </a:rPr>
            </a:br>
            <a:endParaRPr lang="pt-BR" sz="1600" dirty="0">
              <a:latin typeface="+mn-lt"/>
            </a:endParaRPr>
          </a:p>
        </p:txBody>
      </p:sp>
    </p:spTree>
    <p:extLst>
      <p:ext uri="{BB962C8B-B14F-4D97-AF65-F5344CB8AC3E}">
        <p14:creationId xmlns:p14="http://schemas.microsoft.com/office/powerpoint/2010/main" val="2665163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p:txBody>
          <a:bodyPr/>
          <a:lstStyle/>
          <a:p>
            <a:r>
              <a:rPr lang="pt-BR" sz="3600" b="1" dirty="0" smtClean="0">
                <a:effectLst>
                  <a:outerShdw blurRad="38100" dist="38100" dir="2700000" algn="tl">
                    <a:srgbClr val="000000">
                      <a:alpha val="43137"/>
                    </a:srgbClr>
                  </a:outerShdw>
                </a:effectLst>
              </a:rPr>
              <a:t>Deveres das Partes e seus Procuradores</a:t>
            </a:r>
            <a:endParaRPr lang="pt-BR" sz="3600" b="1" dirty="0">
              <a:effectLst>
                <a:outerShdw blurRad="38100" dist="38100" dir="2700000" algn="tl">
                  <a:srgbClr val="000000">
                    <a:alpha val="43137"/>
                  </a:srgbClr>
                </a:outerShdw>
              </a:effectLst>
            </a:endParaRPr>
          </a:p>
        </p:txBody>
      </p:sp>
      <p:sp>
        <p:nvSpPr>
          <p:cNvPr id="4" name="Espaço Reservado para Conteúdo 3"/>
          <p:cNvSpPr>
            <a:spLocks noGrp="1"/>
          </p:cNvSpPr>
          <p:nvPr>
            <p:ph idx="1"/>
          </p:nvPr>
        </p:nvSpPr>
        <p:spPr>
          <a:xfrm>
            <a:off x="0" y="1340768"/>
            <a:ext cx="9144000" cy="5517232"/>
          </a:xfrm>
        </p:spPr>
        <p:txBody>
          <a:bodyPr/>
          <a:lstStyle/>
          <a:p>
            <a:pPr marL="0" indent="0">
              <a:buNone/>
            </a:pPr>
            <a:r>
              <a:rPr lang="pt-BR" sz="2400" b="1" dirty="0" smtClean="0">
                <a:solidFill>
                  <a:srgbClr val="FFFF00"/>
                </a:solidFill>
                <a:effectLst/>
              </a:rPr>
              <a:t>CPC/73</a:t>
            </a:r>
          </a:p>
          <a:p>
            <a:pPr marL="0" indent="0">
              <a:buNone/>
            </a:pPr>
            <a:endParaRPr lang="pt-BR" sz="1600" dirty="0" smtClean="0">
              <a:effectLst/>
            </a:endParaRPr>
          </a:p>
          <a:p>
            <a:pPr marL="0" indent="0">
              <a:buNone/>
            </a:pPr>
            <a:r>
              <a:rPr lang="pt-BR" sz="1600" dirty="0" smtClean="0">
                <a:effectLst/>
              </a:rPr>
              <a:t>Art</a:t>
            </a:r>
            <a:r>
              <a:rPr lang="pt-BR" sz="1600" dirty="0">
                <a:effectLst/>
              </a:rPr>
              <a:t>. 14. São deveres das partes e de todos aqueles que de qualquer forma participam do processo: </a:t>
            </a:r>
          </a:p>
          <a:p>
            <a:pPr marL="0" indent="0">
              <a:buNone/>
            </a:pPr>
            <a:r>
              <a:rPr lang="pt-BR" sz="1600" dirty="0">
                <a:effectLst/>
              </a:rPr>
              <a:t>I - expor os fatos em juízo conforme a verdade;</a:t>
            </a:r>
          </a:p>
          <a:p>
            <a:pPr marL="0" indent="0">
              <a:buNone/>
            </a:pPr>
            <a:r>
              <a:rPr lang="pt-BR" sz="1600" dirty="0">
                <a:effectLst/>
              </a:rPr>
              <a:t>II - proceder com lealdade e boa-fé;</a:t>
            </a:r>
          </a:p>
          <a:p>
            <a:pPr marL="0" indent="0">
              <a:buNone/>
            </a:pPr>
            <a:r>
              <a:rPr lang="pt-BR" sz="1600" dirty="0">
                <a:effectLst/>
              </a:rPr>
              <a:t>III - não formular pretensões, nem alegar defesa, cientes de que são destituídas de fundamento;</a:t>
            </a:r>
          </a:p>
          <a:p>
            <a:pPr marL="0" indent="0">
              <a:buNone/>
            </a:pPr>
            <a:r>
              <a:rPr lang="pt-BR" sz="1600" dirty="0">
                <a:effectLst/>
              </a:rPr>
              <a:t>IV - não produzir provas, nem praticar atos inúteis ou desnecessários à declaração ou defesa do direito.</a:t>
            </a:r>
          </a:p>
          <a:p>
            <a:pPr marL="0" indent="0">
              <a:buNone/>
            </a:pPr>
            <a:r>
              <a:rPr lang="pt-BR" sz="1600" dirty="0">
                <a:effectLst/>
              </a:rPr>
              <a:t>V - cumprir com exatidão os provimentos mandamentais e não criar embaraços à efetivação de provimentos judiciais, de natureza antecipatória ou final.</a:t>
            </a:r>
          </a:p>
          <a:p>
            <a:pPr marL="0" indent="0">
              <a:buNone/>
            </a:pPr>
            <a:endParaRPr lang="pt-BR" sz="1600" dirty="0" smtClean="0">
              <a:effectLst/>
            </a:endParaRPr>
          </a:p>
          <a:p>
            <a:pPr marL="0" indent="0">
              <a:buNone/>
            </a:pPr>
            <a:r>
              <a:rPr lang="pt-BR" sz="1600" dirty="0" smtClean="0">
                <a:effectLst/>
              </a:rPr>
              <a:t>Parágrafo </a:t>
            </a:r>
            <a:r>
              <a:rPr lang="pt-BR" sz="1600" dirty="0">
                <a:effectLst/>
              </a:rPr>
              <a:t>único. Ressalvados os advogados que se sujeitam exclusivamente aos estatutos da OAB, a violação do disposto no inciso V deste artigo constitui ato atentatório ao exercício da jurisdição, podendo o juiz, sem prejuízo das sanções criminais, civis e processuais cabíveis, aplicar ao responsável multa em montante a ser fixado de acordo com a gravidade da conduta e não superior a vinte por cento do valor da causa; não sendo paga no prazo estabelecido, contado do trânsito em julgado da decisão final da causa, a multa será inscrita sempre como dívida ativa da União ou do Estado.</a:t>
            </a:r>
            <a:endParaRPr lang="pt-BR" sz="1600" dirty="0"/>
          </a:p>
        </p:txBody>
      </p:sp>
    </p:spTree>
    <p:extLst>
      <p:ext uri="{BB962C8B-B14F-4D97-AF65-F5344CB8AC3E}">
        <p14:creationId xmlns:p14="http://schemas.microsoft.com/office/powerpoint/2010/main" val="4656293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0" y="0"/>
            <a:ext cx="9144000" cy="7078861"/>
          </a:xfrm>
          <a:prstGeom prst="rect">
            <a:avLst/>
          </a:prstGeom>
        </p:spPr>
        <p:txBody>
          <a:bodyPr wrap="square">
            <a:spAutoFit/>
          </a:bodyPr>
          <a:lstStyle/>
          <a:p>
            <a:endParaRPr lang="pt-BR" dirty="0" smtClean="0">
              <a:solidFill>
                <a:srgbClr val="FFFF00"/>
              </a:solidFill>
            </a:endParaRPr>
          </a:p>
          <a:p>
            <a:r>
              <a:rPr lang="pt-BR" sz="2400" b="1" dirty="0" smtClean="0">
                <a:solidFill>
                  <a:srgbClr val="FFFF00"/>
                </a:solidFill>
              </a:rPr>
              <a:t>NOVO CPC</a:t>
            </a:r>
          </a:p>
          <a:p>
            <a:r>
              <a:rPr lang="pt-BR" sz="1200" dirty="0" smtClean="0">
                <a:latin typeface="+mj-lt"/>
              </a:rPr>
              <a:t>Art</a:t>
            </a:r>
            <a:r>
              <a:rPr lang="pt-BR" sz="1200" dirty="0">
                <a:latin typeface="+mj-lt"/>
              </a:rPr>
              <a:t>. 77. Além de outros previstos neste Código, são deveres das partes, de seus procuradores e de todos aqueles que de qualquer forma participem do processo: </a:t>
            </a:r>
          </a:p>
          <a:p>
            <a:r>
              <a:rPr lang="pt-BR" sz="1200" dirty="0">
                <a:latin typeface="+mj-lt"/>
              </a:rPr>
              <a:t>I – expor os fatos em juízo conforme a verdade; </a:t>
            </a:r>
          </a:p>
          <a:p>
            <a:r>
              <a:rPr lang="pt-BR" sz="1200" dirty="0">
                <a:latin typeface="+mj-lt"/>
              </a:rPr>
              <a:t>II– não formular pretensão ou de apresentar defesa quando cientes de que são destituídas de fundamento; </a:t>
            </a:r>
          </a:p>
          <a:p>
            <a:r>
              <a:rPr lang="pt-BR" sz="1200" dirty="0">
                <a:latin typeface="+mj-lt"/>
              </a:rPr>
              <a:t>III – não produzir provas e não praticar atos inúteis ou desnecessários à declaração ou à defesa do direito; </a:t>
            </a:r>
          </a:p>
          <a:p>
            <a:r>
              <a:rPr lang="pt-BR" sz="1200" dirty="0">
                <a:latin typeface="+mj-lt"/>
              </a:rPr>
              <a:t>IV – cumprir com exatidão as decisões jurisdicionais, de natureza provisória ou final, e não criar embaraços à sua efetivação; </a:t>
            </a:r>
          </a:p>
          <a:p>
            <a:r>
              <a:rPr lang="pt-BR" sz="1200" dirty="0">
                <a:latin typeface="+mj-lt"/>
              </a:rPr>
              <a:t>V – declinar, no primeiro momento que lhes couber falar nos autos, o endereço residencial ou profissional onde receberão intimações, atualizando essa informação sempre que ocorrer qualquer modificação temporária ou definitiva; </a:t>
            </a:r>
          </a:p>
          <a:p>
            <a:r>
              <a:rPr lang="pt-BR" sz="1200" dirty="0">
                <a:latin typeface="+mj-lt"/>
              </a:rPr>
              <a:t>VI – não praticar inovação ilegal no estado de fato de bem ou direito litigioso. </a:t>
            </a:r>
          </a:p>
          <a:p>
            <a:r>
              <a:rPr lang="pt-BR" sz="1200" dirty="0">
                <a:latin typeface="+mj-lt"/>
              </a:rPr>
              <a:t>§ 1º Nas hipóteses dos incisos IV e VI, o juiz advertirá qualquer das pessoas mencionadas no caput de que sua conduta poderá ser punida como ato atentatório à dignidade da justiça. </a:t>
            </a:r>
          </a:p>
          <a:p>
            <a:r>
              <a:rPr lang="pt-BR" sz="1200" dirty="0">
                <a:latin typeface="+mj-lt"/>
              </a:rPr>
              <a:t>§ 2º A violação ao disposto nos incisos IV e VI constitui ato atentatório à dignidade da justiça, devendo o juiz, sem prejuízo das sanções criminais, civis e processuais cabíveis, aplicar </a:t>
            </a:r>
            <a:r>
              <a:rPr lang="pt-BR" sz="1200" dirty="0" smtClean="0">
                <a:latin typeface="+mj-lt"/>
              </a:rPr>
              <a:t>ao até </a:t>
            </a:r>
            <a:r>
              <a:rPr lang="pt-BR" sz="1200" dirty="0">
                <a:latin typeface="+mj-lt"/>
              </a:rPr>
              <a:t>vinte por cento do valor da causa, de acordo com a gravidade da conduta. </a:t>
            </a:r>
          </a:p>
          <a:p>
            <a:r>
              <a:rPr lang="pt-BR" sz="1200" dirty="0">
                <a:latin typeface="+mj-lt"/>
              </a:rPr>
              <a:t> </a:t>
            </a:r>
            <a:r>
              <a:rPr lang="pt-BR" sz="1200" dirty="0" smtClean="0">
                <a:latin typeface="+mj-lt"/>
              </a:rPr>
              <a:t>§ </a:t>
            </a:r>
            <a:r>
              <a:rPr lang="pt-BR" sz="1200" dirty="0">
                <a:latin typeface="+mj-lt"/>
              </a:rPr>
              <a:t>3º Não sendo paga no prazo a ser fixado pelo juiz, a multa prevista no § 2º será inscrita como dívida ativa da União ou do Estado após o trânsito em julgado da decisão que a fixou, e sua execução observará o procedimento da execução fiscal, revertendo-se aos fundos previstos no art. 97. </a:t>
            </a:r>
          </a:p>
          <a:p>
            <a:r>
              <a:rPr lang="pt-BR" sz="1200" dirty="0">
                <a:latin typeface="+mj-lt"/>
              </a:rPr>
              <a:t>§ 4º A multa estabelecida no § 2º poderá ser fixada independentemente da incidência das previstas nos </a:t>
            </a:r>
            <a:r>
              <a:rPr lang="pt-BR" sz="1200" dirty="0" err="1">
                <a:latin typeface="+mj-lt"/>
              </a:rPr>
              <a:t>arts</a:t>
            </a:r>
            <a:r>
              <a:rPr lang="pt-BR" sz="1200" dirty="0">
                <a:latin typeface="+mj-lt"/>
              </a:rPr>
              <a:t>. 523, § 1º, e 536, § 1º. </a:t>
            </a:r>
          </a:p>
          <a:p>
            <a:r>
              <a:rPr lang="pt-BR" sz="1200" dirty="0">
                <a:latin typeface="+mj-lt"/>
              </a:rPr>
              <a:t>§ 5º Quando o valor da causa for irrisório ou inestimável, a multa prevista no § 2º poderá ser fixada em até 10 (dez) vezes o valor do salário-mínimo. </a:t>
            </a:r>
          </a:p>
          <a:p>
            <a:r>
              <a:rPr lang="pt-BR" sz="1200" dirty="0">
                <a:latin typeface="+mj-lt"/>
              </a:rPr>
              <a:t>§ 6º Aos advogados públicos ou privados e aos membros da Defensoria Pública e do Ministério Público não se aplica o disposto nos §§ 2º a 5º, devendo eventual responsabilidade disciplinar ser apurada pelo respectivo órgão de classe ou corregedoria, ao qual o juiz oficiará. </a:t>
            </a:r>
          </a:p>
          <a:p>
            <a:r>
              <a:rPr lang="pt-BR" sz="1200" dirty="0">
                <a:latin typeface="+mj-lt"/>
              </a:rPr>
              <a:t>§ 7º Reconhecida violação ao disposto no inciso VI, o juiz determinará o restabelecimento do </a:t>
            </a:r>
            <a:r>
              <a:rPr lang="pt-BR" sz="1200" dirty="0"/>
              <a:t>estado anterior, podendo, ainda, proibir a parte de falar nos autos até a purgação do atentado, sem prejuízo da aplicação do § 2º. </a:t>
            </a:r>
          </a:p>
          <a:p>
            <a:r>
              <a:rPr lang="pt-BR" sz="1200" dirty="0"/>
              <a:t>§ 8º O representante judicial da parte não pode ser compelido a cumprir decisão em seu lugar</a:t>
            </a:r>
            <a:r>
              <a:rPr lang="pt-BR" sz="1200" dirty="0" smtClean="0"/>
              <a:t>.</a:t>
            </a:r>
          </a:p>
          <a:p>
            <a:endParaRPr lang="pt-BR" sz="1200" dirty="0" smtClean="0"/>
          </a:p>
          <a:p>
            <a:r>
              <a:rPr lang="pt-BR" sz="2000" b="1" dirty="0" smtClean="0">
                <a:solidFill>
                  <a:srgbClr val="FFFF00"/>
                </a:solidFill>
              </a:rPr>
              <a:t>Nota:</a:t>
            </a:r>
            <a:r>
              <a:rPr lang="pt-BR" sz="2000" dirty="0" smtClean="0">
                <a:solidFill>
                  <a:srgbClr val="FFFF00"/>
                </a:solidFill>
              </a:rPr>
              <a:t>  </a:t>
            </a:r>
            <a:r>
              <a:rPr lang="pt-BR" sz="1400" i="1" dirty="0" smtClean="0">
                <a:latin typeface="+mj-lt"/>
              </a:rPr>
              <a:t>Inserção do princípio da boa fé na conduta de todos os sujeitos do processo. O </a:t>
            </a:r>
            <a:r>
              <a:rPr lang="pt-BR" sz="1400" i="1" dirty="0">
                <a:latin typeface="+mj-lt"/>
              </a:rPr>
              <a:t>artigo 14 teve redação ampliada, representado agora pelo artigo 77, </a:t>
            </a:r>
            <a:r>
              <a:rPr lang="pt-BR" sz="1400" i="1" dirty="0" smtClean="0">
                <a:latin typeface="+mj-lt"/>
              </a:rPr>
              <a:t>estendendo a responsabilidade a todos que de alguma forma participam do processo ( partes, advogados, servidores, terceiros intervenientes, </a:t>
            </a:r>
            <a:r>
              <a:rPr lang="pt-BR" sz="1400" i="1" dirty="0" err="1" smtClean="0">
                <a:latin typeface="+mj-lt"/>
              </a:rPr>
              <a:t>etc</a:t>
            </a:r>
            <a:r>
              <a:rPr lang="pt-BR" sz="1400" i="1" dirty="0" smtClean="0">
                <a:latin typeface="+mj-lt"/>
              </a:rPr>
              <a:t>). A responsabilidade processual deve ser regulada da mesma forma do que a responsabilidade civil: presença do dano, nexo causal e resultado.</a:t>
            </a:r>
          </a:p>
          <a:p>
            <a:endParaRPr lang="pt-BR" sz="1200" dirty="0"/>
          </a:p>
        </p:txBody>
      </p:sp>
    </p:spTree>
    <p:extLst>
      <p:ext uri="{BB962C8B-B14F-4D97-AF65-F5344CB8AC3E}">
        <p14:creationId xmlns:p14="http://schemas.microsoft.com/office/powerpoint/2010/main" val="30121630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536" y="29989"/>
            <a:ext cx="8229600" cy="1143000"/>
          </a:xfrm>
        </p:spPr>
        <p:txBody>
          <a:bodyPr/>
          <a:lstStyle/>
          <a:p>
            <a:r>
              <a:rPr lang="pt-BR" sz="3600" b="1" dirty="0" smtClean="0">
                <a:effectLst>
                  <a:outerShdw blurRad="38100" dist="38100" dir="2700000" algn="tl">
                    <a:srgbClr val="000000">
                      <a:alpha val="43137"/>
                    </a:srgbClr>
                  </a:outerShdw>
                </a:effectLst>
              </a:rPr>
              <a:t>Reparação do Dano Processual </a:t>
            </a:r>
            <a:endParaRPr lang="pt-BR" sz="3600" b="1" dirty="0">
              <a:effectLst>
                <a:outerShdw blurRad="38100" dist="38100" dir="2700000" algn="tl">
                  <a:srgbClr val="000000">
                    <a:alpha val="43137"/>
                  </a:srgbClr>
                </a:outerShdw>
              </a:effectLst>
            </a:endParaRPr>
          </a:p>
        </p:txBody>
      </p:sp>
      <p:sp>
        <p:nvSpPr>
          <p:cNvPr id="3" name="Espaço Reservado para Conteúdo 2"/>
          <p:cNvSpPr>
            <a:spLocks noGrp="1"/>
          </p:cNvSpPr>
          <p:nvPr>
            <p:ph idx="1"/>
          </p:nvPr>
        </p:nvSpPr>
        <p:spPr>
          <a:xfrm>
            <a:off x="0" y="980728"/>
            <a:ext cx="9144000" cy="5877272"/>
          </a:xfrm>
        </p:spPr>
        <p:txBody>
          <a:bodyPr/>
          <a:lstStyle/>
          <a:p>
            <a:pPr marL="0" indent="0">
              <a:buNone/>
            </a:pPr>
            <a:r>
              <a:rPr lang="pt-BR" sz="2400" b="1" dirty="0" smtClean="0">
                <a:solidFill>
                  <a:srgbClr val="FFFF00"/>
                </a:solidFill>
                <a:effectLst/>
              </a:rPr>
              <a:t>CPC/73</a:t>
            </a:r>
          </a:p>
          <a:p>
            <a:pPr marL="0" indent="0" algn="just">
              <a:buNone/>
            </a:pPr>
            <a:r>
              <a:rPr lang="pt-BR" sz="1400" dirty="0" smtClean="0">
                <a:effectLst/>
              </a:rPr>
              <a:t>Art</a:t>
            </a:r>
            <a:r>
              <a:rPr lang="pt-BR" sz="1400" dirty="0">
                <a:effectLst/>
              </a:rPr>
              <a:t>. 811.  Sem prejuízo do disposto no art. 16, o requerente do procedimento cautelar responde ao requerido pelo prejuízo que lhe causar a execução da medida:</a:t>
            </a:r>
          </a:p>
          <a:p>
            <a:pPr marL="0" indent="0" algn="just">
              <a:buNone/>
            </a:pPr>
            <a:r>
              <a:rPr lang="pt-BR" sz="1400" dirty="0">
                <a:effectLst/>
              </a:rPr>
              <a:t>I - se a sentença no processo principal lhe for desfavorável;</a:t>
            </a:r>
          </a:p>
          <a:p>
            <a:pPr marL="0" indent="0" algn="just">
              <a:buNone/>
            </a:pPr>
            <a:r>
              <a:rPr lang="pt-BR" sz="1400" dirty="0">
                <a:effectLst/>
              </a:rPr>
              <a:t>II - se, obtida liminarmente a medida no caso do art. 804 deste Código, não promover a citação do requerido dentro em 5 (cinco) dias;</a:t>
            </a:r>
          </a:p>
          <a:p>
            <a:pPr marL="0" indent="0" algn="just">
              <a:buNone/>
            </a:pPr>
            <a:r>
              <a:rPr lang="pt-BR" sz="1400" dirty="0">
                <a:effectLst/>
              </a:rPr>
              <a:t>III - se ocorrer a cessação da eficácia da medida, em qualquer dos casos previstos no art. 808, deste Código;</a:t>
            </a:r>
          </a:p>
          <a:p>
            <a:pPr marL="0" indent="0" algn="just">
              <a:buNone/>
            </a:pPr>
            <a:r>
              <a:rPr lang="pt-BR" sz="1400" dirty="0" smtClean="0">
                <a:effectLst/>
              </a:rPr>
              <a:t>IV - se o juiz acolher, no procedimento cautelar, a alegação de decadência ou de prescrição do direito do autor (art. 810)</a:t>
            </a:r>
          </a:p>
          <a:p>
            <a:pPr marL="0" indent="0" algn="just">
              <a:buNone/>
            </a:pPr>
            <a:r>
              <a:rPr lang="pt-BR" sz="2400" b="1" dirty="0" smtClean="0">
                <a:solidFill>
                  <a:srgbClr val="FFFF00"/>
                </a:solidFill>
                <a:effectLst/>
              </a:rPr>
              <a:t>NOVO CPC</a:t>
            </a:r>
          </a:p>
          <a:p>
            <a:pPr marL="0" indent="0" algn="just">
              <a:buNone/>
            </a:pPr>
            <a:r>
              <a:rPr lang="pt-BR" sz="1400" dirty="0" smtClean="0">
                <a:effectLst/>
              </a:rPr>
              <a:t>Art</a:t>
            </a:r>
            <a:r>
              <a:rPr lang="pt-BR" sz="1400" dirty="0">
                <a:effectLst/>
              </a:rPr>
              <a:t>. 302. Independentemente da reparação por dano processual, a parte responde pelo prejuízo que a efetivação da tutela de urgência causar à parte adversa, se: </a:t>
            </a:r>
          </a:p>
          <a:p>
            <a:pPr marL="0" indent="0" algn="just">
              <a:buNone/>
            </a:pPr>
            <a:r>
              <a:rPr lang="pt-BR" sz="1400" dirty="0">
                <a:effectLst/>
              </a:rPr>
              <a:t>I – a sentença lhe for desfavorável; </a:t>
            </a:r>
          </a:p>
          <a:p>
            <a:pPr marL="0" indent="0" algn="just">
              <a:buNone/>
            </a:pPr>
            <a:r>
              <a:rPr lang="pt-BR" sz="1400" dirty="0">
                <a:effectLst/>
              </a:rPr>
              <a:t>II– obtida liminarmente a tutela em caráter antecedente, não fornecer os meios necessários para a citação do requerido no prazo de 5 (cinco) dias; </a:t>
            </a:r>
          </a:p>
          <a:p>
            <a:pPr marL="0" indent="0" algn="just">
              <a:buNone/>
            </a:pPr>
            <a:r>
              <a:rPr lang="pt-BR" sz="1400" dirty="0">
                <a:effectLst/>
              </a:rPr>
              <a:t>III – ocorrer a cessação da eficácia da medida em qualquer hipótese legal;</a:t>
            </a:r>
          </a:p>
          <a:p>
            <a:pPr marL="0" indent="0" algn="just">
              <a:buNone/>
            </a:pPr>
            <a:r>
              <a:rPr lang="pt-BR" sz="1400" dirty="0">
                <a:effectLst/>
              </a:rPr>
              <a:t>IV – o juiz acolher a alegação de decadência ou prescrição da pretensão do autor. </a:t>
            </a:r>
          </a:p>
          <a:p>
            <a:pPr marL="0" indent="0" algn="just">
              <a:buNone/>
            </a:pPr>
            <a:r>
              <a:rPr lang="pt-BR" sz="1400" dirty="0">
                <a:effectLst/>
              </a:rPr>
              <a:t>Parágrafo único. A indenização será liquidada nos autos em que a medida tiver sido concedida, sempre que </a:t>
            </a:r>
            <a:r>
              <a:rPr lang="pt-BR" sz="1400" dirty="0" smtClean="0">
                <a:effectLst/>
              </a:rPr>
              <a:t>possível.</a:t>
            </a:r>
          </a:p>
          <a:p>
            <a:pPr marL="0" indent="0" algn="just">
              <a:buNone/>
            </a:pPr>
            <a:r>
              <a:rPr lang="pt-BR" sz="2000" dirty="0" smtClean="0">
                <a:solidFill>
                  <a:srgbClr val="FFFF00"/>
                </a:solidFill>
                <a:effectLst/>
              </a:rPr>
              <a:t>Nota: </a:t>
            </a:r>
            <a:r>
              <a:rPr lang="pt-BR" sz="1400" i="1" dirty="0">
                <a:effectLst/>
              </a:rPr>
              <a:t>Alterada a redação do caput, dos incisos I, II, III e IV e inclusão do Parágrafo único. </a:t>
            </a:r>
            <a:r>
              <a:rPr lang="pt-BR" sz="1400" i="1" dirty="0" smtClean="0">
                <a:effectLst/>
              </a:rPr>
              <a:t>A exemplo do CPC/73 estabelece a responsabilidade objetiva da parte, independentemente da indagação da culpa ou má-fé. </a:t>
            </a:r>
            <a:endParaRPr lang="pt-BR" sz="1400" i="1" dirty="0">
              <a:effectLst/>
            </a:endParaRPr>
          </a:p>
          <a:p>
            <a:pPr marL="0" indent="0" algn="just">
              <a:buNone/>
            </a:pPr>
            <a:endParaRPr lang="pt-BR" sz="2000" dirty="0">
              <a:solidFill>
                <a:srgbClr val="FFFF00"/>
              </a:solidFill>
              <a:effectLst/>
            </a:endParaRPr>
          </a:p>
        </p:txBody>
      </p:sp>
    </p:spTree>
    <p:extLst>
      <p:ext uri="{BB962C8B-B14F-4D97-AF65-F5344CB8AC3E}">
        <p14:creationId xmlns:p14="http://schemas.microsoft.com/office/powerpoint/2010/main" val="39218650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b="1" dirty="0" smtClean="0"/>
              <a:t>Competência em Ação de Reparação de Dano </a:t>
            </a:r>
            <a:endParaRPr lang="pt-BR" sz="3600" b="1" dirty="0"/>
          </a:p>
        </p:txBody>
      </p:sp>
      <p:sp>
        <p:nvSpPr>
          <p:cNvPr id="3" name="Espaço Reservado para Conteúdo 2"/>
          <p:cNvSpPr>
            <a:spLocks noGrp="1"/>
          </p:cNvSpPr>
          <p:nvPr>
            <p:ph idx="1"/>
          </p:nvPr>
        </p:nvSpPr>
        <p:spPr>
          <a:xfrm>
            <a:off x="0" y="1484784"/>
            <a:ext cx="9144000" cy="5328592"/>
          </a:xfrm>
        </p:spPr>
        <p:txBody>
          <a:bodyPr/>
          <a:lstStyle/>
          <a:p>
            <a:pPr marL="0" indent="0" algn="just">
              <a:buNone/>
            </a:pPr>
            <a:r>
              <a:rPr lang="pt-BR" sz="2000" b="1" dirty="0" smtClean="0">
                <a:solidFill>
                  <a:srgbClr val="FFFF00"/>
                </a:solidFill>
                <a:effectLst/>
              </a:rPr>
              <a:t>CPC/73</a:t>
            </a:r>
          </a:p>
          <a:p>
            <a:pPr marL="0" indent="0" algn="just">
              <a:buNone/>
            </a:pPr>
            <a:endParaRPr lang="pt-BR" sz="2000" b="1" dirty="0" smtClean="0">
              <a:solidFill>
                <a:srgbClr val="FFFF00"/>
              </a:solidFill>
              <a:effectLst/>
            </a:endParaRPr>
          </a:p>
          <a:p>
            <a:pPr marL="0" indent="0" algn="just">
              <a:buNone/>
            </a:pPr>
            <a:r>
              <a:rPr lang="pt-BR" sz="1600" dirty="0" smtClean="0">
                <a:effectLst/>
              </a:rPr>
              <a:t>Art.100</a:t>
            </a:r>
            <a:r>
              <a:rPr lang="pt-BR" sz="1600" dirty="0">
                <a:effectLst/>
              </a:rPr>
              <a:t>.  É competente o foro:</a:t>
            </a:r>
          </a:p>
          <a:p>
            <a:pPr marL="0" indent="0" algn="just">
              <a:buNone/>
            </a:pPr>
            <a:r>
              <a:rPr lang="pt-BR" sz="1600" dirty="0">
                <a:effectLst/>
              </a:rPr>
              <a:t>I - da residência da mulher, para a ação de separação dos cônjuges e a conversão desta em divórcio, e para a anulação de casamento;</a:t>
            </a:r>
          </a:p>
          <a:p>
            <a:pPr marL="0" indent="0" algn="just">
              <a:buNone/>
            </a:pPr>
            <a:r>
              <a:rPr lang="pt-BR" sz="1600" dirty="0">
                <a:effectLst/>
              </a:rPr>
              <a:t>II - do domicílio ou da residência do alimentando, para a ação em que se pedem alimentos;</a:t>
            </a:r>
          </a:p>
          <a:p>
            <a:pPr marL="0" indent="0" algn="just">
              <a:buNone/>
            </a:pPr>
            <a:r>
              <a:rPr lang="pt-BR" sz="1600" dirty="0">
                <a:effectLst/>
              </a:rPr>
              <a:t>III - do domicílio do devedor, para a ação de anulação de títulos extraviados ou destruídos;</a:t>
            </a:r>
          </a:p>
          <a:p>
            <a:pPr marL="0" indent="0">
              <a:buNone/>
            </a:pPr>
            <a:r>
              <a:rPr lang="pt-BR" sz="1600" dirty="0">
                <a:effectLst/>
              </a:rPr>
              <a:t>IV - do lugar: a) onde está a sede, para a ação em que for ré a pessoa jurídica; b) onde se acha a agência ou sucursal, quanto às obrigações que ela contraiu; c) onde exerce a sua atividade principal, para a ação em que for ré a sociedade, que carece </a:t>
            </a:r>
            <a:r>
              <a:rPr lang="pt-BR" sz="1600" dirty="0" smtClean="0">
                <a:effectLst/>
              </a:rPr>
              <a:t>de personalidade </a:t>
            </a:r>
            <a:r>
              <a:rPr lang="pt-BR" sz="1600" dirty="0">
                <a:effectLst/>
              </a:rPr>
              <a:t>jurídica; d) onde a obrigação deve ser satisfeita, para a ação em que se </a:t>
            </a:r>
            <a:r>
              <a:rPr lang="pt-BR" sz="1600" dirty="0" smtClean="0">
                <a:effectLst/>
              </a:rPr>
              <a:t>lhe exigir </a:t>
            </a:r>
            <a:r>
              <a:rPr lang="pt-BR" sz="1600" dirty="0">
                <a:effectLst/>
              </a:rPr>
              <a:t>o cumprimento;    </a:t>
            </a:r>
            <a:br>
              <a:rPr lang="pt-BR" sz="1600" dirty="0">
                <a:effectLst/>
              </a:rPr>
            </a:br>
            <a:r>
              <a:rPr lang="pt-BR" sz="1600" dirty="0">
                <a:effectLst/>
              </a:rPr>
              <a:t>V - do lugar do ato ou fato: a) para a ação de reparação do dano; b) para a ação em que for réu o administrador ou gestor de negócios alheios.</a:t>
            </a:r>
          </a:p>
          <a:p>
            <a:pPr marL="0" indent="0" algn="just">
              <a:buNone/>
            </a:pPr>
            <a:endParaRPr lang="pt-BR" sz="1600" dirty="0" smtClean="0">
              <a:effectLst/>
            </a:endParaRPr>
          </a:p>
          <a:p>
            <a:pPr marL="0" indent="0" algn="just">
              <a:buNone/>
            </a:pPr>
            <a:r>
              <a:rPr lang="pt-BR" sz="1600" dirty="0" smtClean="0">
                <a:effectLst/>
              </a:rPr>
              <a:t>Parágrafo </a:t>
            </a:r>
            <a:r>
              <a:rPr lang="pt-BR" sz="1600" dirty="0">
                <a:effectLst/>
              </a:rPr>
              <a:t>único.  Nas ações de reparação do dano sofrido em razão de delito ou acidente de veículos, será competente o foro do domicílio do autor ou do local do </a:t>
            </a:r>
            <a:r>
              <a:rPr lang="pt-BR" sz="1600" dirty="0" smtClean="0">
                <a:effectLst/>
              </a:rPr>
              <a:t>fato. </a:t>
            </a:r>
            <a:endParaRPr lang="pt-BR" sz="1600" dirty="0"/>
          </a:p>
        </p:txBody>
      </p:sp>
    </p:spTree>
    <p:extLst>
      <p:ext uri="{BB962C8B-B14F-4D97-AF65-F5344CB8AC3E}">
        <p14:creationId xmlns:p14="http://schemas.microsoft.com/office/powerpoint/2010/main" val="116040865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1">
  <a:themeElements>
    <a:clrScheme name="Pontos digitais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fontScheme name="Pontos digitais">
      <a:majorFont>
        <a:latin typeface="Arial"/>
        <a:ea typeface=""/>
        <a:cs typeface=""/>
      </a:majorFont>
      <a:minorFont>
        <a:latin typeface="Arial"/>
        <a:ea typeface=""/>
        <a:cs typeface=""/>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Pontos digitais 1">
        <a:dk1>
          <a:srgbClr val="00008A"/>
        </a:dk1>
        <a:lt1>
          <a:srgbClr val="FFFFFF"/>
        </a:lt1>
        <a:dk2>
          <a:srgbClr val="000099"/>
        </a:dk2>
        <a:lt2>
          <a:srgbClr val="FFFFFF"/>
        </a:lt2>
        <a:accent1>
          <a:srgbClr val="0099FF"/>
        </a:accent1>
        <a:accent2>
          <a:srgbClr val="00007A"/>
        </a:accent2>
        <a:accent3>
          <a:srgbClr val="AAAACA"/>
        </a:accent3>
        <a:accent4>
          <a:srgbClr val="DADADA"/>
        </a:accent4>
        <a:accent5>
          <a:srgbClr val="AACAFF"/>
        </a:accent5>
        <a:accent6>
          <a:srgbClr val="00006E"/>
        </a:accent6>
        <a:hlink>
          <a:srgbClr val="EAEAEA"/>
        </a:hlink>
        <a:folHlink>
          <a:srgbClr val="FFCC00"/>
        </a:folHlink>
      </a:clrScheme>
      <a:clrMap bg1="dk2" tx1="lt1" bg2="dk1" tx2="lt2" accent1="accent1" accent2="accent2" accent3="accent3" accent4="accent4" accent5="accent5" accent6="accent6" hlink="hlink" folHlink="folHlink"/>
    </a:extraClrScheme>
    <a:extraClrScheme>
      <a:clrScheme name="Pontos digitais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clrMap bg1="dk2" tx1="lt1" bg2="dk1" tx2="lt2" accent1="accent1" accent2="accent2" accent3="accent3" accent4="accent4" accent5="accent5" accent6="accent6" hlink="hlink" folHlink="folHlink"/>
    </a:extraClrScheme>
    <a:extraClrScheme>
      <a:clrScheme name="Pontos digitais 3">
        <a:dk1>
          <a:srgbClr val="700000"/>
        </a:dk1>
        <a:lt1>
          <a:srgbClr val="FFFFFF"/>
        </a:lt1>
        <a:dk2>
          <a:srgbClr val="800000"/>
        </a:dk2>
        <a:lt2>
          <a:srgbClr val="FFFFCC"/>
        </a:lt2>
        <a:accent1>
          <a:srgbClr val="BE7960"/>
        </a:accent1>
        <a:accent2>
          <a:srgbClr val="600000"/>
        </a:accent2>
        <a:accent3>
          <a:srgbClr val="C0AAAA"/>
        </a:accent3>
        <a:accent4>
          <a:srgbClr val="DADADA"/>
        </a:accent4>
        <a:accent5>
          <a:srgbClr val="DBBEB6"/>
        </a:accent5>
        <a:accent6>
          <a:srgbClr val="560000"/>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ontos digitais 4">
        <a:dk1>
          <a:srgbClr val="000000"/>
        </a:dk1>
        <a:lt1>
          <a:srgbClr val="FDEB9D"/>
        </a:lt1>
        <a:dk2>
          <a:srgbClr val="000000"/>
        </a:dk2>
        <a:lt2>
          <a:srgbClr val="E0CE82"/>
        </a:lt2>
        <a:accent1>
          <a:srgbClr val="EAEAEA"/>
        </a:accent1>
        <a:accent2>
          <a:srgbClr val="C2B476"/>
        </a:accent2>
        <a:accent3>
          <a:srgbClr val="FEF3CC"/>
        </a:accent3>
        <a:accent4>
          <a:srgbClr val="000000"/>
        </a:accent4>
        <a:accent5>
          <a:srgbClr val="F3F3F3"/>
        </a:accent5>
        <a:accent6>
          <a:srgbClr val="B0A36A"/>
        </a:accent6>
        <a:hlink>
          <a:srgbClr val="A47900"/>
        </a:hlink>
        <a:folHlink>
          <a:srgbClr val="8C8900"/>
        </a:folHlink>
      </a:clrScheme>
      <a:clrMap bg1="lt1" tx1="dk1" bg2="lt2" tx2="dk2" accent1="accent1" accent2="accent2" accent3="accent3" accent4="accent4" accent5="accent5" accent6="accent6" hlink="hlink" folHlink="folHlink"/>
    </a:extraClrScheme>
    <a:extraClrScheme>
      <a:clrScheme name="Pontos digitais 5">
        <a:dk1>
          <a:srgbClr val="5B5E52"/>
        </a:dk1>
        <a:lt1>
          <a:srgbClr val="FFFFFF"/>
        </a:lt1>
        <a:dk2>
          <a:srgbClr val="686B5D"/>
        </a:dk2>
        <a:lt2>
          <a:srgbClr val="CCD5C7"/>
        </a:lt2>
        <a:accent1>
          <a:srgbClr val="809EA8"/>
        </a:accent1>
        <a:accent2>
          <a:srgbClr val="4F5147"/>
        </a:accent2>
        <a:accent3>
          <a:srgbClr val="B9BAB6"/>
        </a:accent3>
        <a:accent4>
          <a:srgbClr val="DADADA"/>
        </a:accent4>
        <a:accent5>
          <a:srgbClr val="C0CCD1"/>
        </a:accent5>
        <a:accent6>
          <a:srgbClr val="47493F"/>
        </a:accent6>
        <a:hlink>
          <a:srgbClr val="AAA854"/>
        </a:hlink>
        <a:folHlink>
          <a:srgbClr val="E1D09F"/>
        </a:folHlink>
      </a:clrScheme>
      <a:clrMap bg1="dk2" tx1="lt1" bg2="dk1" tx2="lt2" accent1="accent1" accent2="accent2" accent3="accent3" accent4="accent4" accent5="accent5" accent6="accent6" hlink="hlink" folHlink="folHlink"/>
    </a:extraClrScheme>
    <a:extraClrScheme>
      <a:clrScheme name="Pontos digitais 6">
        <a:dk1>
          <a:srgbClr val="46532B"/>
        </a:dk1>
        <a:lt1>
          <a:srgbClr val="FFFFFF"/>
        </a:lt1>
        <a:dk2>
          <a:srgbClr val="4E5D31"/>
        </a:dk2>
        <a:lt2>
          <a:srgbClr val="FFFFCC"/>
        </a:lt2>
        <a:accent1>
          <a:srgbClr val="8F8C00"/>
        </a:accent1>
        <a:accent2>
          <a:srgbClr val="424F29"/>
        </a:accent2>
        <a:accent3>
          <a:srgbClr val="B2B6AD"/>
        </a:accent3>
        <a:accent4>
          <a:srgbClr val="DADADA"/>
        </a:accent4>
        <a:accent5>
          <a:srgbClr val="C6C5AA"/>
        </a:accent5>
        <a:accent6>
          <a:srgbClr val="3B4724"/>
        </a:accent6>
        <a:hlink>
          <a:srgbClr val="33CC33"/>
        </a:hlink>
        <a:folHlink>
          <a:srgbClr val="00A1B2"/>
        </a:folHlink>
      </a:clrScheme>
      <a:clrMap bg1="dk2" tx1="lt1" bg2="dk1" tx2="lt2" accent1="accent1" accent2="accent2" accent3="accent3" accent4="accent4" accent5="accent5" accent6="accent6" hlink="hlink" folHlink="folHlink"/>
    </a:extraClrScheme>
    <a:extraClrScheme>
      <a:clrScheme name="Pontos digitais 7">
        <a:dk1>
          <a:srgbClr val="007673"/>
        </a:dk1>
        <a:lt1>
          <a:srgbClr val="FFFFFF"/>
        </a:lt1>
        <a:dk2>
          <a:srgbClr val="008080"/>
        </a:dk2>
        <a:lt2>
          <a:srgbClr val="FFFF99"/>
        </a:lt2>
        <a:accent1>
          <a:srgbClr val="33CCCC"/>
        </a:accent1>
        <a:accent2>
          <a:srgbClr val="006462"/>
        </a:accent2>
        <a:accent3>
          <a:srgbClr val="AAC0C0"/>
        </a:accent3>
        <a:accent4>
          <a:srgbClr val="DADADA"/>
        </a:accent4>
        <a:accent5>
          <a:srgbClr val="ADE2E2"/>
        </a:accent5>
        <a:accent6>
          <a:srgbClr val="005A58"/>
        </a:accent6>
        <a:hlink>
          <a:srgbClr val="FFCC00"/>
        </a:hlink>
        <a:folHlink>
          <a:srgbClr val="CC3300"/>
        </a:folHlink>
      </a:clrScheme>
      <a:clrMap bg1="dk2" tx1="lt1" bg2="dk1" tx2="lt2" accent1="accent1" accent2="accent2" accent3="accent3" accent4="accent4" accent5="accent5" accent6="accent6" hlink="hlink" folHlink="folHlink"/>
    </a:extraClrScheme>
    <a:extraClrScheme>
      <a:clrScheme name="Pontos digitais 8">
        <a:dk1>
          <a:srgbClr val="000000"/>
        </a:dk1>
        <a:lt1>
          <a:srgbClr val="E6F8F4"/>
        </a:lt1>
        <a:dk2>
          <a:srgbClr val="000000"/>
        </a:dk2>
        <a:lt2>
          <a:srgbClr val="C5DBD6"/>
        </a:lt2>
        <a:accent1>
          <a:srgbClr val="CCFF99"/>
        </a:accent1>
        <a:accent2>
          <a:srgbClr val="ACBAB7"/>
        </a:accent2>
        <a:accent3>
          <a:srgbClr val="F0FBF8"/>
        </a:accent3>
        <a:accent4>
          <a:srgbClr val="000000"/>
        </a:accent4>
        <a:accent5>
          <a:srgbClr val="E2FFCA"/>
        </a:accent5>
        <a:accent6>
          <a:srgbClr val="9BA8A6"/>
        </a:accent6>
        <a:hlink>
          <a:srgbClr val="008080"/>
        </a:hlink>
        <a:folHlink>
          <a:srgbClr val="0066CC"/>
        </a:folHlink>
      </a:clrScheme>
      <a:clrMap bg1="lt1" tx1="dk1" bg2="lt2" tx2="dk2" accent1="accent1" accent2="accent2" accent3="accent3" accent4="accent4" accent5="accent5" accent6="accent6" hlink="hlink" folHlink="folHlink"/>
    </a:extraClrScheme>
    <a:extraClrScheme>
      <a:clrScheme name="Pontos digitais 9">
        <a:dk1>
          <a:srgbClr val="000000"/>
        </a:dk1>
        <a:lt1>
          <a:srgbClr val="EAEAEA"/>
        </a:lt1>
        <a:dk2>
          <a:srgbClr val="000000"/>
        </a:dk2>
        <a:lt2>
          <a:srgbClr val="D1D1D1"/>
        </a:lt2>
        <a:accent1>
          <a:srgbClr val="CCECFF"/>
        </a:accent1>
        <a:accent2>
          <a:srgbClr val="B2B2B2"/>
        </a:accent2>
        <a:accent3>
          <a:srgbClr val="F3F3F3"/>
        </a:accent3>
        <a:accent4>
          <a:srgbClr val="000000"/>
        </a:accent4>
        <a:accent5>
          <a:srgbClr val="E2F4FF"/>
        </a:accent5>
        <a:accent6>
          <a:srgbClr val="A1A1A1"/>
        </a:accent6>
        <a:hlink>
          <a:srgbClr val="7200E4"/>
        </a:hlink>
        <a:folHlink>
          <a:srgbClr val="003399"/>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3519</TotalTime>
  <Words>3058</Words>
  <Application>Microsoft Office PowerPoint</Application>
  <PresentationFormat>Apresentação na tela (4:3)</PresentationFormat>
  <Paragraphs>221</Paragraphs>
  <Slides>21</Slides>
  <Notes>4</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21</vt:i4>
      </vt:variant>
    </vt:vector>
  </HeadingPairs>
  <TitlesOfParts>
    <vt:vector size="27" baseType="lpstr">
      <vt:lpstr>SimSun</vt:lpstr>
      <vt:lpstr>Arial</vt:lpstr>
      <vt:lpstr>Calibri</vt:lpstr>
      <vt:lpstr>Mangal</vt:lpstr>
      <vt:lpstr>Wingdings</vt:lpstr>
      <vt:lpstr>Tema1</vt:lpstr>
      <vt:lpstr>NOVO CPC  REFLEXOS NA  RESPONSABILIDADE CIVIL  </vt:lpstr>
      <vt:lpstr>Apresentação do PowerPoint</vt:lpstr>
      <vt:lpstr>Apresentação do PowerPoint</vt:lpstr>
      <vt:lpstr>Apresentação do PowerPoint</vt:lpstr>
      <vt:lpstr>CPC/73 Art. 18. O juiz ou tribunal, de ofício ou a requerimento, condenará o litigante de má-fé a pagar multa não excedente a um por cento sobre o valor da causa e a indenizar a parte contrária dos prejuízos que esta sofreu, mais os honorários advocatícios e todas as despesas que efetuou.  § 1º Quando forem dois ou mais os litigantes de má-fé, juiz condenará cada um na proporção do seu respectivo interesse na causa, ou solidariamente aqueles que se coligaram para lesar a parte contrária.  § 2º O valor da indenização será desde logo fixado pelo juiz, em quantia não superior a 20% (vinte por cento) sobre o valor da causa, ou liquidado por arbitramento.  NOVO CPC Art. 81. De ofício ou a requerimento, o juiz condenará o litigante de má-fé a pagar multa, que deverá ser superior a um por cento e inferior a dez por cento do valor corrigido da causa, a indenizar a parte contrária pelos prejuízos que esta sofreu e a arcar com os honorários advocatícios e com todas as despesas que efetuou. § 1º Quando forem 2 (dois) ou mais os litigantes de má-fé, o juiz condenará cada um na proporção de seu respectivo interesse na causa ou solidariamente aqueles que se coligaram para lesar a parte contrária. § 2º Quando o valor da causa for irrisório ou inestimável, a multa poderá ser fixada em até 10 (dez) vezes o valor do salário-mínimo. § 3º O valor da indenização será fixado pelo juiz ou, caso não seja possível mensurá-lo, liquidado por arbitramento ou pelo procedimento comum, nos próprios autos.  Nota: Aumento da multa para 2% /alteração do § 2 º/ acréscimo do § 3º. O sistema de responsabilidade das partes representa a melhor técnica em favor da efetividade da tutela jurisdicional. Certamente a decisão será passível de revisão recursal.  </vt:lpstr>
      <vt:lpstr>Deveres das Partes e seus Procuradores</vt:lpstr>
      <vt:lpstr>Apresentação do PowerPoint</vt:lpstr>
      <vt:lpstr>Reparação do Dano Processual </vt:lpstr>
      <vt:lpstr>Competência em Ação de Reparação de Dano </vt:lpstr>
      <vt:lpstr>Apresentação do PowerPoint</vt:lpstr>
      <vt:lpstr>Responsabilidade do Administrador</vt:lpstr>
      <vt:lpstr>Responsabilidade do Administrador do Espólio</vt:lpstr>
      <vt:lpstr>Responsabilidade do Advogado </vt:lpstr>
      <vt:lpstr>Responsabilidade do Escrivão</vt:lpstr>
      <vt:lpstr>RESPONSABILIDADE DO JUIZ</vt:lpstr>
      <vt:lpstr>Responsabilidade do Ministério Público</vt:lpstr>
      <vt:lpstr>Responsabilidade do Perito </vt:lpstr>
      <vt:lpstr>Aquele que der causa à perda de autos</vt:lpstr>
      <vt:lpstr>Denunciação da Lide</vt:lpstr>
      <vt:lpstr>Apresentação do PowerPoint</vt:lpstr>
      <vt:lpstr>OBRIGADA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Wagner Morroni</dc:creator>
  <cp:lastModifiedBy>Maria Amelia</cp:lastModifiedBy>
  <cp:revision>231</cp:revision>
  <dcterms:created xsi:type="dcterms:W3CDTF">2014-09-17T16:43:43Z</dcterms:created>
  <dcterms:modified xsi:type="dcterms:W3CDTF">2016-03-02T23:07:26Z</dcterms:modified>
</cp:coreProperties>
</file>