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6"/>
  </p:notesMasterIdLst>
  <p:handoutMasterIdLst>
    <p:handoutMasterId r:id="rId17"/>
  </p:handoutMasterIdLst>
  <p:sldIdLst>
    <p:sldId id="282" r:id="rId2"/>
    <p:sldId id="257" r:id="rId3"/>
    <p:sldId id="325" r:id="rId4"/>
    <p:sldId id="345" r:id="rId5"/>
    <p:sldId id="330" r:id="rId6"/>
    <p:sldId id="334" r:id="rId7"/>
    <p:sldId id="335" r:id="rId8"/>
    <p:sldId id="336" r:id="rId9"/>
    <p:sldId id="337" r:id="rId10"/>
    <p:sldId id="338" r:id="rId11"/>
    <p:sldId id="339" r:id="rId12"/>
    <p:sldId id="340" r:id="rId13"/>
    <p:sldId id="341" r:id="rId14"/>
    <p:sldId id="344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C75B"/>
    <a:srgbClr val="E5E9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6433" autoAdjust="0"/>
  </p:normalViewPr>
  <p:slideViewPr>
    <p:cSldViewPr>
      <p:cViewPr varScale="1">
        <p:scale>
          <a:sx n="116" d="100"/>
          <a:sy n="116" d="100"/>
        </p:scale>
        <p:origin x="150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67355A-6532-4CCA-AB42-163BCF2CA059}" type="datetimeFigureOut">
              <a:rPr lang="pt-BR" smtClean="0"/>
              <a:t>11/03/2016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95D12-A780-4EA2-B637-12E8BE2FB2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06745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305E2-5C64-4B1A-ABA5-FFC8250D6ECE}" type="datetimeFigureOut">
              <a:rPr lang="pt-BR" smtClean="0"/>
              <a:t>11/03/2016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03012-B868-4D90-8449-74A59C4FBD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0477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03012-B868-4D90-8449-74A59C4FBD91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4663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03012-B868-4D90-8449-74A59C4FBD91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4663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03012-B868-4D90-8449-74A59C4FBD91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92115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03012-B868-4D90-8449-74A59C4FBD91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0186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gradFill rotWithShape="0">
          <a:gsLst>
            <a:gs pos="0">
              <a:schemeClr val="bg1"/>
            </a:gs>
            <a:gs pos="100000">
              <a:srgbClr val="32324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0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latin typeface="Arial" panose="020B0604020202020204" pitchFamily="34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</p:grpSp>
      <p:sp>
        <p:nvSpPr>
          <p:cNvPr id="132314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pt-BR" altLang="pt-BR" noProof="0" smtClean="0"/>
              <a:t>Clique para editar o título mestre</a:t>
            </a:r>
          </a:p>
        </p:txBody>
      </p:sp>
      <p:sp>
        <p:nvSpPr>
          <p:cNvPr id="132315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pt-BR" altLang="pt-BR" noProof="0" smtClean="0"/>
              <a:t>Clique para editar o estilo do subtítulo mestre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9ACF609-43E4-4E8B-8742-4C7EFC181B84}" type="datetimeFigureOut">
              <a:rPr lang="pt-BR" smtClean="0"/>
              <a:t>11/03/2016</a:t>
            </a:fld>
            <a:endParaRPr lang="pt-B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C95060-7D94-47B8-87B1-F064D86185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36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C95060-7D94-47B8-87B1-F064D8618541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ACF609-43E4-4E8B-8742-4C7EFC181B84}" type="datetimeFigureOut">
              <a:rPr lang="pt-BR" smtClean="0"/>
              <a:t>11/03/2016</a:t>
            </a:fld>
            <a:endParaRPr lang="pt-B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6483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C95060-7D94-47B8-87B1-F064D8618541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ACF609-43E4-4E8B-8742-4C7EFC181B84}" type="datetimeFigureOut">
              <a:rPr lang="pt-BR" smtClean="0"/>
              <a:t>11/03/2016</a:t>
            </a:fld>
            <a:endParaRPr lang="pt-B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1947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C95060-7D94-47B8-87B1-F064D8618541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ACF609-43E4-4E8B-8742-4C7EFC181B84}" type="datetimeFigureOut">
              <a:rPr lang="pt-BR" smtClean="0"/>
              <a:t>11/03/2016</a:t>
            </a:fld>
            <a:endParaRPr lang="pt-B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4781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C95060-7D94-47B8-87B1-F064D8618541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ACF609-43E4-4E8B-8742-4C7EFC181B84}" type="datetimeFigureOut">
              <a:rPr lang="pt-BR" smtClean="0"/>
              <a:t>11/03/2016</a:t>
            </a:fld>
            <a:endParaRPr lang="pt-B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019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C95060-7D94-47B8-87B1-F064D8618541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ACF609-43E4-4E8B-8742-4C7EFC181B84}" type="datetimeFigureOut">
              <a:rPr lang="pt-BR" smtClean="0"/>
              <a:t>11/03/2016</a:t>
            </a:fld>
            <a:endParaRPr lang="pt-B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2253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C95060-7D94-47B8-87B1-F064D8618541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ACF609-43E4-4E8B-8742-4C7EFC181B84}" type="datetimeFigureOut">
              <a:rPr lang="pt-BR" smtClean="0"/>
              <a:t>11/03/2016</a:t>
            </a:fld>
            <a:endParaRPr lang="pt-B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2703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C95060-7D94-47B8-87B1-F064D8618541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ACF609-43E4-4E8B-8742-4C7EFC181B84}" type="datetimeFigureOut">
              <a:rPr lang="pt-BR" smtClean="0"/>
              <a:t>11/03/2016</a:t>
            </a:fld>
            <a:endParaRPr lang="pt-B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5763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C95060-7D94-47B8-87B1-F064D8618541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ACF609-43E4-4E8B-8742-4C7EFC181B84}" type="datetimeFigureOut">
              <a:rPr lang="pt-BR" smtClean="0"/>
              <a:t>11/03/2016</a:t>
            </a:fld>
            <a:endParaRPr lang="pt-B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4464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C95060-7D94-47B8-87B1-F064D8618541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ACF609-43E4-4E8B-8742-4C7EFC181B84}" type="datetimeFigureOut">
              <a:rPr lang="pt-BR" smtClean="0"/>
              <a:t>11/03/2016</a:t>
            </a:fld>
            <a:endParaRPr lang="pt-B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9366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C95060-7D94-47B8-87B1-F064D8618541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ACF609-43E4-4E8B-8742-4C7EFC181B84}" type="datetimeFigureOut">
              <a:rPr lang="pt-BR" smtClean="0"/>
              <a:t>11/03/2016</a:t>
            </a:fld>
            <a:endParaRPr lang="pt-B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5949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2F2F47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3107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7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7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7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7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8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8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8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8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8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8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8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8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8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8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9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9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9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9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9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9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9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9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9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09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10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10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10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10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10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10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10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>
                <a:defRPr/>
              </a:pPr>
              <a:endParaRPr lang="pt-BR" altLang="pt-BR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10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0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0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1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1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1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1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1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1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1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1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1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1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2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2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2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2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2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2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2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2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2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2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3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3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3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3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3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3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3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3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3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3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4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4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4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4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4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4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4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4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4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4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5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5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5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5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5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5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5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5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5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5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6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6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6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6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6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6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6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6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6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6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7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7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7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7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7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7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7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7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7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7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8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8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8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8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8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8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8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8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8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8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9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9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9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9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9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9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9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9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9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19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0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0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0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0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0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0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0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0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0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0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1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1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1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1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1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1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1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1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1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1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2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2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2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2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2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2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2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2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2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2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3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3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3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3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3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3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3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3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3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3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4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4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4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4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4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4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4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4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4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4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5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5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5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5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5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5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5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5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5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5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6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6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6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6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6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6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6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6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6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6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7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7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7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7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7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7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7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7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7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7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8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8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8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8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8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8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8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8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8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  <p:sp>
          <p:nvSpPr>
            <p:cNvPr id="13128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>
                <a:latin typeface="Arial" panose="020B0604020202020204" pitchFamily="34" charset="0"/>
              </a:endParaRPr>
            </a:p>
          </p:txBody>
        </p:sp>
      </p:grpSp>
      <p:sp>
        <p:nvSpPr>
          <p:cNvPr id="131290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7C95060-7D94-47B8-87B1-F064D8618541}" type="slidenum">
              <a:rPr lang="pt-BR" smtClean="0"/>
              <a:t>‹nº›</a:t>
            </a:fld>
            <a:endParaRPr lang="pt-BR"/>
          </a:p>
        </p:txBody>
      </p:sp>
      <p:sp>
        <p:nvSpPr>
          <p:cNvPr id="131291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C9ACF609-43E4-4E8B-8742-4C7EFC181B84}" type="datetimeFigureOut">
              <a:rPr lang="pt-BR" smtClean="0"/>
              <a:t>11/03/2016</a:t>
            </a:fld>
            <a:endParaRPr lang="pt-BR"/>
          </a:p>
        </p:txBody>
      </p:sp>
      <p:sp>
        <p:nvSpPr>
          <p:cNvPr id="131292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pt-BR"/>
          </a:p>
        </p:txBody>
      </p:sp>
      <p:sp>
        <p:nvSpPr>
          <p:cNvPr id="131293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131294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0" y="116632"/>
            <a:ext cx="7543800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 smtClean="0">
                <a:solidFill>
                  <a:schemeClr val="tx1"/>
                </a:solidFill>
              </a:rPr>
              <a:t>NOVO CPC</a:t>
            </a:r>
            <a:br>
              <a:rPr lang="pt-BR" sz="4000" dirty="0" smtClean="0">
                <a:solidFill>
                  <a:schemeClr val="tx1"/>
                </a:solidFill>
              </a:rPr>
            </a:br>
            <a:r>
              <a:rPr lang="pt-BR" sz="4000" dirty="0" smtClean="0">
                <a:solidFill>
                  <a:schemeClr val="tx1"/>
                </a:solidFill>
              </a:rPr>
              <a:t> REFLEXOS NA </a:t>
            </a:r>
            <a:br>
              <a:rPr lang="pt-BR" sz="4000" dirty="0" smtClean="0">
                <a:solidFill>
                  <a:schemeClr val="tx1"/>
                </a:solidFill>
              </a:rPr>
            </a:br>
            <a:r>
              <a:rPr lang="pt-BR" sz="4000" dirty="0" smtClean="0">
                <a:solidFill>
                  <a:schemeClr val="tx1"/>
                </a:solidFill>
              </a:rPr>
              <a:t>RESPONSABILIDADE CIVIL  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>
          <a:xfrm>
            <a:off x="323528" y="2708920"/>
            <a:ext cx="7886700" cy="1500187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88840"/>
            <a:ext cx="9144000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589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RESPONSABILIDADE DO JUIZ</a:t>
            </a:r>
            <a:endParaRPr lang="pt-B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/>
          <a:lstStyle/>
          <a:p>
            <a:pPr marL="0" indent="0" algn="ctr">
              <a:buNone/>
            </a:pPr>
            <a:endParaRPr lang="pt-BR" sz="2800" b="1" dirty="0" smtClean="0">
              <a:effectLst/>
              <a:latin typeface="+mj-lt"/>
            </a:endParaRPr>
          </a:p>
          <a:p>
            <a:pPr marL="0" indent="0" algn="ctr">
              <a:buNone/>
            </a:pP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 juiz responde por perdas e danos quando proceder com dolo ou fraude e/ou se recusar, omitir ou retardar, sem justo motivo, providência que deva ordenar de ofício ou a pedido da parte.</a:t>
            </a:r>
          </a:p>
          <a:p>
            <a:pPr marL="0" indent="0">
              <a:buNone/>
            </a:pPr>
            <a:endParaRPr lang="pt-BR" sz="1600" dirty="0" smtClean="0">
              <a:effectLst/>
              <a:latin typeface="+mj-lt"/>
            </a:endParaRPr>
          </a:p>
          <a:p>
            <a:pPr marL="0" indent="0" algn="ctr">
              <a:buNone/>
            </a:pPr>
            <a:r>
              <a:rPr lang="pt-BR" sz="2000" dirty="0" smtClean="0">
                <a:effectLst/>
                <a:latin typeface="+mj-lt"/>
              </a:rPr>
              <a:t>Art. 133 – Código 73 X Art. 143 – Novo Código </a:t>
            </a:r>
          </a:p>
          <a:p>
            <a:pPr marL="0" indent="0">
              <a:buNone/>
            </a:pPr>
            <a:endParaRPr lang="pt-BR" sz="2000" b="1" dirty="0" smtClean="0">
              <a:solidFill>
                <a:srgbClr val="FFFF00"/>
              </a:solidFill>
              <a:effectLst/>
              <a:latin typeface="+mj-lt"/>
            </a:endParaRPr>
          </a:p>
          <a:p>
            <a:pPr marL="0" indent="0">
              <a:buNone/>
            </a:pPr>
            <a:endParaRPr lang="pt-BR" sz="2000" b="1" dirty="0" smtClean="0">
              <a:solidFill>
                <a:srgbClr val="FFFF00"/>
              </a:solidFill>
              <a:effectLst/>
              <a:latin typeface="+mj-lt"/>
            </a:endParaRPr>
          </a:p>
          <a:p>
            <a:pPr marL="0" indent="0">
              <a:buNone/>
            </a:pPr>
            <a:r>
              <a:rPr lang="pt-BR" sz="2000" b="1" dirty="0" smtClean="0">
                <a:solidFill>
                  <a:srgbClr val="FFFF00"/>
                </a:solidFill>
                <a:effectLst/>
                <a:latin typeface="+mj-lt"/>
              </a:rPr>
              <a:t>NOTA: </a:t>
            </a:r>
            <a:r>
              <a:rPr lang="pt-BR" sz="2000" i="1" dirty="0" smtClean="0">
                <a:effectLst/>
                <a:latin typeface="+mj-lt"/>
              </a:rPr>
              <a:t>Responsabilidade do juiz não se confunde com a responsabilidade do Estado. Modificação apenas na redação.</a:t>
            </a:r>
            <a:endParaRPr lang="pt-BR" sz="2000" i="1" dirty="0"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6114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>
                <a:solidFill>
                  <a:schemeClr val="tx1"/>
                </a:solidFill>
              </a:rPr>
              <a:t>Responsabilidade do Ministério</a:t>
            </a:r>
            <a:br>
              <a:rPr lang="pt-BR" sz="3600" b="1" dirty="0" smtClean="0">
                <a:solidFill>
                  <a:schemeClr val="tx1"/>
                </a:solidFill>
              </a:rPr>
            </a:br>
            <a:r>
              <a:rPr lang="pt-BR" sz="3600" b="1" dirty="0" smtClean="0">
                <a:solidFill>
                  <a:schemeClr val="tx1"/>
                </a:solidFill>
              </a:rPr>
              <a:t>Público</a:t>
            </a:r>
            <a:endParaRPr lang="pt-BR" sz="36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/>
          <a:lstStyle/>
          <a:p>
            <a:pPr marL="0" indent="0" algn="just">
              <a:buNone/>
            </a:pPr>
            <a:endParaRPr lang="pt-BR" sz="2400" dirty="0" smtClean="0">
              <a:effectLst/>
            </a:endParaRPr>
          </a:p>
          <a:p>
            <a:pPr marL="0" indent="0" algn="ctr">
              <a:buNone/>
            </a:pP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 Ministério Público é civilmente responsável quando agir com dolo ou fraude no exercício de suas funções.</a:t>
            </a:r>
          </a:p>
          <a:p>
            <a:pPr marL="0" indent="0" algn="ctr">
              <a:buNone/>
            </a:pPr>
            <a:endParaRPr lang="pt-BR" sz="2000" b="1" dirty="0" smtClean="0">
              <a:effectLst/>
            </a:endParaRPr>
          </a:p>
          <a:p>
            <a:pPr marL="0" indent="0" algn="ctr">
              <a:buNone/>
            </a:pPr>
            <a:endParaRPr lang="pt-BR" sz="2000" b="1" dirty="0">
              <a:effectLst/>
            </a:endParaRPr>
          </a:p>
          <a:p>
            <a:pPr marL="0" indent="0" algn="ctr">
              <a:buNone/>
            </a:pPr>
            <a:r>
              <a:rPr lang="pt-BR" sz="2400" dirty="0" smtClean="0">
                <a:effectLst/>
              </a:rPr>
              <a:t>Art. 85 – Código 73 X Art. 181 – Novo Código </a:t>
            </a:r>
            <a:endParaRPr lang="pt-BR" sz="2400" dirty="0">
              <a:effectLst/>
            </a:endParaRPr>
          </a:p>
          <a:p>
            <a:pPr marL="0" indent="0" algn="just">
              <a:buNone/>
            </a:pPr>
            <a:endParaRPr lang="pt-BR" sz="2400" b="1" dirty="0" smtClean="0">
              <a:solidFill>
                <a:srgbClr val="FFFF00"/>
              </a:solidFill>
              <a:effectLst/>
            </a:endParaRPr>
          </a:p>
          <a:p>
            <a:pPr marL="0" indent="0" algn="just">
              <a:buNone/>
            </a:pPr>
            <a:endParaRPr lang="pt-BR" sz="2400" b="1" dirty="0">
              <a:solidFill>
                <a:srgbClr val="FFFF00"/>
              </a:solidFill>
              <a:effectLst/>
            </a:endParaRPr>
          </a:p>
          <a:p>
            <a:pPr marL="0" indent="0" algn="just">
              <a:buNone/>
            </a:pPr>
            <a:r>
              <a:rPr lang="pt-BR" sz="2400" b="1" dirty="0" smtClean="0">
                <a:solidFill>
                  <a:srgbClr val="FFFF00"/>
                </a:solidFill>
                <a:effectLst/>
              </a:rPr>
              <a:t>Nota: </a:t>
            </a:r>
            <a:r>
              <a:rPr lang="pt-BR" sz="2400" i="1" dirty="0" smtClean="0">
                <a:effectLst/>
                <a:latin typeface="+mj-lt"/>
              </a:rPr>
              <a:t>Passou a ser admitida a possibilidade de regresso contra o MP.</a:t>
            </a:r>
            <a:endParaRPr lang="pt-BR" sz="24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5024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Responsabilidade do Perito 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/>
          <a:lstStyle/>
          <a:p>
            <a:pPr marL="0" indent="0" algn="just">
              <a:buNone/>
            </a:pPr>
            <a:endParaRPr lang="pt-BR" sz="2000" dirty="0" smtClean="0">
              <a:effectLst/>
            </a:endParaRPr>
          </a:p>
          <a:p>
            <a:pPr marL="0" indent="0" algn="ctr">
              <a:buNone/>
            </a:pP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 perito responde por prejuízos que der causa quando, por dolo ou culpa, prestar informações inverídicas.</a:t>
            </a:r>
          </a:p>
          <a:p>
            <a:pPr marL="0" indent="0" algn="just">
              <a:buNone/>
            </a:pPr>
            <a:endParaRPr lang="pt-BR" sz="2000" dirty="0" smtClean="0">
              <a:effectLst/>
            </a:endParaRPr>
          </a:p>
          <a:p>
            <a:pPr marL="0" indent="0" algn="ctr">
              <a:buNone/>
            </a:pPr>
            <a:endParaRPr lang="pt-BR" sz="2000" b="1" dirty="0" smtClean="0">
              <a:effectLst/>
            </a:endParaRPr>
          </a:p>
          <a:p>
            <a:pPr marL="0" indent="0" algn="ctr">
              <a:buNone/>
            </a:pPr>
            <a:endParaRPr lang="pt-BR" sz="2000" b="1" dirty="0">
              <a:effectLst/>
            </a:endParaRPr>
          </a:p>
          <a:p>
            <a:pPr marL="0" indent="0" algn="ctr">
              <a:buNone/>
            </a:pPr>
            <a:r>
              <a:rPr lang="pt-BR" sz="2400" dirty="0" smtClean="0">
                <a:effectLst/>
              </a:rPr>
              <a:t>Art. 147 Código 73 X art. 158 Novo Código </a:t>
            </a:r>
            <a:endParaRPr lang="pt-BR" sz="2400" dirty="0">
              <a:effectLst/>
            </a:endParaRPr>
          </a:p>
          <a:p>
            <a:pPr marL="0" indent="0" algn="just">
              <a:buNone/>
            </a:pPr>
            <a:endParaRPr lang="pt-BR" sz="2000" b="1" dirty="0" smtClean="0">
              <a:solidFill>
                <a:srgbClr val="FFFF00"/>
              </a:solidFill>
              <a:effectLst/>
              <a:latin typeface="+mj-lt"/>
            </a:endParaRPr>
          </a:p>
          <a:p>
            <a:pPr marL="0" indent="0" algn="just">
              <a:buNone/>
            </a:pPr>
            <a:endParaRPr lang="pt-BR" sz="2000" b="1" dirty="0">
              <a:solidFill>
                <a:srgbClr val="FFFF00"/>
              </a:solidFill>
              <a:effectLst/>
              <a:latin typeface="+mj-lt"/>
            </a:endParaRPr>
          </a:p>
          <a:p>
            <a:pPr marL="0" indent="0" algn="just">
              <a:buNone/>
            </a:pPr>
            <a:endParaRPr lang="pt-BR" sz="2000" b="1" dirty="0" smtClean="0">
              <a:solidFill>
                <a:srgbClr val="FFFF00"/>
              </a:solidFill>
              <a:effectLst/>
              <a:latin typeface="+mj-lt"/>
            </a:endParaRPr>
          </a:p>
          <a:p>
            <a:pPr marL="0" indent="0" algn="just">
              <a:buNone/>
            </a:pPr>
            <a:r>
              <a:rPr lang="pt-BR" sz="2000" b="1" dirty="0" smtClean="0">
                <a:solidFill>
                  <a:srgbClr val="FFFF00"/>
                </a:solidFill>
                <a:effectLst/>
                <a:latin typeface="+mj-lt"/>
              </a:rPr>
              <a:t>Nota: </a:t>
            </a:r>
            <a:r>
              <a:rPr lang="pt-BR" sz="2000" i="1" dirty="0">
                <a:effectLst/>
              </a:rPr>
              <a:t>Foi ampliado o prazo de inabilitação do perito de 2 para 5 </a:t>
            </a:r>
            <a:r>
              <a:rPr lang="pt-BR" sz="2000" i="1" dirty="0" smtClean="0">
                <a:effectLst/>
              </a:rPr>
              <a:t>anos e incorre em responsabilidade criminal.</a:t>
            </a:r>
            <a:endParaRPr lang="pt-BR" sz="2000" b="1" i="1" dirty="0"/>
          </a:p>
        </p:txBody>
      </p:sp>
    </p:spTree>
    <p:extLst>
      <p:ext uri="{BB962C8B-B14F-4D97-AF65-F5344CB8AC3E}">
        <p14:creationId xmlns:p14="http://schemas.microsoft.com/office/powerpoint/2010/main" val="271182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Aquele que der </a:t>
            </a:r>
            <a:r>
              <a:rPr lang="pt-BR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 à perda de autos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/>
          <a:lstStyle/>
          <a:p>
            <a:pPr marL="0" indent="0" algn="just">
              <a:buNone/>
            </a:pPr>
            <a:endParaRPr lang="pt-BR" sz="2400" dirty="0" smtClean="0">
              <a:effectLst/>
            </a:endParaRPr>
          </a:p>
          <a:p>
            <a:pPr marL="0" indent="0" algn="ctr">
              <a:buNone/>
            </a:pP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Quem der causa ao desaparecimento dos autos responde pelas custas de restauração e honorários sem prejuízo da responsabilidade civil ou penal em que incorrer.</a:t>
            </a:r>
          </a:p>
          <a:p>
            <a:pPr marL="0" indent="0" algn="just">
              <a:buNone/>
            </a:pPr>
            <a:endParaRPr lang="pt-BR" sz="2400" dirty="0" smtClean="0">
              <a:effectLst/>
            </a:endParaRPr>
          </a:p>
          <a:p>
            <a:pPr marL="0" indent="0" algn="ctr">
              <a:buNone/>
            </a:pPr>
            <a:r>
              <a:rPr lang="pt-BR" sz="2400" b="1" dirty="0" smtClean="0">
                <a:effectLst/>
                <a:latin typeface="+mj-lt"/>
              </a:rPr>
              <a:t>Art. 1069 – Código 73 X Art. 718 – Novo Código </a:t>
            </a:r>
          </a:p>
          <a:p>
            <a:pPr marL="0" indent="0" algn="just">
              <a:buNone/>
            </a:pPr>
            <a:endParaRPr lang="pt-BR" sz="2400" b="1" dirty="0" smtClean="0">
              <a:solidFill>
                <a:srgbClr val="FFFF00"/>
              </a:solidFill>
              <a:effectLst/>
              <a:latin typeface="+mj-lt"/>
            </a:endParaRPr>
          </a:p>
          <a:p>
            <a:pPr marL="0" indent="0" algn="just">
              <a:buNone/>
            </a:pPr>
            <a:endParaRPr lang="pt-BR" sz="2400" b="1" dirty="0">
              <a:solidFill>
                <a:srgbClr val="FFFF00"/>
              </a:solidFill>
              <a:effectLst/>
              <a:latin typeface="+mj-lt"/>
            </a:endParaRPr>
          </a:p>
          <a:p>
            <a:pPr marL="0" indent="0" algn="just">
              <a:buNone/>
            </a:pPr>
            <a:r>
              <a:rPr lang="pt-BR" sz="2400" b="1" dirty="0" smtClean="0">
                <a:solidFill>
                  <a:srgbClr val="FFFF00"/>
                </a:solidFill>
                <a:effectLst/>
                <a:latin typeface="+mj-lt"/>
              </a:rPr>
              <a:t>Nota: </a:t>
            </a:r>
            <a:r>
              <a:rPr lang="pt-BR" sz="2400" i="1" dirty="0">
                <a:effectLst/>
              </a:rPr>
              <a:t>P</a:t>
            </a:r>
            <a:r>
              <a:rPr lang="pt-BR" sz="2400" i="1" dirty="0" smtClean="0">
                <a:effectLst/>
              </a:rPr>
              <a:t>equena </a:t>
            </a:r>
            <a:r>
              <a:rPr lang="pt-BR" sz="2400" i="1" dirty="0">
                <a:effectLst/>
              </a:rPr>
              <a:t>alteração na redação</a:t>
            </a:r>
            <a:r>
              <a:rPr lang="pt-BR" sz="2400" i="1" dirty="0" smtClean="0">
                <a:effectLst/>
              </a:rPr>
              <a:t>. Sem novidades.</a:t>
            </a:r>
            <a:endParaRPr lang="pt-BR" sz="2400" i="1" dirty="0"/>
          </a:p>
        </p:txBody>
      </p:sp>
    </p:spTree>
    <p:extLst>
      <p:ext uri="{BB962C8B-B14F-4D97-AF65-F5344CB8AC3E}">
        <p14:creationId xmlns:p14="http://schemas.microsoft.com/office/powerpoint/2010/main" val="346310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pt-BR" b="1" dirty="0" smtClean="0"/>
              <a:t>OBRIGADA</a:t>
            </a:r>
            <a:r>
              <a:rPr lang="pt-BR" dirty="0" smtClean="0"/>
              <a:t> !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pt-BR" dirty="0">
                <a:effectLst/>
              </a:rPr>
              <a:t>Maria Amelia Saraiva </a:t>
            </a:r>
          </a:p>
          <a:p>
            <a:r>
              <a:rPr lang="pt-BR" dirty="0">
                <a:effectLst/>
              </a:rPr>
              <a:t>m</a:t>
            </a:r>
            <a:r>
              <a:rPr lang="pt-BR" dirty="0" smtClean="0">
                <a:effectLst/>
              </a:rPr>
              <a:t>aria.amelia@saraivaadv.com.br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85719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-8238" y="-315416"/>
            <a:ext cx="9152238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3600" b="1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NOVO CÓDIGO DE PROCESSO CIVIL</a:t>
            </a:r>
          </a:p>
          <a:p>
            <a:pPr algn="ctr"/>
            <a:endParaRPr lang="pt-BR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Considerações Iniciais</a:t>
            </a:r>
          </a:p>
          <a:p>
            <a:pPr algn="ctr"/>
            <a:endParaRPr lang="pt-B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Qual a tônica do novo CPC?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Alguns destaques: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Arbitragem</a:t>
            </a: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natural evolução do processo arbitral.</a:t>
            </a:r>
          </a:p>
          <a:p>
            <a:pPr>
              <a:lnSpc>
                <a:spcPct val="150000"/>
              </a:lnSpc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(§1º do art. 3º)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Princípios do direito (art. 8º)</a:t>
            </a: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000" dirty="0" smtClean="0">
                <a:latin typeface="+mj-lt"/>
                <a:cs typeface="Arial" panose="020B0604020202020204" pitchFamily="34" charset="0"/>
              </a:rPr>
              <a:t>atender </a:t>
            </a:r>
            <a:r>
              <a:rPr lang="pt-BR" sz="2000" dirty="0" smtClean="0">
                <a:latin typeface="+mj-lt"/>
              </a:rPr>
              <a:t>aos </a:t>
            </a:r>
            <a:r>
              <a:rPr lang="pt-BR" sz="2000" dirty="0">
                <a:latin typeface="+mj-lt"/>
              </a:rPr>
              <a:t>fins sociais e às exigências do bem </a:t>
            </a:r>
            <a:r>
              <a:rPr lang="pt-BR" sz="2000" dirty="0" smtClean="0">
                <a:latin typeface="+mj-lt"/>
              </a:rPr>
              <a:t>comum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000" dirty="0" smtClean="0">
                <a:latin typeface="+mj-lt"/>
              </a:rPr>
              <a:t>resguardar </a:t>
            </a:r>
            <a:r>
              <a:rPr lang="pt-BR" sz="2000" dirty="0">
                <a:latin typeface="+mj-lt"/>
              </a:rPr>
              <a:t>e </a:t>
            </a:r>
            <a:r>
              <a:rPr lang="pt-BR" sz="2000" dirty="0" smtClean="0">
                <a:latin typeface="+mj-lt"/>
              </a:rPr>
              <a:t>promover </a:t>
            </a:r>
            <a:r>
              <a:rPr lang="pt-BR" sz="2000" dirty="0">
                <a:latin typeface="+mj-lt"/>
              </a:rPr>
              <a:t>a dignidade da pessoa </a:t>
            </a:r>
            <a:r>
              <a:rPr lang="pt-BR" sz="2000" dirty="0" smtClean="0">
                <a:latin typeface="+mj-lt"/>
              </a:rPr>
              <a:t>humana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000" dirty="0" smtClean="0">
                <a:latin typeface="+mj-lt"/>
              </a:rPr>
              <a:t>observar </a:t>
            </a:r>
            <a:r>
              <a:rPr lang="pt-BR" sz="2000" dirty="0">
                <a:latin typeface="+mj-lt"/>
              </a:rPr>
              <a:t>a proporcionalidade, a razoabilidade, a legalidade, a publicidade e a </a:t>
            </a:r>
            <a:r>
              <a:rPr lang="pt-BR" sz="2000" dirty="0" smtClean="0">
                <a:latin typeface="+mj-lt"/>
              </a:rPr>
              <a:t>eficiência.</a:t>
            </a:r>
            <a:endParaRPr lang="pt-BR" sz="2000" dirty="0" smtClean="0">
              <a:latin typeface="+mj-lt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t-B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587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-243407"/>
            <a:ext cx="914400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Da Responsabilidade das Partes por Dano Processual</a:t>
            </a:r>
            <a:endParaRPr lang="pt-BR" sz="2400" b="1" dirty="0" smtClean="0">
              <a:solidFill>
                <a:srgbClr val="FFFF00"/>
              </a:solidFill>
              <a:latin typeface="+mj-lt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400" b="1" dirty="0" smtClean="0">
                <a:latin typeface="+mj-lt"/>
                <a:cs typeface="Arial" panose="020B0604020202020204" pitchFamily="34" charset="0"/>
              </a:rPr>
              <a:t>Responde por perdas e danos o que litigar de má-fé.</a:t>
            </a:r>
          </a:p>
          <a:p>
            <a:pPr>
              <a:lnSpc>
                <a:spcPct val="150000"/>
              </a:lnSpc>
            </a:pPr>
            <a:r>
              <a:rPr lang="pt-BR" sz="2400" b="1" dirty="0" smtClean="0">
                <a:latin typeface="+mj-lt"/>
                <a:cs typeface="Arial" panose="020B0604020202020204" pitchFamily="34" charset="0"/>
              </a:rPr>
              <a:t>	</a:t>
            </a:r>
            <a:r>
              <a:rPr lang="pt-BR" sz="2400" dirty="0" smtClean="0">
                <a:latin typeface="+mj-lt"/>
                <a:cs typeface="Arial" panose="020B0604020202020204" pitchFamily="34" charset="0"/>
              </a:rPr>
              <a:t>art. 16 - Código 73  X   art. 79 - Novo Código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400" b="1" dirty="0" smtClean="0">
                <a:latin typeface="+mj-lt"/>
                <a:cs typeface="Arial" panose="020B0604020202020204" pitchFamily="34" charset="0"/>
              </a:rPr>
              <a:t>Litigante de má-fé </a:t>
            </a:r>
          </a:p>
          <a:p>
            <a:pPr>
              <a:lnSpc>
                <a:spcPct val="150000"/>
              </a:lnSpc>
            </a:pPr>
            <a:r>
              <a:rPr lang="pt-BR" sz="2400" b="1" dirty="0">
                <a:latin typeface="+mj-lt"/>
                <a:cs typeface="Arial" panose="020B0604020202020204" pitchFamily="34" charset="0"/>
              </a:rPr>
              <a:t>	</a:t>
            </a:r>
            <a:r>
              <a:rPr lang="pt-BR" sz="2400" dirty="0" smtClean="0">
                <a:latin typeface="+mj-lt"/>
                <a:cs typeface="Arial" panose="020B0604020202020204" pitchFamily="34" charset="0"/>
              </a:rPr>
              <a:t>art</a:t>
            </a:r>
            <a:r>
              <a:rPr lang="pt-BR" sz="2400" dirty="0">
                <a:latin typeface="+mj-lt"/>
                <a:cs typeface="Arial" panose="020B0604020202020204" pitchFamily="34" charset="0"/>
              </a:rPr>
              <a:t>. </a:t>
            </a:r>
            <a:r>
              <a:rPr lang="pt-BR" sz="2400" dirty="0" smtClean="0">
                <a:latin typeface="+mj-lt"/>
                <a:cs typeface="Arial" panose="020B0604020202020204" pitchFamily="34" charset="0"/>
              </a:rPr>
              <a:t>17 </a:t>
            </a:r>
            <a:r>
              <a:rPr lang="pt-BR" sz="2400" dirty="0">
                <a:latin typeface="+mj-lt"/>
                <a:cs typeface="Arial" panose="020B0604020202020204" pitchFamily="34" charset="0"/>
              </a:rPr>
              <a:t>- Código 73  X   art. </a:t>
            </a:r>
            <a:r>
              <a:rPr lang="pt-BR" sz="2400" dirty="0" smtClean="0">
                <a:latin typeface="+mj-lt"/>
                <a:cs typeface="Arial" panose="020B0604020202020204" pitchFamily="34" charset="0"/>
              </a:rPr>
              <a:t>80 </a:t>
            </a:r>
            <a:r>
              <a:rPr lang="pt-BR" sz="2400" dirty="0">
                <a:latin typeface="+mj-lt"/>
                <a:cs typeface="Arial" panose="020B0604020202020204" pitchFamily="34" charset="0"/>
              </a:rPr>
              <a:t>- Novo Código </a:t>
            </a:r>
            <a:endParaRPr lang="pt-BR" sz="2400" dirty="0" smtClean="0">
              <a:latin typeface="+mj-lt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400" b="1" dirty="0" smtClean="0">
                <a:latin typeface="+mj-lt"/>
                <a:cs typeface="Arial" panose="020B0604020202020204" pitchFamily="34" charset="0"/>
              </a:rPr>
              <a:t>Aplicação de multa</a:t>
            </a:r>
          </a:p>
          <a:p>
            <a:pPr>
              <a:lnSpc>
                <a:spcPct val="150000"/>
              </a:lnSpc>
            </a:pPr>
            <a:r>
              <a:rPr lang="pt-BR" sz="2400" b="1" dirty="0">
                <a:latin typeface="+mj-lt"/>
                <a:cs typeface="Arial" panose="020B0604020202020204" pitchFamily="34" charset="0"/>
              </a:rPr>
              <a:t>	</a:t>
            </a:r>
            <a:r>
              <a:rPr lang="pt-BR" sz="2400" dirty="0" smtClean="0">
                <a:latin typeface="+mj-lt"/>
                <a:cs typeface="Arial" panose="020B0604020202020204" pitchFamily="34" charset="0"/>
              </a:rPr>
              <a:t>art</a:t>
            </a:r>
            <a:r>
              <a:rPr lang="pt-BR" sz="2400" dirty="0">
                <a:latin typeface="+mj-lt"/>
                <a:cs typeface="Arial" panose="020B0604020202020204" pitchFamily="34" charset="0"/>
              </a:rPr>
              <a:t>. </a:t>
            </a:r>
            <a:r>
              <a:rPr lang="pt-BR" sz="2400" dirty="0" smtClean="0">
                <a:latin typeface="+mj-lt"/>
                <a:cs typeface="Arial" panose="020B0604020202020204" pitchFamily="34" charset="0"/>
              </a:rPr>
              <a:t>18 </a:t>
            </a:r>
            <a:r>
              <a:rPr lang="pt-BR" sz="2400" dirty="0">
                <a:latin typeface="+mj-lt"/>
                <a:cs typeface="Arial" panose="020B0604020202020204" pitchFamily="34" charset="0"/>
              </a:rPr>
              <a:t>- Código 73  X   art. </a:t>
            </a:r>
            <a:r>
              <a:rPr lang="pt-BR" sz="2400" dirty="0" smtClean="0">
                <a:latin typeface="+mj-lt"/>
                <a:cs typeface="Arial" panose="020B0604020202020204" pitchFamily="34" charset="0"/>
              </a:rPr>
              <a:t>81 </a:t>
            </a:r>
            <a:r>
              <a:rPr lang="pt-BR" sz="2400" dirty="0">
                <a:latin typeface="+mj-lt"/>
                <a:cs typeface="Arial" panose="020B0604020202020204" pitchFamily="34" charset="0"/>
              </a:rPr>
              <a:t>- Novo Código </a:t>
            </a:r>
          </a:p>
          <a:p>
            <a:pPr>
              <a:lnSpc>
                <a:spcPct val="150000"/>
              </a:lnSpc>
            </a:pPr>
            <a:r>
              <a:rPr lang="pt-BR" sz="2400" b="1" dirty="0" smtClean="0">
                <a:solidFill>
                  <a:srgbClr val="FFFF00"/>
                </a:solidFill>
                <a:latin typeface="+mj-lt"/>
                <a:cs typeface="Arial" panose="020B0604020202020204" pitchFamily="34" charset="0"/>
              </a:rPr>
              <a:t>Nota: </a:t>
            </a:r>
            <a:r>
              <a:rPr lang="pt-B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Necessidade de caraterização e presença do dolo. Consagrada a regra de que deve ser aplicada sanção aqueles que violam comportamentos compatíveis com a ética e boa fé.  </a:t>
            </a:r>
            <a:r>
              <a:rPr lang="pt-B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Aumento </a:t>
            </a:r>
            <a:r>
              <a:rPr lang="pt-B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da multa para 2%</a:t>
            </a:r>
            <a:r>
              <a:rPr lang="pt-B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/</a:t>
            </a:r>
            <a:r>
              <a:rPr lang="pt-B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alteração do § 2 º</a:t>
            </a:r>
            <a:r>
              <a:rPr lang="pt-B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/ </a:t>
            </a:r>
            <a:r>
              <a:rPr lang="pt-B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acréscimo do § 3º. O sistema de responsabilidade das partes representa a melhor técnica em favor da efetividade da tutela jurisdicional. </a:t>
            </a:r>
            <a:endParaRPr lang="pt-B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738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0"/>
            <a:ext cx="9144000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Deveres </a:t>
            </a:r>
            <a:r>
              <a:rPr 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das Partes e </a:t>
            </a: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seus</a:t>
            </a:r>
          </a:p>
          <a:p>
            <a:pPr algn="ctr">
              <a:lnSpc>
                <a:spcPct val="150000"/>
              </a:lnSpc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Procuradores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Expor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os fatos  em juízo conforme a verdade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Proceder com lealdade e boa-fé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Não formular pretensões destituídas de fundamento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Não produzir provas, nem praticar atos inúteis 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ou         desnecessários</a:t>
            </a: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Não criar embaraços à efetivação de provimentos judiciais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sz="2400" dirty="0"/>
          </a:p>
          <a:p>
            <a:pPr algn="ctr"/>
            <a:r>
              <a:rPr lang="pt-BR" sz="2400" dirty="0"/>
              <a:t>Art. 14 -</a:t>
            </a:r>
            <a:r>
              <a:rPr lang="pt-BR" sz="2400" dirty="0" smtClean="0"/>
              <a:t> </a:t>
            </a:r>
            <a:r>
              <a:rPr lang="pt-BR" sz="2400" dirty="0"/>
              <a:t>Código </a:t>
            </a:r>
            <a:r>
              <a:rPr lang="pt-BR" sz="2400" dirty="0" smtClean="0"/>
              <a:t>73 </a:t>
            </a:r>
            <a:r>
              <a:rPr lang="pt-BR" sz="2400" dirty="0"/>
              <a:t>X  Art. 77 </a:t>
            </a:r>
            <a:r>
              <a:rPr lang="pt-BR" sz="2400" dirty="0" smtClean="0"/>
              <a:t>- Novo </a:t>
            </a:r>
            <a:r>
              <a:rPr lang="pt-BR" sz="2400" dirty="0"/>
              <a:t>Código </a:t>
            </a:r>
            <a:endParaRPr lang="pt-BR" sz="2400" b="1" dirty="0">
              <a:solidFill>
                <a:srgbClr val="FFFF00"/>
              </a:solidFill>
            </a:endParaRPr>
          </a:p>
          <a:p>
            <a:endParaRPr lang="pt-BR" sz="2400" b="1" dirty="0" smtClean="0">
              <a:solidFill>
                <a:srgbClr val="FFFF00"/>
              </a:solidFill>
            </a:endParaRPr>
          </a:p>
          <a:p>
            <a:r>
              <a:rPr lang="pt-BR" sz="2400" b="1" dirty="0" smtClean="0">
                <a:solidFill>
                  <a:srgbClr val="FFFF00"/>
                </a:solidFill>
              </a:rPr>
              <a:t>Nota</a:t>
            </a:r>
            <a:r>
              <a:rPr lang="pt-BR" sz="2400" b="1" dirty="0">
                <a:solidFill>
                  <a:srgbClr val="FFFF00"/>
                </a:solidFill>
              </a:rPr>
              <a:t>:</a:t>
            </a:r>
            <a:r>
              <a:rPr lang="pt-BR" sz="2400" dirty="0">
                <a:solidFill>
                  <a:srgbClr val="FFFF00"/>
                </a:solidFill>
              </a:rPr>
              <a:t>  </a:t>
            </a:r>
            <a:r>
              <a:rPr lang="pt-BR" i="1" dirty="0"/>
              <a:t>Inserção do princípio da boa fé na conduta de todos os sujeitos do processo. O artigo 14 teve redação ampliada, representado agora pelo artigo 77, estendendo a responsabilidade a todos que de alguma forma participam do processo ( partes, advogados, servidores, terceiros intervenientes, </a:t>
            </a:r>
            <a:r>
              <a:rPr lang="pt-BR" i="1" dirty="0" err="1"/>
              <a:t>etc</a:t>
            </a:r>
            <a:r>
              <a:rPr lang="pt-BR" i="1" dirty="0"/>
              <a:t>). A responsabilidade processual deve ser regulada da mesma forma do que a responsabilidade civil: presença do dano, nexo causal e resultado</a:t>
            </a:r>
            <a:r>
              <a:rPr lang="pt-BR" i="1" dirty="0" smtClean="0"/>
              <a:t>.</a:t>
            </a:r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1463063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9989"/>
            <a:ext cx="8229600" cy="1143000"/>
          </a:xfrm>
        </p:spPr>
        <p:txBody>
          <a:bodyPr/>
          <a:lstStyle/>
          <a:p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Reparação do Dano Processual </a:t>
            </a:r>
            <a:endParaRPr lang="pt-B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/>
          <a:lstStyle/>
          <a:p>
            <a:pPr marL="0" indent="0" algn="just">
              <a:buNone/>
            </a:pPr>
            <a:endParaRPr lang="pt-BR" sz="1400" dirty="0" smtClean="0">
              <a:effectLst/>
            </a:endParaRPr>
          </a:p>
          <a:p>
            <a:pPr marL="0" indent="0" algn="ctr">
              <a:buNone/>
            </a:pPr>
            <a:endParaRPr lang="pt-BR" sz="2400" dirty="0" smtClean="0">
              <a:effectLst/>
              <a:latin typeface="+mj-lt"/>
            </a:endParaRPr>
          </a:p>
          <a:p>
            <a:pPr marL="0" indent="0" algn="ctr">
              <a:buNone/>
            </a:pP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Responde a parte por prejuízo que causar na execução da tutela de urgência.</a:t>
            </a:r>
          </a:p>
          <a:p>
            <a:pPr marL="0" indent="0" algn="just">
              <a:buNone/>
            </a:pPr>
            <a:endParaRPr lang="pt-BR" sz="2000" dirty="0">
              <a:effectLst/>
              <a:latin typeface="+mj-lt"/>
            </a:endParaRPr>
          </a:p>
          <a:p>
            <a:pPr marL="0" indent="0" algn="ctr">
              <a:buNone/>
            </a:pPr>
            <a:r>
              <a:rPr lang="pt-BR" sz="2000" dirty="0" smtClean="0">
                <a:effectLst/>
                <a:latin typeface="+mj-lt"/>
              </a:rPr>
              <a:t>Art. 811 –Código 73 X Art. 302 – Novo Código </a:t>
            </a:r>
          </a:p>
          <a:p>
            <a:pPr marL="0" indent="0" algn="just">
              <a:buNone/>
            </a:pPr>
            <a:endParaRPr lang="pt-BR" sz="2000" dirty="0" smtClean="0">
              <a:solidFill>
                <a:srgbClr val="FFFF00"/>
              </a:solidFill>
              <a:effectLst/>
              <a:latin typeface="+mj-lt"/>
            </a:endParaRPr>
          </a:p>
          <a:p>
            <a:pPr marL="0" indent="0" algn="just">
              <a:buNone/>
            </a:pPr>
            <a:endParaRPr lang="pt-BR" sz="2000" dirty="0">
              <a:solidFill>
                <a:srgbClr val="FFFF00"/>
              </a:solidFill>
              <a:effectLst/>
              <a:latin typeface="+mj-lt"/>
            </a:endParaRPr>
          </a:p>
          <a:p>
            <a:pPr marL="0" indent="0" algn="just">
              <a:buNone/>
            </a:pPr>
            <a:r>
              <a:rPr lang="pt-BR" sz="2000" dirty="0" smtClean="0">
                <a:solidFill>
                  <a:srgbClr val="FFFF00"/>
                </a:solidFill>
                <a:effectLst/>
                <a:latin typeface="+mj-lt"/>
              </a:rPr>
              <a:t>Nota: </a:t>
            </a:r>
            <a:r>
              <a:rPr lang="pt-BR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Alterada a redação do caput, dos incisos I, II, III e IV e inclusão do Parágrafo único. </a:t>
            </a:r>
            <a:r>
              <a:rPr lang="pt-BR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 exemplo do CPC/73 estabelece a responsabilidade objetiva da parte, independentemente da indagação da culpa ou má-fé. </a:t>
            </a:r>
            <a:endParaRPr lang="pt-BR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 algn="just">
              <a:buNone/>
            </a:pPr>
            <a:endParaRPr lang="pt-BR" sz="2000" dirty="0">
              <a:solidFill>
                <a:srgbClr val="FFFF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2186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>
                <a:solidFill>
                  <a:schemeClr val="tx1"/>
                </a:solidFill>
              </a:rPr>
              <a:t>Responsabilidade do Administrador</a:t>
            </a:r>
            <a:endParaRPr lang="pt-BR" sz="36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/>
          <a:lstStyle/>
          <a:p>
            <a:pPr marL="0" indent="0">
              <a:buNone/>
            </a:pPr>
            <a:endParaRPr lang="pt-BR" sz="2000" b="1" dirty="0" smtClean="0">
              <a:solidFill>
                <a:srgbClr val="FFFF00"/>
              </a:solidFill>
              <a:latin typeface="+mj-lt"/>
            </a:endParaRPr>
          </a:p>
          <a:p>
            <a:pPr marL="0" indent="0">
              <a:buNone/>
            </a:pPr>
            <a:r>
              <a:rPr lang="pt-BR" sz="2400" b="1" dirty="0" smtClean="0">
                <a:latin typeface="+mj-lt"/>
              </a:rPr>
              <a:t>	</a:t>
            </a:r>
          </a:p>
          <a:p>
            <a:pPr marL="0" indent="0" algn="ctr">
              <a:buNone/>
            </a:pPr>
            <a:r>
              <a:rPr lang="pt-BR" sz="2800" b="1" dirty="0" smtClean="0">
                <a:latin typeface="+mj-lt"/>
              </a:rPr>
              <a:t>O Depositário ou Administrador responde por prejuízos que der causa durante o exercício do encargo.</a:t>
            </a:r>
          </a:p>
          <a:p>
            <a:pPr marL="0" indent="0">
              <a:buNone/>
            </a:pPr>
            <a:endParaRPr lang="pt-BR" sz="2000" b="1" dirty="0" smtClean="0">
              <a:latin typeface="+mj-lt"/>
            </a:endParaRPr>
          </a:p>
          <a:p>
            <a:pPr marL="0" indent="0" algn="ctr">
              <a:buNone/>
            </a:pPr>
            <a:r>
              <a:rPr lang="pt-BR" sz="2000" b="1" dirty="0" smtClean="0">
                <a:latin typeface="+mj-lt"/>
              </a:rPr>
              <a:t>Art.150 – Código de 73 x art. 161 – Novo Código </a:t>
            </a:r>
            <a:endParaRPr lang="pt-BR" sz="2000" b="1" dirty="0">
              <a:latin typeface="+mj-lt"/>
            </a:endParaRPr>
          </a:p>
          <a:p>
            <a:pPr marL="0" indent="0">
              <a:buNone/>
            </a:pPr>
            <a:endParaRPr lang="pt-BR" sz="2000" dirty="0">
              <a:effectLst/>
              <a:latin typeface="+mj-lt"/>
            </a:endParaRPr>
          </a:p>
          <a:p>
            <a:pPr marL="0" indent="0">
              <a:buNone/>
            </a:pPr>
            <a:endParaRPr lang="pt-BR" sz="2000" dirty="0" smtClean="0"/>
          </a:p>
          <a:p>
            <a:pPr marL="0" indent="0">
              <a:buNone/>
            </a:pPr>
            <a:r>
              <a:rPr lang="pt-BR" sz="2400" b="1" dirty="0" smtClean="0">
                <a:solidFill>
                  <a:srgbClr val="FFFF00"/>
                </a:solidFill>
                <a:latin typeface="+mj-lt"/>
              </a:rPr>
              <a:t>Nota: </a:t>
            </a:r>
            <a:r>
              <a:rPr lang="pt-BR" sz="2400" i="1" dirty="0" smtClean="0">
                <a:effectLst/>
                <a:latin typeface="+mj-lt"/>
              </a:rPr>
              <a:t>Devem responder pelos danos causados na medida de suas ações.</a:t>
            </a:r>
            <a:endParaRPr lang="pt-BR" sz="2400" i="1" dirty="0"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6029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>
                <a:solidFill>
                  <a:schemeClr val="tx1"/>
                </a:solidFill>
                <a:latin typeface="+mn-lt"/>
              </a:rPr>
              <a:t>Responsabilidade do Administrador do Espólio</a:t>
            </a:r>
            <a:endParaRPr lang="pt-B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</p:spPr>
        <p:txBody>
          <a:bodyPr/>
          <a:lstStyle/>
          <a:p>
            <a:pPr marL="0" indent="0">
              <a:buNone/>
            </a:pPr>
            <a:endParaRPr lang="pt-BR" sz="2000" b="1" dirty="0" smtClean="0">
              <a:solidFill>
                <a:srgbClr val="FFFF00"/>
              </a:solidFill>
              <a:effectLst/>
            </a:endParaRPr>
          </a:p>
          <a:p>
            <a:pPr marL="0" indent="0">
              <a:buNone/>
            </a:pPr>
            <a:endParaRPr lang="pt-BR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 Administrador do Espólio responde pelo dano que, por dolo ou culpa, der causa </a:t>
            </a:r>
          </a:p>
          <a:p>
            <a:pPr marL="0" indent="0">
              <a:buNone/>
            </a:pPr>
            <a:endParaRPr lang="pt-BR" sz="1800" dirty="0" smtClean="0">
              <a:effectLst/>
              <a:latin typeface="+mj-lt"/>
            </a:endParaRPr>
          </a:p>
          <a:p>
            <a:pPr marL="0" indent="0" algn="ctr">
              <a:buNone/>
            </a:pPr>
            <a:r>
              <a:rPr lang="pt-BR" sz="1800" dirty="0" smtClean="0">
                <a:effectLst/>
                <a:latin typeface="+mj-lt"/>
              </a:rPr>
              <a:t>Art. 986 – Código 73 X art. 614 – Novo Código </a:t>
            </a:r>
            <a:endParaRPr lang="pt-BR" sz="1800" dirty="0">
              <a:effectLst/>
              <a:latin typeface="+mj-lt"/>
            </a:endParaRPr>
          </a:p>
          <a:p>
            <a:pPr marL="0" indent="0">
              <a:buNone/>
            </a:pPr>
            <a:endParaRPr lang="pt-BR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buNone/>
            </a:pPr>
            <a:endParaRPr lang="pt-BR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buNone/>
            </a:pPr>
            <a:r>
              <a:rPr lang="pt-BR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Nota: </a:t>
            </a:r>
            <a:r>
              <a:rPr lang="pt-BR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Sem alteração. Responde pelo dano que der causa.</a:t>
            </a:r>
            <a:endParaRPr lang="pt-BR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140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pt-BR" sz="3600" b="1" dirty="0" smtClean="0">
                <a:solidFill>
                  <a:schemeClr val="tx1"/>
                </a:solidFill>
              </a:rPr>
              <a:t>Responsabilidade do Advogado </a:t>
            </a:r>
            <a:endParaRPr lang="pt-BR" sz="36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/>
          <a:lstStyle/>
          <a:p>
            <a:pPr marL="0" indent="0">
              <a:buNone/>
            </a:pPr>
            <a:endParaRPr lang="pt-BR" sz="1800" dirty="0" smtClean="0">
              <a:effectLst/>
            </a:endParaRPr>
          </a:p>
          <a:p>
            <a:pPr marL="0" indent="0" algn="ctr">
              <a:buNone/>
            </a:pP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 advogado não é admitido em Juízo sem procuração, salvo para evitar a decadência e prescrição.</a:t>
            </a:r>
          </a:p>
          <a:p>
            <a:pPr marL="0" indent="0" algn="ctr">
              <a:buNone/>
            </a:pPr>
            <a:endParaRPr lang="pt-B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 algn="ctr">
              <a:buNone/>
            </a:pP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Pode intervir no processo para praticar atos reputados urgentes.</a:t>
            </a:r>
          </a:p>
          <a:p>
            <a:pPr marL="0" indent="0" algn="ctr">
              <a:buNone/>
            </a:pPr>
            <a:endParaRPr lang="pt-B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 algn="ctr">
              <a:buNone/>
            </a:pP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Obriga-se a apresentar procuração no prazo de 15 dias.</a:t>
            </a:r>
          </a:p>
          <a:p>
            <a:pPr marL="0" indent="0" algn="ctr">
              <a:buNone/>
            </a:pP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Responde pelas despesas e por perdas e danos</a:t>
            </a:r>
          </a:p>
          <a:p>
            <a:pPr marL="0" indent="0">
              <a:buNone/>
            </a:pPr>
            <a:endParaRPr lang="pt-BR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 algn="ctr">
              <a:buNone/>
            </a:pPr>
            <a:r>
              <a:rPr lang="pt-BR" sz="2000" dirty="0" smtClean="0">
                <a:effectLst/>
              </a:rPr>
              <a:t>Art. 37 – Código 73 X Art. 104 – Novo Código </a:t>
            </a:r>
          </a:p>
          <a:p>
            <a:pPr marL="0" indent="0">
              <a:buNone/>
            </a:pPr>
            <a:endParaRPr lang="pt-BR" sz="1800" b="1" dirty="0" smtClean="0">
              <a:solidFill>
                <a:srgbClr val="FFFF00"/>
              </a:solidFill>
              <a:effectLst/>
            </a:endParaRPr>
          </a:p>
          <a:p>
            <a:pPr marL="0" indent="0">
              <a:buNone/>
            </a:pPr>
            <a:r>
              <a:rPr lang="pt-BR" sz="1800" b="1" dirty="0" smtClean="0">
                <a:solidFill>
                  <a:srgbClr val="FFFF00"/>
                </a:solidFill>
                <a:effectLst/>
              </a:rPr>
              <a:t>Nota: </a:t>
            </a:r>
            <a:r>
              <a:rPr lang="pt-BR" sz="2000" i="1" dirty="0" smtClean="0">
                <a:effectLst/>
                <a:latin typeface="+mj-lt"/>
              </a:rPr>
              <a:t>Não trouxe alteração mas incluiu a possibilidade de postular sem procuração para evitar a preclusão.</a:t>
            </a:r>
            <a:endParaRPr lang="pt-BR" sz="20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1846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Responsabilidade do Escrivão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/>
          <a:lstStyle/>
          <a:p>
            <a:pPr marL="0" indent="0" algn="ctr">
              <a:buNone/>
            </a:pPr>
            <a:endParaRPr lang="pt-BR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 algn="ctr">
              <a:buNone/>
            </a:pP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 escrivão e oficial de justiça são responsáveis quando se recusarem a cumprir atos impostos pela lei ou pelo  juiz a que estão subordinados e/ou praticarem ato nulo com dolo ou culpa.</a:t>
            </a:r>
          </a:p>
          <a:p>
            <a:pPr marL="0" indent="0" algn="ctr">
              <a:buNone/>
            </a:pPr>
            <a:endParaRPr lang="pt-BR" sz="1600" dirty="0">
              <a:effectLst/>
              <a:latin typeface="+mj-lt"/>
            </a:endParaRPr>
          </a:p>
          <a:p>
            <a:pPr marL="0" indent="0" algn="ctr">
              <a:buNone/>
            </a:pPr>
            <a:r>
              <a:rPr lang="pt-BR" sz="1800" dirty="0" smtClean="0">
                <a:effectLst/>
                <a:latin typeface="+mj-lt"/>
              </a:rPr>
              <a:t>.</a:t>
            </a:r>
          </a:p>
          <a:p>
            <a:pPr marL="0" indent="0" algn="ctr">
              <a:buNone/>
            </a:pPr>
            <a:r>
              <a:rPr lang="pt-BR" sz="2400" dirty="0" smtClean="0">
                <a:effectLst/>
                <a:latin typeface="+mj-lt"/>
              </a:rPr>
              <a:t>Art. 144 – Código 73 X Art. 155 – Novo Código </a:t>
            </a:r>
            <a:endParaRPr lang="pt-BR" sz="2400" dirty="0">
              <a:effectLst/>
              <a:latin typeface="+mj-lt"/>
            </a:endParaRPr>
          </a:p>
          <a:p>
            <a:pPr marL="0" indent="0">
              <a:buNone/>
            </a:pPr>
            <a:endParaRPr lang="pt-BR" sz="2000" dirty="0" smtClean="0">
              <a:solidFill>
                <a:srgbClr val="FFFF00"/>
              </a:solidFill>
              <a:effectLst/>
              <a:latin typeface="+mj-lt"/>
            </a:endParaRPr>
          </a:p>
          <a:p>
            <a:pPr marL="0" indent="0">
              <a:buNone/>
            </a:pPr>
            <a:endParaRPr lang="pt-BR" sz="2000" dirty="0">
              <a:solidFill>
                <a:srgbClr val="FFFF00"/>
              </a:solidFill>
              <a:effectLst/>
              <a:latin typeface="+mj-lt"/>
            </a:endParaRPr>
          </a:p>
          <a:p>
            <a:pPr marL="0" indent="0">
              <a:buNone/>
            </a:pPr>
            <a:r>
              <a:rPr lang="pt-BR" sz="2000" dirty="0" smtClean="0">
                <a:solidFill>
                  <a:srgbClr val="FFFF00"/>
                </a:solidFill>
                <a:effectLst/>
                <a:latin typeface="+mj-lt"/>
              </a:rPr>
              <a:t>Nota: </a:t>
            </a:r>
            <a:r>
              <a:rPr lang="pt-BR" sz="2000" i="1" dirty="0" smtClean="0">
                <a:effectLst/>
                <a:latin typeface="+mj-lt"/>
              </a:rPr>
              <a:t>Repete a excludente de responsabilidade se houver justo motivo.</a:t>
            </a:r>
          </a:p>
          <a:p>
            <a:pPr marL="0" indent="0">
              <a:buNone/>
            </a:pP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41293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1">
  <a:themeElements>
    <a:clrScheme name="Pontos digitai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Pontos digita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ontos digitai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ntos digitai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ntos digitai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ntos digitai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ntos digitai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ntos digitai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ntos digitai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ntos digitai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ntos digitai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3653</TotalTime>
  <Words>733</Words>
  <Application>Microsoft Office PowerPoint</Application>
  <PresentationFormat>Apresentação na tela (4:3)</PresentationFormat>
  <Paragraphs>124</Paragraphs>
  <Slides>14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Tema1</vt:lpstr>
      <vt:lpstr>NOVO CPC  REFLEXOS NA  RESPONSABILIDADE CIVIL  </vt:lpstr>
      <vt:lpstr>Apresentação do PowerPoint</vt:lpstr>
      <vt:lpstr>Apresentação do PowerPoint</vt:lpstr>
      <vt:lpstr>Apresentação do PowerPoint</vt:lpstr>
      <vt:lpstr>Reparação do Dano Processual </vt:lpstr>
      <vt:lpstr>Responsabilidade do Administrador</vt:lpstr>
      <vt:lpstr>Responsabilidade do Administrador do Espólio</vt:lpstr>
      <vt:lpstr>Responsabilidade do Advogado </vt:lpstr>
      <vt:lpstr>Responsabilidade do Escrivão</vt:lpstr>
      <vt:lpstr>RESPONSABILIDADE DO JUIZ</vt:lpstr>
      <vt:lpstr>Responsabilidade do Ministério Público</vt:lpstr>
      <vt:lpstr>Responsabilidade do Perito </vt:lpstr>
      <vt:lpstr>Aquele que der causa à perda de autos</vt:lpstr>
      <vt:lpstr>OBRIGADA !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Wagner Morroni</dc:creator>
  <cp:lastModifiedBy>Maria Amelia</cp:lastModifiedBy>
  <cp:revision>263</cp:revision>
  <dcterms:created xsi:type="dcterms:W3CDTF">2014-09-17T16:43:43Z</dcterms:created>
  <dcterms:modified xsi:type="dcterms:W3CDTF">2016-03-11T20:50:13Z</dcterms:modified>
</cp:coreProperties>
</file>