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21"/>
  </p:notesMasterIdLst>
  <p:sldIdLst>
    <p:sldId id="257" r:id="rId2"/>
    <p:sldId id="258" r:id="rId3"/>
    <p:sldId id="274" r:id="rId4"/>
    <p:sldId id="259" r:id="rId5"/>
    <p:sldId id="275" r:id="rId6"/>
    <p:sldId id="260" r:id="rId7"/>
    <p:sldId id="276" r:id="rId8"/>
    <p:sldId id="282" r:id="rId9"/>
    <p:sldId id="269" r:id="rId10"/>
    <p:sldId id="268" r:id="rId11"/>
    <p:sldId id="261" r:id="rId12"/>
    <p:sldId id="285" r:id="rId13"/>
    <p:sldId id="284" r:id="rId14"/>
    <p:sldId id="286" r:id="rId15"/>
    <p:sldId id="263" r:id="rId16"/>
    <p:sldId id="279" r:id="rId17"/>
    <p:sldId id="278" r:id="rId18"/>
    <p:sldId id="280" r:id="rId19"/>
    <p:sldId id="281" r:id="rId20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5" autoAdjust="0"/>
    <p:restoredTop sz="94434" autoAdjust="0"/>
  </p:normalViewPr>
  <p:slideViewPr>
    <p:cSldViewPr>
      <p:cViewPr>
        <p:scale>
          <a:sx n="70" d="100"/>
          <a:sy n="70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65C4B1A-736B-4632-966C-6D631E9749E6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4F12B-D46D-41AC-A40E-54C8864822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7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Previdência – aumento longevidade. </a:t>
            </a:r>
          </a:p>
          <a:p>
            <a:r>
              <a:rPr lang="pt-BR" altLang="pt-BR" smtClean="0"/>
              <a:t>Vida e Saúde- impressora 3d órgãos / epidemias</a:t>
            </a:r>
          </a:p>
          <a:p>
            <a:r>
              <a:rPr lang="pt-BR" altLang="pt-BR" smtClean="0"/>
              <a:t>Auto – Veiculos autônomos e equipamentos que previnem acidentes.</a:t>
            </a:r>
          </a:p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9503" indent="-2998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236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8930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8624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8318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8013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7707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77401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3A402-39CF-4865-B4D8-200958162724}" type="slidenum">
              <a:rPr lang="en-US" altLang="pt-BR" smtClean="0">
                <a:latin typeface="Calibri" panose="020F0502020204030204" pitchFamily="34" charset="0"/>
              </a:rPr>
              <a:pPr/>
              <a:t>2</a:t>
            </a:fld>
            <a:endParaRPr lang="en-US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5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Previdência – aumento longevidade. </a:t>
            </a:r>
          </a:p>
          <a:p>
            <a:r>
              <a:rPr lang="pt-BR" altLang="pt-BR" smtClean="0"/>
              <a:t>Vida e Saúde- impressora 3d órgãos / epidemias</a:t>
            </a:r>
          </a:p>
          <a:p>
            <a:r>
              <a:rPr lang="pt-BR" altLang="pt-BR" smtClean="0"/>
              <a:t>Auto – Veiculos autônomos e equipamentos que previnem acidentes.</a:t>
            </a:r>
          </a:p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9503" indent="-2998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236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8930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8624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8318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8013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7707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77401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3A402-39CF-4865-B4D8-200958162724}" type="slidenum">
              <a:rPr lang="en-US" altLang="pt-BR" smtClean="0">
                <a:latin typeface="Calibri" panose="020F0502020204030204" pitchFamily="34" charset="0"/>
              </a:rPr>
              <a:pPr/>
              <a:t>3</a:t>
            </a:fld>
            <a:endParaRPr lang="en-US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9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4F12B-D46D-41AC-A40E-54C8864822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Previdência – aumento longevidade. </a:t>
            </a:r>
          </a:p>
          <a:p>
            <a:r>
              <a:rPr lang="pt-BR" altLang="pt-BR" smtClean="0"/>
              <a:t>Vida e Saúde- impressora 3d órgãos / epidemias</a:t>
            </a:r>
          </a:p>
          <a:p>
            <a:r>
              <a:rPr lang="pt-BR" altLang="pt-BR" smtClean="0"/>
              <a:t>Auto – Veiculos autônomos e equipamentos que previnem acidentes.</a:t>
            </a:r>
          </a:p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9503" indent="-2998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236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8930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8624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8318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8013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7707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77401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3A402-39CF-4865-B4D8-200958162724}" type="slidenum">
              <a:rPr lang="en-US" altLang="pt-BR" smtClean="0">
                <a:latin typeface="Calibri" panose="020F0502020204030204" pitchFamily="34" charset="0"/>
              </a:rPr>
              <a:pPr/>
              <a:t>5</a:t>
            </a:fld>
            <a:endParaRPr lang="en-US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0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Previdência – aumento longevidade. </a:t>
            </a:r>
          </a:p>
          <a:p>
            <a:r>
              <a:rPr lang="pt-BR" altLang="pt-BR" smtClean="0"/>
              <a:t>Vida e Saúde- impressora 3d órgãos / epidemias</a:t>
            </a:r>
          </a:p>
          <a:p>
            <a:r>
              <a:rPr lang="pt-BR" altLang="pt-BR" smtClean="0"/>
              <a:t>Auto – Veiculos autônomos e equipamentos que previnem acidentes.</a:t>
            </a:r>
          </a:p>
          <a:p>
            <a:endParaRPr lang="pt-BR" altLang="pt-BR" smtClean="0"/>
          </a:p>
          <a:p>
            <a:endParaRPr lang="pt-BR" altLang="pt-BR" smtClean="0"/>
          </a:p>
          <a:p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9503" indent="-2998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9236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8930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8624" indent="-2398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8318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8013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7707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77401" indent="-23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63A402-39CF-4865-B4D8-200958162724}" type="slidenum">
              <a:rPr lang="en-US" altLang="pt-BR" smtClean="0">
                <a:latin typeface="Calibri" panose="020F0502020204030204" pitchFamily="34" charset="0"/>
              </a:rPr>
              <a:pPr/>
              <a:t>7</a:t>
            </a:fld>
            <a:endParaRPr lang="en-US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4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38A5-442C-4DEC-9FF7-D68437AE8F0F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B16E-DD54-45F8-B378-0B5743E3E6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C99A-5C58-4E36-A5EE-FFA56D9FBAFA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7777-C194-4815-9569-7CE1CB778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8656-195F-4270-917E-30F1CC8418C3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51CC-C6EB-4D21-8D56-C888519B75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2F89-78C7-4995-937E-80F85C7B5B5F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66FB-872C-425A-9E39-62AED4C98A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69E6-B893-42CD-A5A3-36AABE3D2883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C1F3-B9E5-424A-9494-8E77E7FD19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E7A0-328A-4AA9-9F53-B7C793A5AD37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3090-BB10-4329-823C-BF3D2E7E90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93DA-94D2-4DAD-89A7-57FC34EBEB36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2705-DB46-4640-9902-3892F26370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59DD-496F-401A-A1A6-CE94328D80DE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26A6-D122-4324-BDE1-9909AC2B5C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7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11CE-9651-44BC-9E67-AAD5A09B8590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AB97-E62A-43FF-B5C5-D423819E8C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FDAF-5DC6-489E-8FB8-F4274984530E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25AD-1590-457C-82D8-71DE3C6A7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F2CE-CA1C-416F-96DF-95B7418E29B8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26D2-B4DF-46BC-A5FD-0131DBB4E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0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Editar estilos de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07C6A-E7A4-42E5-9318-1EC3D9E947DB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888499-D2BB-4984-81C7-A1631A299F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8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07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8"/>
          <p:cNvSpPr txBox="1">
            <a:spLocks/>
          </p:cNvSpPr>
          <p:nvPr/>
        </p:nvSpPr>
        <p:spPr>
          <a:xfrm>
            <a:off x="868363" y="2636838"/>
            <a:ext cx="7561262" cy="316865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defRPr/>
            </a:pPr>
            <a:r>
              <a:rPr lang="pt-BR" sz="4000" kern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Padronização de Normas Regulatórias para América Latina</a:t>
            </a:r>
            <a:endParaRPr lang="pt-BR" sz="4000" kern="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78547" y="4762500"/>
            <a:ext cx="51408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Ney Ferraz Dias – Diretor Geral da Porto Seguro</a:t>
            </a:r>
            <a:endParaRPr lang="pt-BR" sz="20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" y="-72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35844" y="1942128"/>
            <a:ext cx="4536330" cy="3672408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611560" y="2048044"/>
            <a:ext cx="3960614" cy="648072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611560" y="2791366"/>
            <a:ext cx="3960614" cy="648072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611560" y="3541162"/>
            <a:ext cx="3960614" cy="648072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Retângulo 88"/>
          <p:cNvSpPr/>
          <p:nvPr/>
        </p:nvSpPr>
        <p:spPr>
          <a:xfrm>
            <a:off x="611560" y="4929339"/>
            <a:ext cx="3960614" cy="579281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72174" y="1942128"/>
            <a:ext cx="453633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572174" y="3181122"/>
            <a:ext cx="4536330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4572174" y="4424854"/>
            <a:ext cx="4536330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-186627" y="360561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</a:rPr>
              <a:t>Por que</a:t>
            </a:r>
            <a:endParaRPr lang="pt-BR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615752" y="218741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</a:rPr>
              <a:t>Social</a:t>
            </a:r>
            <a:endParaRPr lang="pt-BR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615752" y="2930736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</a:rPr>
              <a:t>Tecnologia</a:t>
            </a:r>
            <a:endParaRPr lang="pt-BR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615752" y="36805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</a:rPr>
              <a:t>Economia</a:t>
            </a:r>
            <a:endParaRPr lang="pt-BR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615752" y="503431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</a:rPr>
              <a:t>Político</a:t>
            </a:r>
            <a:endParaRPr lang="pt-BR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611560" y="4280292"/>
            <a:ext cx="3960614" cy="56920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CaixaDeTexto 93"/>
          <p:cNvSpPr txBox="1"/>
          <p:nvPr/>
        </p:nvSpPr>
        <p:spPr>
          <a:xfrm>
            <a:off x="615752" y="4380228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</a:rPr>
              <a:t>Meio Ambiente</a:t>
            </a:r>
            <a:endParaRPr lang="pt-BR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CaixaDeTexto 95"/>
          <p:cNvSpPr txBox="1"/>
          <p:nvPr/>
        </p:nvSpPr>
        <p:spPr>
          <a:xfrm rot="5400000">
            <a:off x="8406021" y="233352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Onde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CaixaDeTexto 96"/>
          <p:cNvSpPr txBox="1"/>
          <p:nvPr/>
        </p:nvSpPr>
        <p:spPr>
          <a:xfrm rot="5400000">
            <a:off x="8373961" y="35725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O que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 rot="5400000">
            <a:off x="8373961" y="481625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Como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90043" y="3097190"/>
            <a:ext cx="1856598" cy="1582073"/>
            <a:chOff x="4790043" y="3097190"/>
            <a:chExt cx="1856598" cy="1582073"/>
          </a:xfrm>
        </p:grpSpPr>
        <p:sp>
          <p:nvSpPr>
            <p:cNvPr id="5" name="Retângulo 4"/>
            <p:cNvSpPr/>
            <p:nvPr/>
          </p:nvSpPr>
          <p:spPr>
            <a:xfrm rot="2700000">
              <a:off x="4900340" y="3096227"/>
              <a:ext cx="1582073" cy="158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2" name="CaixaDeTexto 41">
              <a:hlinkClick r:id="rId3" action="ppaction://hlinksldjump"/>
            </p:cNvPr>
            <p:cNvSpPr txBox="1"/>
            <p:nvPr/>
          </p:nvSpPr>
          <p:spPr>
            <a:xfrm>
              <a:off x="4790043" y="3527902"/>
              <a:ext cx="18565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“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Big Data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” -  Poder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amplificado de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discriminação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474060" y="3099526"/>
            <a:ext cx="1943161" cy="1582073"/>
            <a:chOff x="2474060" y="3099526"/>
            <a:chExt cx="1943161" cy="1582073"/>
          </a:xfrm>
        </p:grpSpPr>
        <p:sp>
          <p:nvSpPr>
            <p:cNvPr id="43" name="Retângulo 42"/>
            <p:cNvSpPr/>
            <p:nvPr/>
          </p:nvSpPr>
          <p:spPr>
            <a:xfrm rot="2700000">
              <a:off x="2656053" y="3098563"/>
              <a:ext cx="1582073" cy="1584000"/>
            </a:xfrm>
            <a:prstGeom prst="rect">
              <a:avLst/>
            </a:prstGeom>
            <a:solidFill>
              <a:srgbClr val="FF000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4" name="CaixaDeTexto 43">
              <a:hlinkClick r:id="rId4" action="ppaction://hlinksldjump"/>
            </p:cNvPr>
            <p:cNvSpPr txBox="1"/>
            <p:nvPr/>
          </p:nvSpPr>
          <p:spPr>
            <a:xfrm>
              <a:off x="2474060" y="3428203"/>
              <a:ext cx="19431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Revolução 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dos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Consumidores –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Modelos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Disruptivos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781090" y="4223191"/>
            <a:ext cx="1620622" cy="1681791"/>
            <a:chOff x="3781090" y="4223191"/>
            <a:chExt cx="1620622" cy="1681791"/>
          </a:xfrm>
        </p:grpSpPr>
        <p:sp>
          <p:nvSpPr>
            <p:cNvPr id="45" name="Retângulo 44"/>
            <p:cNvSpPr/>
            <p:nvPr/>
          </p:nvSpPr>
          <p:spPr>
            <a:xfrm rot="2719318">
              <a:off x="3782053" y="4222228"/>
              <a:ext cx="1582073" cy="1584000"/>
            </a:xfrm>
            <a:prstGeom prst="rect">
              <a:avLst/>
            </a:prstGeom>
            <a:solidFill>
              <a:srgbClr val="FFC00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CaixaDeTexto 45">
              <a:hlinkClick r:id="rId5" action="ppaction://hlinksldjump"/>
            </p:cNvPr>
            <p:cNvSpPr txBox="1"/>
            <p:nvPr/>
          </p:nvSpPr>
          <p:spPr>
            <a:xfrm>
              <a:off x="3793836" y="4735431"/>
              <a:ext cx="160787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Evolução  </a:t>
              </a:r>
              <a:endParaRPr lang="pt-BR" sz="14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‘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Big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and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Fast</a:t>
              </a:r>
              <a:r>
                <a:rPr lang="pt-BR" sz="1400" b="1" i="1" dirty="0">
                  <a:solidFill>
                    <a:schemeClr val="bg1"/>
                  </a:solidFill>
                </a:rPr>
                <a:t>’ 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de</a:t>
              </a:r>
              <a:endParaRPr lang="pt-BR" sz="14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Modelo </a:t>
              </a:r>
              <a:r>
                <a:rPr lang="pt-BR" sz="1400" b="1" i="1" dirty="0">
                  <a:solidFill>
                    <a:schemeClr val="bg1"/>
                  </a:solidFill>
                </a:rPr>
                <a:t>de </a:t>
              </a:r>
              <a:endParaRPr lang="pt-BR" sz="14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Negócios </a:t>
              </a:r>
              <a:endParaRPr lang="pt-BR" sz="1400" b="1" i="1" dirty="0">
                <a:solidFill>
                  <a:schemeClr val="bg1"/>
                </a:solidFill>
              </a:endParaRPr>
            </a:p>
            <a:p>
              <a:pPr algn="ctr"/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Seta para a direita 47"/>
          <p:cNvSpPr/>
          <p:nvPr/>
        </p:nvSpPr>
        <p:spPr>
          <a:xfrm rot="8100000">
            <a:off x="4771436" y="4300533"/>
            <a:ext cx="72008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 rot="2681031">
            <a:off x="3666339" y="4272823"/>
            <a:ext cx="72008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228600" y="6553200"/>
            <a:ext cx="609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altLang="pt-BR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PwC</a:t>
            </a:r>
            <a:r>
              <a:rPr lang="pt-BR" alt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Future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</a:t>
            </a:r>
            <a:endParaRPr lang="pt-BR" altLang="pt-BR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4680520" y="596007"/>
            <a:ext cx="4716016" cy="38472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altLang="pt-BR" dirty="0" smtClean="0"/>
              <a:t>Como o setor deverá ser impactado?</a:t>
            </a:r>
            <a:endParaRPr lang="en-US" altLang="pt-BR" b="1" dirty="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-10163" y="548680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 Futuro do Seguro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599574" y="1971390"/>
            <a:ext cx="1875835" cy="1582073"/>
            <a:chOff x="3599574" y="1971390"/>
            <a:chExt cx="1875835" cy="1582073"/>
          </a:xfrm>
        </p:grpSpPr>
        <p:sp>
          <p:nvSpPr>
            <p:cNvPr id="41" name="Retângulo 40"/>
            <p:cNvSpPr/>
            <p:nvPr/>
          </p:nvSpPr>
          <p:spPr>
            <a:xfrm rot="2700000">
              <a:off x="3774339" y="1970427"/>
              <a:ext cx="1582073" cy="1584000"/>
            </a:xfrm>
            <a:prstGeom prst="rect">
              <a:avLst/>
            </a:prstGeom>
            <a:solidFill>
              <a:schemeClr val="accent6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>
              <a:hlinkClick r:id="rId7" action="ppaction://hlinksldjump"/>
            </p:cNvPr>
            <p:cNvSpPr txBox="1"/>
            <p:nvPr/>
          </p:nvSpPr>
          <p:spPr>
            <a:xfrm>
              <a:off x="3599574" y="2492896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‘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Two-Speed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’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Crescimento Global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eta para a direita 6"/>
          <p:cNvSpPr/>
          <p:nvPr/>
        </p:nvSpPr>
        <p:spPr>
          <a:xfrm rot="5400000">
            <a:off x="4212134" y="3711885"/>
            <a:ext cx="720080" cy="432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0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-81626" y="6444662"/>
            <a:ext cx="3619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KPMG: A new World </a:t>
            </a:r>
            <a:r>
              <a:rPr lang="pt-BR" altLang="pt-BR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pt-BR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Opportunity</a:t>
            </a: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2015.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Pesquisa realizada com 280 Executivos em 20 países em </a:t>
            </a:r>
            <a:r>
              <a:rPr lang="pt-BR" altLang="pt-BR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Abr</a:t>
            </a: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/15 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98846" y="1052736"/>
            <a:ext cx="39565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dirty="0">
                <a:solidFill>
                  <a:schemeClr val="bg1">
                    <a:lumMod val="50000"/>
                  </a:schemeClr>
                </a:solidFill>
              </a:rPr>
              <a:t>Quais são os </a:t>
            </a:r>
            <a:r>
              <a:rPr lang="pt-BR" sz="1900" b="1" dirty="0">
                <a:solidFill>
                  <a:schemeClr val="bg1">
                    <a:lumMod val="50000"/>
                  </a:schemeClr>
                </a:solidFill>
              </a:rPr>
              <a:t>principais desafios </a:t>
            </a:r>
            <a:endParaRPr lang="pt-BR" sz="19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900" dirty="0" smtClean="0">
                <a:solidFill>
                  <a:schemeClr val="bg1">
                    <a:lumMod val="50000"/>
                  </a:schemeClr>
                </a:solidFill>
              </a:rPr>
              <a:t>nos </a:t>
            </a:r>
            <a:r>
              <a:rPr lang="pt-BR" sz="1900" b="1" dirty="0">
                <a:solidFill>
                  <a:schemeClr val="bg1">
                    <a:lumMod val="50000"/>
                  </a:schemeClr>
                </a:solidFill>
              </a:rPr>
              <a:t>próximos 2 anos? </a:t>
            </a: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52693"/>
            <a:ext cx="6197121" cy="6176785"/>
          </a:xfrm>
          <a:prstGeom prst="rect">
            <a:avLst/>
          </a:prstGeom>
        </p:spPr>
      </p:pic>
      <p:sp>
        <p:nvSpPr>
          <p:cNvPr id="44" name="Elipse 43"/>
          <p:cNvSpPr/>
          <p:nvPr/>
        </p:nvSpPr>
        <p:spPr>
          <a:xfrm>
            <a:off x="342838" y="4185849"/>
            <a:ext cx="168112" cy="167371"/>
          </a:xfrm>
          <a:prstGeom prst="ellipse">
            <a:avLst/>
          </a:prstGeom>
          <a:solidFill>
            <a:srgbClr val="518EA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342838" y="3743135"/>
            <a:ext cx="168112" cy="167371"/>
          </a:xfrm>
          <a:prstGeom prst="ellipse">
            <a:avLst/>
          </a:prstGeom>
          <a:solidFill>
            <a:srgbClr val="8369B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344002" y="3310953"/>
            <a:ext cx="167371" cy="168112"/>
          </a:xfrm>
          <a:prstGeom prst="ellipse">
            <a:avLst/>
          </a:prstGeom>
          <a:solidFill>
            <a:srgbClr val="CF835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344425" y="2873531"/>
            <a:ext cx="168112" cy="167371"/>
          </a:xfrm>
          <a:prstGeom prst="ellipse">
            <a:avLst/>
          </a:prstGeom>
          <a:solidFill>
            <a:srgbClr val="1CAE7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44425" y="2435366"/>
            <a:ext cx="168112" cy="168112"/>
          </a:xfrm>
          <a:prstGeom prst="ellipse">
            <a:avLst/>
          </a:prstGeom>
          <a:solidFill>
            <a:srgbClr val="00BC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344426" y="1998285"/>
            <a:ext cx="168112" cy="167371"/>
          </a:xfrm>
          <a:prstGeom prst="ellipse">
            <a:avLst/>
          </a:prstGeom>
          <a:solidFill>
            <a:srgbClr val="EB383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341674" y="5487461"/>
            <a:ext cx="168112" cy="168112"/>
          </a:xfrm>
          <a:prstGeom prst="ellipse">
            <a:avLst/>
          </a:prstGeom>
          <a:solidFill>
            <a:srgbClr val="FA792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341674" y="5056545"/>
            <a:ext cx="168112" cy="167371"/>
          </a:xfrm>
          <a:prstGeom prst="ellipse">
            <a:avLst/>
          </a:prstGeom>
          <a:solidFill>
            <a:srgbClr val="8C7D7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342838" y="4617759"/>
            <a:ext cx="167371" cy="168112"/>
          </a:xfrm>
          <a:prstGeom prst="ellipse">
            <a:avLst/>
          </a:prstGeom>
          <a:solidFill>
            <a:srgbClr val="EBCA3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534448" y="3255351"/>
            <a:ext cx="18903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Concorrência entrantes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31052" y="4562674"/>
            <a:ext cx="155773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Concorrência atual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31052" y="4115148"/>
            <a:ext cx="23059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Complexidade Organizacional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531052" y="3682868"/>
            <a:ext cx="209223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Novos Produtos /  Serviços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520419" y="2812918"/>
            <a:ext cx="19687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Dificuldade 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Inovação 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520419" y="2357008"/>
            <a:ext cx="23971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Mudança demográfica e social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531052" y="1941413"/>
            <a:ext cx="26847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Falta de fidelidade do consumidor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520419" y="5412946"/>
            <a:ext cx="9634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Regulação 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523853" y="4991151"/>
            <a:ext cx="169841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Redução de Margens</a:t>
            </a:r>
          </a:p>
        </p:txBody>
      </p:sp>
      <p:sp>
        <p:nvSpPr>
          <p:cNvPr id="94" name="Retângulo de cantos arredondados 93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-10163" y="548680"/>
            <a:ext cx="338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 peso do </a:t>
            </a:r>
            <a:r>
              <a:rPr lang="pt-BR" sz="2000" b="1" i="1" dirty="0" smtClean="0">
                <a:solidFill>
                  <a:schemeClr val="bg1"/>
                </a:solidFill>
              </a:rPr>
              <a:t>“Big Business”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499992" y="118373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Alerta: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“...foco em inovação está na 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operação e não no crescimento estratégico”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895038" y="553000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“...Se alguém tiver que ser </a:t>
            </a:r>
            <a:r>
              <a:rPr lang="pt-BR" sz="2000" dirty="0" err="1" smtClean="0">
                <a:solidFill>
                  <a:schemeClr val="bg1">
                    <a:lumMod val="50000"/>
                  </a:schemeClr>
                </a:solidFill>
              </a:rPr>
              <a:t>disruptor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, que sejamos nós”</a:t>
            </a:r>
          </a:p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John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Geyer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, MetLife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638673" y="1786263"/>
            <a:ext cx="1080120" cy="1008112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7902588" y="1340768"/>
            <a:ext cx="917884" cy="931331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504" y="3212976"/>
            <a:ext cx="3240360" cy="792088"/>
          </a:xfrm>
          <a:prstGeom prst="roundRect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/>
      <p:bldP spid="55" grpId="0"/>
      <p:bldP spid="56" grpId="0"/>
      <p:bldP spid="88" grpId="0"/>
      <p:bldP spid="89" grpId="0"/>
      <p:bldP spid="90" grpId="0"/>
      <p:bldP spid="91" grpId="0"/>
      <p:bldP spid="92" grpId="0"/>
      <p:bldP spid="93" grpId="0"/>
      <p:bldP spid="29" grpId="0"/>
      <p:bldP spid="5" grpId="0" animBg="1"/>
      <p:bldP spid="3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" y="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0163" y="548680"/>
            <a:ext cx="3753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 velocida</a:t>
            </a:r>
            <a:r>
              <a:rPr lang="pt-BR" sz="2000" b="1" dirty="0" smtClean="0">
                <a:solidFill>
                  <a:schemeClr val="bg1"/>
                </a:solidFill>
              </a:rPr>
              <a:t>de das mudanças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54184" y="1484784"/>
            <a:ext cx="7056784" cy="4306832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530008" y="1872120"/>
            <a:ext cx="5850304" cy="345638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763688" y="1944128"/>
            <a:ext cx="5461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Tempo para atingir 50 milhões de usuários: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763688" y="2520192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Rádio: 38 anos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1763688" y="2983304"/>
            <a:ext cx="1556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TV: 13 anos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763688" y="3456296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Internet: 4 anos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763688" y="403236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solidFill>
                  <a:schemeClr val="bg1">
                    <a:lumMod val="50000"/>
                  </a:schemeClr>
                </a:solidFill>
              </a:rPr>
              <a:t>Facebook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: 2 anos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763688" y="4608424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solidFill>
                  <a:schemeClr val="bg1">
                    <a:lumMod val="50000"/>
                  </a:schemeClr>
                </a:solidFill>
              </a:rPr>
              <a:t>Angry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</a:rPr>
              <a:t>birds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310688" y="46084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275856" y="4622072"/>
            <a:ext cx="10534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35 dias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7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34" grpId="0"/>
      <p:bldP spid="40" grpId="0"/>
      <p:bldP spid="45" grpId="0"/>
      <p:bldP spid="49" grpId="0"/>
      <p:bldP spid="50" grpId="0"/>
      <p:bldP spid="51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" y="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0163" y="548680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 que já está aí...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54184" y="1052736"/>
            <a:ext cx="7056784" cy="5544616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530008" y="1196752"/>
            <a:ext cx="6066328" cy="2844000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386232" y="4191330"/>
            <a:ext cx="6210104" cy="209069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920161" y="1272528"/>
            <a:ext cx="3156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Informações genéticas: “23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me”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972369" y="4221088"/>
            <a:ext cx="1835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Tesla Modelo S</a:t>
            </a:r>
          </a:p>
          <a:p>
            <a:pPr algn="ctr"/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~USD 60,000</a:t>
            </a:r>
          </a:p>
          <a:p>
            <a:pPr algn="ctr"/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Auto </a:t>
            </a:r>
            <a:r>
              <a:rPr lang="pt-BR" sz="1400" b="1" dirty="0" err="1" smtClean="0">
                <a:solidFill>
                  <a:schemeClr val="bg1">
                    <a:lumMod val="50000"/>
                  </a:schemeClr>
                </a:solidFill>
              </a:rPr>
              <a:t>Pilot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 / Elétrico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Seta para a direita 29"/>
          <p:cNvSpPr/>
          <p:nvPr/>
        </p:nvSpPr>
        <p:spPr>
          <a:xfrm rot="7380334">
            <a:off x="4973343" y="2242010"/>
            <a:ext cx="580426" cy="2733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475656" y="4293096"/>
            <a:ext cx="2880320" cy="1833851"/>
            <a:chOff x="1475656" y="4005064"/>
            <a:chExt cx="2376264" cy="1329795"/>
          </a:xfrm>
        </p:grpSpPr>
        <p:pic>
          <p:nvPicPr>
            <p:cNvPr id="31" name="Imagem 30" descr="Recorte de Te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4005064"/>
              <a:ext cx="2376264" cy="1113771"/>
            </a:xfrm>
            <a:prstGeom prst="rect">
              <a:avLst/>
            </a:prstGeom>
          </p:spPr>
        </p:pic>
        <p:pic>
          <p:nvPicPr>
            <p:cNvPr id="4" name="Imagem 3" descr="Recorte de Te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4221088"/>
              <a:ext cx="2376264" cy="1113771"/>
            </a:xfrm>
            <a:prstGeom prst="rect">
              <a:avLst/>
            </a:prstGeom>
          </p:spPr>
        </p:pic>
      </p:grpSp>
      <p:sp>
        <p:nvSpPr>
          <p:cNvPr id="32" name="Seta para a direita 31"/>
          <p:cNvSpPr/>
          <p:nvPr/>
        </p:nvSpPr>
        <p:spPr>
          <a:xfrm rot="3227823">
            <a:off x="5427568" y="2240299"/>
            <a:ext cx="580426" cy="2733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4283968" y="2708920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longevidade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671367" y="270892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aúde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Seta para a direita 35"/>
          <p:cNvSpPr/>
          <p:nvPr/>
        </p:nvSpPr>
        <p:spPr>
          <a:xfrm rot="5400000">
            <a:off x="4617814" y="3159178"/>
            <a:ext cx="404444" cy="22400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4139952" y="3501008"/>
            <a:ext cx="1710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Vida | Previdência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https://segredosdahumanidade.files.wordpress.com/2014/04/4eb0-p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3970"/>
            <a:ext cx="2448272" cy="16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/>
          <p:cNvSpPr txBox="1"/>
          <p:nvPr/>
        </p:nvSpPr>
        <p:spPr>
          <a:xfrm>
            <a:off x="3923928" y="1659864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Impressora 3D de órgãos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75656" y="1196752"/>
            <a:ext cx="2448272" cy="1284357"/>
            <a:chOff x="1475656" y="1196752"/>
            <a:chExt cx="2448272" cy="1284357"/>
          </a:xfrm>
        </p:grpSpPr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196752"/>
              <a:ext cx="2016224" cy="128435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196752"/>
              <a:ext cx="2016224" cy="1284357"/>
            </a:xfrm>
            <a:prstGeom prst="rect">
              <a:avLst/>
            </a:prstGeom>
          </p:spPr>
        </p:pic>
      </p:grpSp>
      <p:sp>
        <p:nvSpPr>
          <p:cNvPr id="44" name="Seta para a direita 43"/>
          <p:cNvSpPr/>
          <p:nvPr/>
        </p:nvSpPr>
        <p:spPr>
          <a:xfrm rot="5400000">
            <a:off x="5728120" y="5009184"/>
            <a:ext cx="216024" cy="22400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4355976" y="5229200"/>
            <a:ext cx="326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90% dos acidentes tem causa humana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Seta para a direita 47"/>
          <p:cNvSpPr/>
          <p:nvPr/>
        </p:nvSpPr>
        <p:spPr>
          <a:xfrm rot="5400000">
            <a:off x="5720136" y="5513240"/>
            <a:ext cx="216024" cy="22400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148064" y="5733256"/>
            <a:ext cx="1252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Seguro Auto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4788024" y="260648"/>
            <a:ext cx="5760640" cy="58477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altLang="pt-BR" sz="1600" b="1" dirty="0"/>
              <a:t>“(...) o futuro já chegou. Só não está </a:t>
            </a:r>
            <a:endParaRPr lang="pt-BR" altLang="pt-BR" sz="1600" b="1" dirty="0" smtClean="0"/>
          </a:p>
          <a:p>
            <a:r>
              <a:rPr lang="pt-BR" altLang="pt-BR" sz="1600" b="1" dirty="0" smtClean="0"/>
              <a:t>uniformemente </a:t>
            </a:r>
            <a:r>
              <a:rPr lang="pt-BR" altLang="pt-BR" sz="1600" b="1" dirty="0"/>
              <a:t>distribuído</a:t>
            </a:r>
            <a:r>
              <a:rPr lang="pt-BR" altLang="pt-BR" sz="1600" b="1" dirty="0" smtClean="0"/>
              <a:t>.” *</a:t>
            </a:r>
            <a:endParaRPr lang="pt-BR" altLang="pt-BR" sz="1600" b="1" dirty="0"/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-50160" y="6624648"/>
            <a:ext cx="88569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William Gibson (</a:t>
            </a:r>
            <a:r>
              <a:rPr lang="pt-BR" alt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escritor americano e canadense que tem sido chamado de profeta </a:t>
            </a:r>
            <a:r>
              <a:rPr lang="pt-BR" altLang="pt-B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noir</a:t>
            </a:r>
            <a:r>
              <a:rPr lang="pt-BR" alt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cyberpunk, subgênero da ficção científica)</a:t>
            </a:r>
          </a:p>
        </p:txBody>
      </p:sp>
    </p:spTree>
    <p:extLst>
      <p:ext uri="{BB962C8B-B14F-4D97-AF65-F5344CB8AC3E}">
        <p14:creationId xmlns:p14="http://schemas.microsoft.com/office/powerpoint/2010/main" val="6555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/>
      <p:bldP spid="29" grpId="0"/>
      <p:bldP spid="30" grpId="0" animBg="1"/>
      <p:bldP spid="32" grpId="0" animBg="1"/>
      <p:bldP spid="33" grpId="0"/>
      <p:bldP spid="35" grpId="0"/>
      <p:bldP spid="36" grpId="0" animBg="1"/>
      <p:bldP spid="37" grpId="0"/>
      <p:bldP spid="39" grpId="0"/>
      <p:bldP spid="44" grpId="0" animBg="1"/>
      <p:bldP spid="47" grpId="0"/>
      <p:bldP spid="48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" y="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0163" y="54868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Concluindo...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54184" y="1484784"/>
            <a:ext cx="7056784" cy="4824536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530008" y="1872120"/>
            <a:ext cx="5850304" cy="3871860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059832" y="1916832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Seguro = Mutualismo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561311" y="2383720"/>
            <a:ext cx="5832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São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pessoas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que, de uma forma técnica, profissional e, sobretudo,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humana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, proporcionam a outras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pessoas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a justa compensação,  superação ou mitigação de seus imprevistos. E, assim, permitindo que possam seguir em frente.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561311" y="4005064"/>
            <a:ext cx="583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 smtClean="0">
                <a:solidFill>
                  <a:schemeClr val="bg1">
                    <a:lumMod val="50000"/>
                  </a:schemeClr>
                </a:solidFill>
              </a:rPr>
              <a:t>Corretores+Seguradores+Reguladores</a:t>
            </a:r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têm em conjunto, o desafio e o privilégio de atuar ainda mais para uma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Sociedade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protegida de seus riscos atuais e futuros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61311" y="5256496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Mãos a obra!!!</a:t>
            </a: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4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3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800656" y="2852936"/>
            <a:ext cx="35426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</a:t>
            </a:r>
            <a:r>
              <a:rPr lang="pt-BR" altLang="pt-BR" sz="4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1" hangingPunct="1">
              <a:buFontTx/>
              <a:buNone/>
            </a:pPr>
            <a:r>
              <a:rPr lang="pt-BR" altLang="pt-BR" sz="4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GRACIAS!</a:t>
            </a:r>
            <a:endParaRPr lang="pt-BR" altLang="pt-BR" sz="4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2261612" y="1329646"/>
            <a:ext cx="5262716" cy="3251482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2686344" y="1991573"/>
            <a:ext cx="4405935" cy="77928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2686344" y="2814104"/>
            <a:ext cx="4386499" cy="77928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/>
          <p:cNvSpPr/>
          <p:nvPr/>
        </p:nvSpPr>
        <p:spPr>
          <a:xfrm>
            <a:off x="2686344" y="3631440"/>
            <a:ext cx="4386499" cy="77928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CaixaDeTexto 89"/>
          <p:cNvSpPr txBox="1"/>
          <p:nvPr/>
        </p:nvSpPr>
        <p:spPr>
          <a:xfrm>
            <a:off x="3237817" y="2133942"/>
            <a:ext cx="3854463" cy="5029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Captura do sentimento do consumidor e </a:t>
            </a: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seus ciclos de vida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3237817" y="2852936"/>
            <a:ext cx="34467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Processamento na nuvem a um custo </a:t>
            </a: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menor numa escala muito superior</a:t>
            </a: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(2003 = 2 dias)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3237817" y="3861048"/>
            <a:ext cx="3241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Precificação mais assertiva e ROAE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04833" y="1401654"/>
            <a:ext cx="1972014" cy="1582073"/>
            <a:chOff x="3625214" y="4223191"/>
            <a:chExt cx="1972014" cy="1582073"/>
          </a:xfrm>
        </p:grpSpPr>
        <p:sp>
          <p:nvSpPr>
            <p:cNvPr id="45" name="Retângulo 44"/>
            <p:cNvSpPr/>
            <p:nvPr/>
          </p:nvSpPr>
          <p:spPr>
            <a:xfrm rot="2719318">
              <a:off x="3782053" y="4222228"/>
              <a:ext cx="1582073" cy="1584000"/>
            </a:xfrm>
            <a:prstGeom prst="rect">
              <a:avLst/>
            </a:prstGeom>
            <a:solidFill>
              <a:srgbClr val="FFC00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3625214" y="4549678"/>
              <a:ext cx="19720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Evolução  </a:t>
              </a:r>
              <a:endParaRPr lang="pt-BR" sz="14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‘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Big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and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Fast</a:t>
              </a:r>
              <a:r>
                <a:rPr lang="pt-BR" sz="1400" b="1" i="1" dirty="0">
                  <a:solidFill>
                    <a:schemeClr val="bg1"/>
                  </a:solidFill>
                </a:rPr>
                <a:t>’ 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de</a:t>
              </a:r>
              <a:endParaRPr lang="pt-BR" sz="14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Modelo </a:t>
              </a:r>
              <a:r>
                <a:rPr lang="pt-BR" sz="1400" b="1" i="1" dirty="0">
                  <a:solidFill>
                    <a:schemeClr val="bg1"/>
                  </a:solidFill>
                </a:rPr>
                <a:t>de Negócios </a:t>
              </a:r>
            </a:p>
            <a:p>
              <a:pPr algn="ctr"/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5496" y="6553200"/>
            <a:ext cx="609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altLang="pt-BR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PwC</a:t>
            </a:r>
            <a:r>
              <a:rPr lang="pt-BR" alt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Future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</a:t>
            </a:r>
            <a:endParaRPr lang="pt-BR" altLang="pt-BR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-491320" y="505657"/>
            <a:ext cx="7511591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-10163" y="548680"/>
            <a:ext cx="65582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Futuro do Seguro: </a:t>
            </a:r>
            <a:r>
              <a:rPr lang="pt-BR" b="1" i="1" dirty="0" smtClean="0">
                <a:solidFill>
                  <a:schemeClr val="bg1"/>
                </a:solidFill>
              </a:rPr>
              <a:t>Como </a:t>
            </a:r>
            <a:r>
              <a:rPr lang="pt-BR" b="1" i="1" dirty="0">
                <a:solidFill>
                  <a:schemeClr val="bg1"/>
                </a:solidFill>
              </a:rPr>
              <a:t>o setor deverá ser impactado?</a:t>
            </a:r>
          </a:p>
          <a:p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1401654"/>
            <a:ext cx="3879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</a:rPr>
              <a:t>Forte aperfeiçoamento das seguintes </a:t>
            </a:r>
          </a:p>
          <a:p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</a:rPr>
              <a:t>capacidades: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59" y="2152615"/>
            <a:ext cx="457200" cy="457200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59" y="2975146"/>
            <a:ext cx="457200" cy="457200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59" y="3792482"/>
            <a:ext cx="457200" cy="457200"/>
          </a:xfrm>
          <a:prstGeom prst="rect">
            <a:avLst/>
          </a:prstGeom>
        </p:spPr>
      </p:pic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21288"/>
            <a:ext cx="685800" cy="6858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6948264" y="1556792"/>
            <a:ext cx="1872208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Oportunidades</a:t>
            </a:r>
            <a:endParaRPr lang="pt-BR" b="1" dirty="0"/>
          </a:p>
        </p:txBody>
      </p:sp>
      <p:sp>
        <p:nvSpPr>
          <p:cNvPr id="32" name="Retângulo 31"/>
          <p:cNvSpPr/>
          <p:nvPr/>
        </p:nvSpPr>
        <p:spPr>
          <a:xfrm>
            <a:off x="2261612" y="4788477"/>
            <a:ext cx="5262716" cy="1736867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2686344" y="4941168"/>
            <a:ext cx="4386499" cy="696565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3237817" y="5026043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Novos entrantes utilizando uma tecnologia </a:t>
            </a: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mais barata e maior capacidade analítica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59" y="5060850"/>
            <a:ext cx="457200" cy="457200"/>
          </a:xfrm>
          <a:prstGeom prst="rect">
            <a:avLst/>
          </a:prstGeom>
        </p:spPr>
      </p:pic>
      <p:sp>
        <p:nvSpPr>
          <p:cNvPr id="31" name="Retângulo de cantos arredondados 30"/>
          <p:cNvSpPr/>
          <p:nvPr/>
        </p:nvSpPr>
        <p:spPr>
          <a:xfrm>
            <a:off x="7020272" y="4725144"/>
            <a:ext cx="1872208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Ameaças</a:t>
            </a:r>
            <a:endParaRPr lang="pt-BR" b="1" dirty="0"/>
          </a:p>
        </p:txBody>
      </p:sp>
      <p:sp>
        <p:nvSpPr>
          <p:cNvPr id="33" name="Retângulo 32"/>
          <p:cNvSpPr/>
          <p:nvPr/>
        </p:nvSpPr>
        <p:spPr>
          <a:xfrm>
            <a:off x="2661219" y="5684763"/>
            <a:ext cx="4386499" cy="696565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3212692" y="5769638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 smtClean="0">
                <a:solidFill>
                  <a:schemeClr val="bg1">
                    <a:lumMod val="50000"/>
                  </a:schemeClr>
                </a:solidFill>
              </a:rPr>
              <a:t>Cybert</a:t>
            </a:r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 Security </a:t>
            </a:r>
            <a:r>
              <a:rPr lang="pt-BR" sz="1400" b="1" i="1" dirty="0" err="1" smtClean="0">
                <a:solidFill>
                  <a:schemeClr val="bg1">
                    <a:lumMod val="50000"/>
                  </a:schemeClr>
                </a:solidFill>
              </a:rPr>
              <a:t>Threats</a:t>
            </a:r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: aumento do valor </a:t>
            </a: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da informação para hackers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34" y="580444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2261612" y="1426223"/>
            <a:ext cx="5262716" cy="3323490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2686344" y="1991573"/>
            <a:ext cx="4405935" cy="1067316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2686344" y="3360245"/>
            <a:ext cx="4386499" cy="1067316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CaixaDeTexto 89"/>
          <p:cNvSpPr txBox="1"/>
          <p:nvPr/>
        </p:nvSpPr>
        <p:spPr>
          <a:xfrm>
            <a:off x="3237817" y="2071169"/>
            <a:ext cx="3926471" cy="9081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Trilhas digitais do consumidor (mídias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sociais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, compras, </a:t>
            </a:r>
            <a:r>
              <a:rPr lang="pt-BR" sz="1400" b="1" i="1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): seguradoras podem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obter 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insights sobre saúde, riqueza e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comportamento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3237817" y="3524571"/>
            <a:ext cx="3861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Desafio: como canalizar os dados em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insights 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BR" sz="1400" b="1" i="1" dirty="0" err="1">
                <a:solidFill>
                  <a:schemeClr val="bg1">
                    <a:lumMod val="50000"/>
                  </a:schemeClr>
                </a:solidFill>
              </a:rPr>
              <a:t>contruir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 resultados para tomada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decisão, design de produto, </a:t>
            </a:r>
            <a:r>
              <a:rPr lang="pt-BR" sz="1400" b="1" i="1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5496" y="6553200"/>
            <a:ext cx="609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altLang="pt-BR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PwC</a:t>
            </a:r>
            <a:r>
              <a:rPr lang="pt-BR" alt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Future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</a:t>
            </a:r>
            <a:endParaRPr lang="pt-BR" altLang="pt-BR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457200" cy="457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8" y="2251720"/>
            <a:ext cx="457200" cy="457200"/>
          </a:xfrm>
          <a:prstGeom prst="rect">
            <a:avLst/>
          </a:prstGeom>
        </p:spPr>
      </p:pic>
      <p:pic>
        <p:nvPicPr>
          <p:cNvPr id="10" name="Image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21288"/>
            <a:ext cx="685800" cy="68580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683568" y="1412776"/>
            <a:ext cx="1856598" cy="1582073"/>
            <a:chOff x="4790043" y="3097190"/>
            <a:chExt cx="1856598" cy="1582073"/>
          </a:xfrm>
        </p:grpSpPr>
        <p:sp>
          <p:nvSpPr>
            <p:cNvPr id="59" name="Retângulo 58"/>
            <p:cNvSpPr/>
            <p:nvPr/>
          </p:nvSpPr>
          <p:spPr>
            <a:xfrm rot="2700000">
              <a:off x="4900340" y="3096227"/>
              <a:ext cx="1582073" cy="158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4790043" y="3527902"/>
              <a:ext cx="18565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“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Big Data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” -  Poder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amplificado de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discriminação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Retângulo de cantos arredondados 60"/>
          <p:cNvSpPr/>
          <p:nvPr/>
        </p:nvSpPr>
        <p:spPr>
          <a:xfrm>
            <a:off x="-491320" y="505657"/>
            <a:ext cx="7511591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10163" y="548680"/>
            <a:ext cx="65582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Futuro do Seguro: </a:t>
            </a:r>
            <a:r>
              <a:rPr lang="pt-BR" b="1" i="1" dirty="0" smtClean="0">
                <a:solidFill>
                  <a:schemeClr val="bg1"/>
                </a:solidFill>
              </a:rPr>
              <a:t>Como </a:t>
            </a:r>
            <a:r>
              <a:rPr lang="pt-BR" b="1" i="1" dirty="0">
                <a:solidFill>
                  <a:schemeClr val="bg1"/>
                </a:solidFill>
              </a:rPr>
              <a:t>o setor deverá ser impactado?</a:t>
            </a:r>
          </a:p>
          <a:p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6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2261612" y="1426223"/>
            <a:ext cx="5262716" cy="3323490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2686344" y="1991573"/>
            <a:ext cx="4405935" cy="1067316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2686344" y="3360245"/>
            <a:ext cx="4386499" cy="1067316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CaixaDeTexto 89"/>
          <p:cNvSpPr txBox="1"/>
          <p:nvPr/>
        </p:nvSpPr>
        <p:spPr>
          <a:xfrm>
            <a:off x="3210923" y="2071169"/>
            <a:ext cx="3926471" cy="9081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Facilidades do mundo digital: consumidores </a:t>
            </a:r>
          </a:p>
          <a:p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esperam conduzir os negócios quando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querem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, onde querem e no canal de sua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preferência</a:t>
            </a:r>
            <a:endParaRPr lang="pt-BR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3210923" y="3645024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Clientes querem: transparência | </a:t>
            </a:r>
            <a:endParaRPr lang="pt-B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i="1" dirty="0" smtClean="0">
                <a:solidFill>
                  <a:schemeClr val="bg1">
                    <a:lumMod val="50000"/>
                  </a:schemeClr>
                </a:solidFill>
              </a:rPr>
              <a:t>flexibilidade </a:t>
            </a:r>
            <a:r>
              <a:rPr lang="pt-BR" sz="1400" b="1" i="1" dirty="0">
                <a:solidFill>
                  <a:schemeClr val="bg1">
                    <a:lumMod val="50000"/>
                  </a:schemeClr>
                </a:solidFill>
              </a:rPr>
              <a:t>| controle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5496" y="6553200"/>
            <a:ext cx="609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altLang="pt-BR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PwC</a:t>
            </a:r>
            <a:r>
              <a:rPr lang="pt-BR" alt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Future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</a:t>
            </a:r>
            <a:endParaRPr lang="pt-BR" altLang="pt-BR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457200" cy="457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8" y="2251720"/>
            <a:ext cx="457200" cy="457200"/>
          </a:xfrm>
          <a:prstGeom prst="rect">
            <a:avLst/>
          </a:prstGeom>
        </p:spPr>
      </p:pic>
      <p:pic>
        <p:nvPicPr>
          <p:cNvPr id="10" name="Image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21288"/>
            <a:ext cx="685800" cy="685800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611560" y="1412776"/>
            <a:ext cx="1943161" cy="1582073"/>
            <a:chOff x="2474060" y="3099526"/>
            <a:chExt cx="1943161" cy="1582073"/>
          </a:xfrm>
        </p:grpSpPr>
        <p:sp>
          <p:nvSpPr>
            <p:cNvPr id="18" name="Retângulo 17"/>
            <p:cNvSpPr/>
            <p:nvPr/>
          </p:nvSpPr>
          <p:spPr>
            <a:xfrm rot="2700000">
              <a:off x="2656053" y="3098563"/>
              <a:ext cx="1582073" cy="1584000"/>
            </a:xfrm>
            <a:prstGeom prst="rect">
              <a:avLst/>
            </a:prstGeom>
            <a:solidFill>
              <a:srgbClr val="FF000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474060" y="3428203"/>
              <a:ext cx="19431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Revolução 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dos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Consumidores – 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Modelos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Disruptivos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ângulo de cantos arredondados 19"/>
          <p:cNvSpPr/>
          <p:nvPr/>
        </p:nvSpPr>
        <p:spPr>
          <a:xfrm>
            <a:off x="-491320" y="505657"/>
            <a:ext cx="7511591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10163" y="548680"/>
            <a:ext cx="65582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Futuro do Seguro: </a:t>
            </a:r>
            <a:r>
              <a:rPr lang="pt-BR" b="1" i="1" dirty="0" smtClean="0">
                <a:solidFill>
                  <a:schemeClr val="bg1"/>
                </a:solidFill>
              </a:rPr>
              <a:t>Como </a:t>
            </a:r>
            <a:r>
              <a:rPr lang="pt-BR" b="1" i="1" dirty="0">
                <a:solidFill>
                  <a:schemeClr val="bg1"/>
                </a:solidFill>
              </a:rPr>
              <a:t>o setor deverá ser impactado?</a:t>
            </a:r>
          </a:p>
          <a:p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1979712" y="1700808"/>
            <a:ext cx="6192688" cy="3168353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5076056" y="2492897"/>
            <a:ext cx="1296144" cy="93610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5496" y="6553200"/>
            <a:ext cx="6096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altLang="pt-BR" sz="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PwC</a:t>
            </a:r>
            <a:r>
              <a:rPr lang="pt-BR" altLang="pt-B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Future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BR" alt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alt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</a:t>
            </a:r>
            <a:endParaRPr lang="pt-BR" altLang="pt-BR" sz="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m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21288"/>
            <a:ext cx="685800" cy="68580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07504" y="1412776"/>
            <a:ext cx="1875835" cy="1582073"/>
            <a:chOff x="3599574" y="1971390"/>
            <a:chExt cx="1875835" cy="1582073"/>
          </a:xfrm>
        </p:grpSpPr>
        <p:sp>
          <p:nvSpPr>
            <p:cNvPr id="21" name="Retângulo 20"/>
            <p:cNvSpPr/>
            <p:nvPr/>
          </p:nvSpPr>
          <p:spPr>
            <a:xfrm rot="2700000">
              <a:off x="3774339" y="1970427"/>
              <a:ext cx="1582073" cy="1584000"/>
            </a:xfrm>
            <a:prstGeom prst="rect">
              <a:avLst/>
            </a:prstGeom>
            <a:solidFill>
              <a:schemeClr val="accent6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CaixaDeTexto 21">
              <a:hlinkClick r:id="rId6" action="ppaction://hlinksldjump"/>
            </p:cNvPr>
            <p:cNvSpPr txBox="1"/>
            <p:nvPr/>
          </p:nvSpPr>
          <p:spPr>
            <a:xfrm>
              <a:off x="3599574" y="2492896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‘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Two-Speed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’</a:t>
              </a:r>
            </a:p>
            <a:p>
              <a:pPr algn="ctr"/>
              <a:r>
                <a:rPr lang="pt-BR" sz="1400" b="1" i="1" dirty="0" smtClean="0">
                  <a:solidFill>
                    <a:schemeClr val="bg1"/>
                  </a:solidFill>
                </a:rPr>
                <a:t>Crescimento Global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3682394" y="2132857"/>
            <a:ext cx="613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Vida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-491320" y="505657"/>
            <a:ext cx="7511591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-10163" y="548680"/>
            <a:ext cx="65582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Futuro do Seguro: </a:t>
            </a:r>
            <a:r>
              <a:rPr lang="pt-BR" b="1" i="1" dirty="0" smtClean="0">
                <a:solidFill>
                  <a:schemeClr val="bg1"/>
                </a:solidFill>
              </a:rPr>
              <a:t>Como </a:t>
            </a:r>
            <a:r>
              <a:rPr lang="pt-BR" b="1" i="1" dirty="0">
                <a:solidFill>
                  <a:schemeClr val="bg1"/>
                </a:solidFill>
              </a:rPr>
              <a:t>o setor deverá ser impactado?</a:t>
            </a:r>
          </a:p>
          <a:p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419872" y="2492897"/>
            <a:ext cx="1296144" cy="93610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660232" y="2492897"/>
            <a:ext cx="1296144" cy="93610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660232" y="3573017"/>
            <a:ext cx="1296144" cy="93610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5076056" y="3573017"/>
            <a:ext cx="1296144" cy="93610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3419872" y="3573017"/>
            <a:ext cx="1296144" cy="936104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5076056" y="2132857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Previdência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935705" y="2132857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P+C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380805" y="2708921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Maduros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133816" y="3810527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Emergentes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 flipH="1" flipV="1">
            <a:off x="2051720" y="1772816"/>
            <a:ext cx="1368152" cy="72008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 rot="1511786">
            <a:off x="2320680" y="1844824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Produtos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 rot="1511786">
            <a:off x="2115374" y="2131457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Mercados</a:t>
            </a:r>
            <a:endParaRPr lang="pt-BR" sz="1600" b="1" dirty="0">
              <a:solidFill>
                <a:schemeClr val="bg1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779912" y="2780928"/>
            <a:ext cx="504056" cy="14401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5508104" y="2852936"/>
            <a:ext cx="432048" cy="21602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7092280" y="2924944"/>
            <a:ext cx="576064" cy="7200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flipV="1">
            <a:off x="7092280" y="3933056"/>
            <a:ext cx="576064" cy="7200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5508104" y="4005064"/>
            <a:ext cx="576064" cy="7200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V="1">
            <a:off x="3851920" y="3933056"/>
            <a:ext cx="432048" cy="21602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1979712" y="5013176"/>
            <a:ext cx="6192688" cy="1307266"/>
            <a:chOff x="1979712" y="5013176"/>
            <a:chExt cx="6192688" cy="1307266"/>
          </a:xfrm>
        </p:grpSpPr>
        <p:sp>
          <p:nvSpPr>
            <p:cNvPr id="50" name="Retângulo 49"/>
            <p:cNvSpPr/>
            <p:nvPr/>
          </p:nvSpPr>
          <p:spPr>
            <a:xfrm>
              <a:off x="1979712" y="5013176"/>
              <a:ext cx="6192688" cy="1307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2465548" y="5346322"/>
              <a:ext cx="5184506" cy="686785"/>
            </a:xfrm>
            <a:prstGeom prst="rect">
              <a:avLst/>
            </a:prstGeom>
            <a:solidFill>
              <a:schemeClr val="bg1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 smtClean="0">
                  <a:solidFill>
                    <a:schemeClr val="bg1">
                      <a:lumMod val="50000"/>
                    </a:schemeClr>
                  </a:solidFill>
                </a:rPr>
                <a:t>Consequência: trabalhar com dois modelos simultâneos: eficiência e expansão (atendimento e formação de mercado)</a:t>
              </a:r>
              <a:endParaRPr lang="pt-BR" sz="16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60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118" y="54853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Agenda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044608" y="2060848"/>
            <a:ext cx="7704856" cy="2583148"/>
            <a:chOff x="755576" y="2214004"/>
            <a:chExt cx="7704856" cy="2583148"/>
          </a:xfrm>
        </p:grpSpPr>
        <p:sp>
          <p:nvSpPr>
            <p:cNvPr id="27" name="Retângulo 26"/>
            <p:cNvSpPr/>
            <p:nvPr/>
          </p:nvSpPr>
          <p:spPr>
            <a:xfrm>
              <a:off x="755576" y="2214004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755576" y="30941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755576" y="39746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827584" y="2376176"/>
              <a:ext cx="7632848" cy="5661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755576" y="3284984"/>
              <a:ext cx="7624464" cy="4857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 na América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Latina</a:t>
              </a:r>
              <a:endParaRPr lang="pt-BR" altLang="pt-B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755576" y="4005064"/>
              <a:ext cx="7632848" cy="5040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O Futuro do Seguro – </a:t>
              </a:r>
              <a:r>
                <a:rPr lang="pt-BR" altLang="pt-BR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Como impactará clientes, corretores, reguladores e seguradores?</a:t>
              </a:r>
              <a:endParaRPr lang="pt-BR" alt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94" y="2072522"/>
            <a:ext cx="7882811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118" y="54853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Agenda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612560" y="2276872"/>
            <a:ext cx="7704856" cy="2655156"/>
            <a:chOff x="755576" y="2214004"/>
            <a:chExt cx="7704856" cy="2655156"/>
          </a:xfrm>
        </p:grpSpPr>
        <p:sp>
          <p:nvSpPr>
            <p:cNvPr id="25" name="Retângulo 24"/>
            <p:cNvSpPr/>
            <p:nvPr/>
          </p:nvSpPr>
          <p:spPr>
            <a:xfrm>
              <a:off x="755576" y="2214004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755576" y="30941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755576" y="39746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827584" y="2376176"/>
              <a:ext cx="7632848" cy="5661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755576" y="3284984"/>
              <a:ext cx="7624464" cy="4857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 na América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Latina</a:t>
              </a:r>
              <a:endParaRPr lang="pt-BR" altLang="pt-B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755576" y="4005064"/>
              <a:ext cx="7632848" cy="8640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O Futuro do Seguro – </a:t>
              </a:r>
              <a:r>
                <a:rPr lang="pt-BR" altLang="pt-BR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Como impactará clientes, corretores, reguladores e seguradores?</a:t>
              </a:r>
              <a:endParaRPr lang="pt-BR" alt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94" y="2072522"/>
            <a:ext cx="788281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upo 60"/>
          <p:cNvGrpSpPr/>
          <p:nvPr/>
        </p:nvGrpSpPr>
        <p:grpSpPr>
          <a:xfrm>
            <a:off x="145696" y="3621286"/>
            <a:ext cx="8856000" cy="396000"/>
            <a:chOff x="359296" y="2515771"/>
            <a:chExt cx="9011702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Retângulo 61"/>
            <p:cNvSpPr/>
            <p:nvPr/>
          </p:nvSpPr>
          <p:spPr>
            <a:xfrm>
              <a:off x="359296" y="2515771"/>
              <a:ext cx="9011702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CaixaDeTexto 1"/>
            <p:cNvSpPr txBox="1">
              <a:spLocks noChangeArrowheads="1"/>
            </p:cNvSpPr>
            <p:nvPr/>
          </p:nvSpPr>
          <p:spPr bwMode="auto">
            <a:xfrm>
              <a:off x="389286" y="2547109"/>
              <a:ext cx="1628510" cy="36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16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Mercado</a:t>
              </a:r>
              <a:endParaRPr lang="pt-BR" alt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145696" y="3057525"/>
            <a:ext cx="8856000" cy="396000"/>
            <a:chOff x="359296" y="2515771"/>
            <a:chExt cx="9011702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Retângulo 58"/>
            <p:cNvSpPr/>
            <p:nvPr/>
          </p:nvSpPr>
          <p:spPr>
            <a:xfrm>
              <a:off x="359296" y="2515771"/>
              <a:ext cx="9011702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1"/>
            <p:cNvSpPr txBox="1">
              <a:spLocks noChangeArrowheads="1"/>
            </p:cNvSpPr>
            <p:nvPr/>
          </p:nvSpPr>
          <p:spPr bwMode="auto">
            <a:xfrm>
              <a:off x="389286" y="2547109"/>
              <a:ext cx="1628510" cy="36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16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Subscrição</a:t>
              </a:r>
              <a:endParaRPr lang="pt-BR" alt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145696" y="4185047"/>
            <a:ext cx="8856000" cy="396000"/>
            <a:chOff x="359296" y="2515771"/>
            <a:chExt cx="9011702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Retângulo 64"/>
            <p:cNvSpPr/>
            <p:nvPr/>
          </p:nvSpPr>
          <p:spPr>
            <a:xfrm>
              <a:off x="359296" y="2515771"/>
              <a:ext cx="9011702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CaixaDeTexto 1"/>
            <p:cNvSpPr txBox="1">
              <a:spLocks noChangeArrowheads="1"/>
            </p:cNvSpPr>
            <p:nvPr/>
          </p:nvSpPr>
          <p:spPr bwMode="auto">
            <a:xfrm>
              <a:off x="389286" y="2547109"/>
              <a:ext cx="1628510" cy="36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16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Crédito</a:t>
              </a:r>
              <a:endParaRPr lang="pt-BR" alt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145696" y="4748808"/>
            <a:ext cx="8856000" cy="396000"/>
            <a:chOff x="359296" y="2515771"/>
            <a:chExt cx="9011702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Retângulo 67"/>
            <p:cNvSpPr/>
            <p:nvPr/>
          </p:nvSpPr>
          <p:spPr>
            <a:xfrm>
              <a:off x="359296" y="2515771"/>
              <a:ext cx="9011702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1"/>
            <p:cNvSpPr txBox="1">
              <a:spLocks noChangeArrowheads="1"/>
            </p:cNvSpPr>
            <p:nvPr/>
          </p:nvSpPr>
          <p:spPr bwMode="auto">
            <a:xfrm>
              <a:off x="389286" y="2547109"/>
              <a:ext cx="1628510" cy="36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16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Liquidez</a:t>
              </a:r>
              <a:endParaRPr lang="pt-BR" alt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145696" y="5312570"/>
            <a:ext cx="8856000" cy="396000"/>
            <a:chOff x="359296" y="2515771"/>
            <a:chExt cx="9011702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Retângulo 70"/>
            <p:cNvSpPr/>
            <p:nvPr/>
          </p:nvSpPr>
          <p:spPr>
            <a:xfrm>
              <a:off x="359296" y="2515771"/>
              <a:ext cx="9011702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CaixaDeTexto 1"/>
            <p:cNvSpPr txBox="1">
              <a:spLocks noChangeArrowheads="1"/>
            </p:cNvSpPr>
            <p:nvPr/>
          </p:nvSpPr>
          <p:spPr bwMode="auto">
            <a:xfrm>
              <a:off x="389286" y="2547109"/>
              <a:ext cx="1628510" cy="36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16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Operacional</a:t>
              </a:r>
              <a:endParaRPr lang="pt-BR" altLang="pt-B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1691680" y="2924944"/>
            <a:ext cx="2340000" cy="302418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134874" y="2924944"/>
            <a:ext cx="2340000" cy="302418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>
                <a:solidFill>
                  <a:srgbClr val="FFFFFF"/>
                </a:solidFill>
                <a:latin typeface="Tahoma"/>
              </a:rPr>
              <a:t>‘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565764" y="2950370"/>
            <a:ext cx="2340000" cy="3024187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91680" y="2300288"/>
            <a:ext cx="2340000" cy="64770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134874" y="2300288"/>
            <a:ext cx="2340000" cy="64770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65764" y="2302670"/>
            <a:ext cx="2340000" cy="64770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2" name="Triângulo isósceles 31"/>
          <p:cNvSpPr/>
          <p:nvPr/>
        </p:nvSpPr>
        <p:spPr>
          <a:xfrm>
            <a:off x="1691680" y="1569244"/>
            <a:ext cx="7271839" cy="598488"/>
          </a:xfrm>
          <a:prstGeom prst="triangl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154" name="CaixaDeTexto 32"/>
          <p:cNvSpPr txBox="1">
            <a:spLocks noChangeArrowheads="1"/>
          </p:cNvSpPr>
          <p:nvPr/>
        </p:nvSpPr>
        <p:spPr bwMode="auto">
          <a:xfrm>
            <a:off x="4307528" y="1681956"/>
            <a:ext cx="21885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SOLVÊNCIA II</a:t>
            </a:r>
          </a:p>
        </p:txBody>
      </p:sp>
      <p:sp>
        <p:nvSpPr>
          <p:cNvPr id="6155" name="CaixaDeTexto 33"/>
          <p:cNvSpPr txBox="1">
            <a:spLocks noChangeArrowheads="1"/>
          </p:cNvSpPr>
          <p:nvPr/>
        </p:nvSpPr>
        <p:spPr bwMode="auto">
          <a:xfrm>
            <a:off x="1691680" y="2292350"/>
            <a:ext cx="836612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FF"/>
                </a:solidFill>
                <a:latin typeface="Times New Roman" panose="02020603050405020304" pitchFamily="18" charset="0"/>
              </a:rPr>
              <a:t>PILAR 1</a:t>
            </a:r>
          </a:p>
        </p:txBody>
      </p:sp>
      <p:sp>
        <p:nvSpPr>
          <p:cNvPr id="6156" name="CaixaDeTexto 34"/>
          <p:cNvSpPr txBox="1">
            <a:spLocks noChangeArrowheads="1"/>
          </p:cNvSpPr>
          <p:nvPr/>
        </p:nvSpPr>
        <p:spPr bwMode="auto">
          <a:xfrm>
            <a:off x="4147574" y="2292350"/>
            <a:ext cx="836612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FF"/>
                </a:solidFill>
                <a:latin typeface="Times New Roman" panose="02020603050405020304" pitchFamily="18" charset="0"/>
              </a:rPr>
              <a:t>PILAR 2</a:t>
            </a:r>
          </a:p>
        </p:txBody>
      </p:sp>
      <p:sp>
        <p:nvSpPr>
          <p:cNvPr id="6157" name="CaixaDeTexto 35"/>
          <p:cNvSpPr txBox="1">
            <a:spLocks noChangeArrowheads="1"/>
          </p:cNvSpPr>
          <p:nvPr/>
        </p:nvSpPr>
        <p:spPr bwMode="auto">
          <a:xfrm>
            <a:off x="6573701" y="2294732"/>
            <a:ext cx="838200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FF"/>
                </a:solidFill>
                <a:latin typeface="Times New Roman" panose="02020603050405020304" pitchFamily="18" charset="0"/>
              </a:rPr>
              <a:t>PILAR 3</a:t>
            </a:r>
          </a:p>
        </p:txBody>
      </p:sp>
      <p:sp>
        <p:nvSpPr>
          <p:cNvPr id="6158" name="CaixaDeTexto 36"/>
          <p:cNvSpPr txBox="1">
            <a:spLocks noChangeArrowheads="1"/>
          </p:cNvSpPr>
          <p:nvPr/>
        </p:nvSpPr>
        <p:spPr bwMode="auto">
          <a:xfrm>
            <a:off x="1763117" y="2563813"/>
            <a:ext cx="2286000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Quantificação de Riscos</a:t>
            </a:r>
          </a:p>
        </p:txBody>
      </p:sp>
      <p:sp>
        <p:nvSpPr>
          <p:cNvPr id="6159" name="CaixaDeTexto 37"/>
          <p:cNvSpPr txBox="1">
            <a:spLocks noChangeArrowheads="1"/>
          </p:cNvSpPr>
          <p:nvPr/>
        </p:nvSpPr>
        <p:spPr bwMode="auto">
          <a:xfrm>
            <a:off x="4226949" y="2563813"/>
            <a:ext cx="2146300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Revisão do Supervisor</a:t>
            </a:r>
          </a:p>
        </p:txBody>
      </p:sp>
      <p:sp>
        <p:nvSpPr>
          <p:cNvPr id="6160" name="CaixaDeTexto 38"/>
          <p:cNvSpPr txBox="1">
            <a:spLocks noChangeArrowheads="1"/>
          </p:cNvSpPr>
          <p:nvPr/>
        </p:nvSpPr>
        <p:spPr bwMode="auto">
          <a:xfrm>
            <a:off x="6637201" y="2566195"/>
            <a:ext cx="2155825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FFFFFF"/>
                </a:solidFill>
                <a:latin typeface="Times New Roman" panose="02020603050405020304" pitchFamily="18" charset="0"/>
              </a:rPr>
              <a:t>Disciplina de Mercado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201549" y="3163888"/>
            <a:ext cx="2124075" cy="936625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FFFFFF"/>
                </a:solidFill>
                <a:latin typeface="Tahoma"/>
              </a:rPr>
              <a:t>Atividades de Supervisão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4277748" y="4387850"/>
            <a:ext cx="1971675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808080"/>
                </a:solidFill>
                <a:latin typeface="Tahoma"/>
              </a:rPr>
              <a:t>Governança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323825" y="5180013"/>
            <a:ext cx="1973263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808080"/>
                </a:solidFill>
                <a:latin typeface="Tahoma"/>
              </a:rPr>
              <a:t>Revisão do Processo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1875842" y="4387850"/>
            <a:ext cx="1971675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808080"/>
                </a:solidFill>
                <a:latin typeface="Tahoma"/>
              </a:rPr>
              <a:t>Capital Baseado em Riscos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806602" y="3163888"/>
            <a:ext cx="2124075" cy="936625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FFFFFF"/>
                </a:solidFill>
                <a:latin typeface="Tahoma"/>
              </a:rPr>
              <a:t>Requerimentos de Capital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6653075" y="3163888"/>
            <a:ext cx="2124075" cy="936625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FFFFFF"/>
                </a:solidFill>
                <a:latin typeface="Tahoma"/>
              </a:rPr>
              <a:t>Reporte Financeiro &amp; Divulgação ao Público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6747544" y="4406107"/>
            <a:ext cx="1971675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808080"/>
                </a:solidFill>
                <a:latin typeface="Tahoma"/>
              </a:rPr>
              <a:t>Transparência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1882801" y="5180013"/>
            <a:ext cx="1971675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808080"/>
                </a:solidFill>
                <a:latin typeface="Tahoma"/>
              </a:rPr>
              <a:t>Capital Mínimo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729274" y="5182395"/>
            <a:ext cx="1971675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808080"/>
                </a:solidFill>
                <a:latin typeface="Tahoma"/>
              </a:rPr>
              <a:t>Divulgação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-6118" y="548534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Solvência II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118" y="54853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Agenda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540552" y="2276872"/>
            <a:ext cx="7704856" cy="2655156"/>
            <a:chOff x="755576" y="2214004"/>
            <a:chExt cx="7704856" cy="2655156"/>
          </a:xfrm>
        </p:grpSpPr>
        <p:sp>
          <p:nvSpPr>
            <p:cNvPr id="25" name="Retângulo 24"/>
            <p:cNvSpPr/>
            <p:nvPr/>
          </p:nvSpPr>
          <p:spPr>
            <a:xfrm>
              <a:off x="755576" y="2214004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755576" y="30941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755576" y="39746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827584" y="2376176"/>
              <a:ext cx="7632848" cy="5661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755576" y="3284984"/>
              <a:ext cx="7624464" cy="4857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 na América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Latina</a:t>
              </a:r>
              <a:endParaRPr lang="pt-BR" altLang="pt-B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755576" y="4005064"/>
              <a:ext cx="7632848" cy="8640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O Futuro do Seguro – </a:t>
              </a:r>
              <a:r>
                <a:rPr lang="pt-BR" altLang="pt-BR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Como impactará clientes, corretores, reguladores e seguradores?</a:t>
              </a:r>
              <a:endParaRPr lang="pt-BR" alt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94" y="2072522"/>
            <a:ext cx="788281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tângulo 98"/>
          <p:cNvSpPr/>
          <p:nvPr/>
        </p:nvSpPr>
        <p:spPr>
          <a:xfrm>
            <a:off x="6484938" y="2292350"/>
            <a:ext cx="1822450" cy="38877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0" name="Retângulo 99"/>
          <p:cNvSpPr/>
          <p:nvPr/>
        </p:nvSpPr>
        <p:spPr>
          <a:xfrm>
            <a:off x="4443413" y="2276475"/>
            <a:ext cx="1824037" cy="38877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1" name="Retângulo 100"/>
          <p:cNvSpPr/>
          <p:nvPr/>
        </p:nvSpPr>
        <p:spPr>
          <a:xfrm>
            <a:off x="2405063" y="2292350"/>
            <a:ext cx="1822450" cy="38877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2" name="Retângulo 101"/>
          <p:cNvSpPr/>
          <p:nvPr/>
        </p:nvSpPr>
        <p:spPr>
          <a:xfrm>
            <a:off x="395288" y="2276475"/>
            <a:ext cx="1824037" cy="38877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3" name="Retângulo 102"/>
          <p:cNvSpPr/>
          <p:nvPr/>
        </p:nvSpPr>
        <p:spPr>
          <a:xfrm>
            <a:off x="4448175" y="1601788"/>
            <a:ext cx="1835150" cy="6477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 smtClean="0">
                <a:solidFill>
                  <a:srgbClr val="FFFFFF"/>
                </a:solidFill>
                <a:latin typeface="Tahoma"/>
              </a:rPr>
              <a:t>Substan</a:t>
            </a:r>
            <a:r>
              <a:rPr lang="pt-BR" sz="1400" kern="0" dirty="0" smtClean="0">
                <a:solidFill>
                  <a:srgbClr val="FFFFFF"/>
                </a:solidFill>
                <a:latin typeface="Tahoma"/>
              </a:rPr>
              <a:t>cialmente </a:t>
            </a:r>
            <a:r>
              <a:rPr lang="pt-BR" sz="1400" kern="0" dirty="0">
                <a:solidFill>
                  <a:srgbClr val="FFFFFF"/>
                </a:solidFill>
                <a:latin typeface="Tahoma"/>
              </a:rPr>
              <a:t>implementadas com cronograma</a:t>
            </a:r>
          </a:p>
        </p:txBody>
      </p:sp>
      <p:sp>
        <p:nvSpPr>
          <p:cNvPr id="104" name="Retângulo 103"/>
          <p:cNvSpPr/>
          <p:nvPr/>
        </p:nvSpPr>
        <p:spPr>
          <a:xfrm>
            <a:off x="382588" y="1587500"/>
            <a:ext cx="1836737" cy="6477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FFFFFF"/>
                </a:solidFill>
                <a:latin typeface="Tahoma"/>
              </a:rPr>
              <a:t>Estágio inicial</a:t>
            </a:r>
          </a:p>
        </p:txBody>
      </p:sp>
      <p:sp>
        <p:nvSpPr>
          <p:cNvPr id="105" name="Retângulo 104"/>
          <p:cNvSpPr/>
          <p:nvPr/>
        </p:nvSpPr>
        <p:spPr>
          <a:xfrm>
            <a:off x="2414588" y="1601788"/>
            <a:ext cx="1836737" cy="6477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rgbClr val="FFFFFF"/>
              </a:solidFill>
              <a:latin typeface="Tahom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FFFFFF"/>
                </a:solidFill>
                <a:latin typeface="Tahoma"/>
              </a:rPr>
              <a:t>Parcialmente </a:t>
            </a:r>
            <a:r>
              <a:rPr lang="pt-BR" sz="1400" kern="0" dirty="0" smtClean="0">
                <a:solidFill>
                  <a:srgbClr val="FFFFFF"/>
                </a:solidFill>
                <a:latin typeface="Tahoma"/>
              </a:rPr>
              <a:t>ainda sem </a:t>
            </a:r>
            <a:r>
              <a:rPr lang="pt-BR" sz="1400" kern="0" dirty="0">
                <a:solidFill>
                  <a:srgbClr val="FFFFFF"/>
                </a:solidFill>
                <a:latin typeface="Tahoma"/>
              </a:rPr>
              <a:t>cronograma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6480175" y="1601788"/>
            <a:ext cx="1836738" cy="6477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FFFFFF"/>
                </a:solidFill>
                <a:latin typeface="Tahoma"/>
              </a:rPr>
              <a:t>Aderentes</a:t>
            </a:r>
          </a:p>
        </p:txBody>
      </p:sp>
      <p:sp>
        <p:nvSpPr>
          <p:cNvPr id="107" name="Seta entalhada para a direita 106"/>
          <p:cNvSpPr/>
          <p:nvPr/>
        </p:nvSpPr>
        <p:spPr>
          <a:xfrm>
            <a:off x="250825" y="1052513"/>
            <a:ext cx="8515350" cy="647700"/>
          </a:xfrm>
          <a:prstGeom prst="notchedRightArrow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FFFFFF"/>
                </a:solidFill>
                <a:latin typeface="Tahoma"/>
              </a:rPr>
              <a:t>Nível de Aderência a Solvência II na região</a:t>
            </a:r>
          </a:p>
        </p:txBody>
      </p:sp>
      <p:pic>
        <p:nvPicPr>
          <p:cNvPr id="108" name="Imagem 10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5661025"/>
            <a:ext cx="539750" cy="35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Imagem 10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3802063"/>
            <a:ext cx="539750" cy="360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Imagem 10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3" y="3068638"/>
            <a:ext cx="539750" cy="35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Imagem 1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3" y="5041900"/>
            <a:ext cx="539750" cy="35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Imagem 1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3" y="4421188"/>
            <a:ext cx="539750" cy="360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87" name="CaixaDeTexto 112"/>
          <p:cNvSpPr txBox="1">
            <a:spLocks noChangeArrowheads="1"/>
          </p:cNvSpPr>
          <p:nvPr/>
        </p:nvSpPr>
        <p:spPr bwMode="auto">
          <a:xfrm>
            <a:off x="1162050" y="2427288"/>
            <a:ext cx="1000125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Argentina</a:t>
            </a:r>
          </a:p>
        </p:txBody>
      </p:sp>
      <p:sp>
        <p:nvSpPr>
          <p:cNvPr id="7188" name="CaixaDeTexto 113"/>
          <p:cNvSpPr txBox="1">
            <a:spLocks noChangeArrowheads="1"/>
          </p:cNvSpPr>
          <p:nvPr/>
        </p:nvSpPr>
        <p:spPr bwMode="auto">
          <a:xfrm>
            <a:off x="1168400" y="3048000"/>
            <a:ext cx="881063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Uruguai</a:t>
            </a:r>
          </a:p>
        </p:txBody>
      </p:sp>
      <p:sp>
        <p:nvSpPr>
          <p:cNvPr id="7189" name="CaixaDeTexto 114"/>
          <p:cNvSpPr txBox="1">
            <a:spLocks noChangeArrowheads="1"/>
          </p:cNvSpPr>
          <p:nvPr/>
        </p:nvSpPr>
        <p:spPr bwMode="auto">
          <a:xfrm>
            <a:off x="1168400" y="3814763"/>
            <a:ext cx="960438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Paraguai</a:t>
            </a:r>
          </a:p>
        </p:txBody>
      </p:sp>
      <p:sp>
        <p:nvSpPr>
          <p:cNvPr id="7190" name="CaixaDeTexto 115"/>
          <p:cNvSpPr txBox="1">
            <a:spLocks noChangeArrowheads="1"/>
          </p:cNvSpPr>
          <p:nvPr/>
        </p:nvSpPr>
        <p:spPr bwMode="auto">
          <a:xfrm>
            <a:off x="1168400" y="5059363"/>
            <a:ext cx="903288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Equador</a:t>
            </a:r>
          </a:p>
        </p:txBody>
      </p:sp>
      <p:sp>
        <p:nvSpPr>
          <p:cNvPr id="7191" name="CaixaDeTexto 116"/>
          <p:cNvSpPr txBox="1">
            <a:spLocks noChangeArrowheads="1"/>
          </p:cNvSpPr>
          <p:nvPr/>
        </p:nvSpPr>
        <p:spPr bwMode="auto">
          <a:xfrm>
            <a:off x="1187450" y="4437063"/>
            <a:ext cx="1006475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Venezuela</a:t>
            </a:r>
          </a:p>
        </p:txBody>
      </p:sp>
      <p:sp>
        <p:nvSpPr>
          <p:cNvPr id="7192" name="CaixaDeTexto 117"/>
          <p:cNvSpPr txBox="1">
            <a:spLocks noChangeArrowheads="1"/>
          </p:cNvSpPr>
          <p:nvPr/>
        </p:nvSpPr>
        <p:spPr bwMode="auto">
          <a:xfrm>
            <a:off x="1187450" y="5681663"/>
            <a:ext cx="779463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Bolívia</a:t>
            </a:r>
          </a:p>
        </p:txBody>
      </p:sp>
      <p:pic>
        <p:nvPicPr>
          <p:cNvPr id="119" name="Imagem 1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49525" y="2427288"/>
            <a:ext cx="539750" cy="35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Imagem 11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50" y="3119438"/>
            <a:ext cx="539750" cy="360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Imagem 12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688" y="3819525"/>
            <a:ext cx="539750" cy="360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96" name="CaixaDeTexto 121"/>
          <p:cNvSpPr txBox="1">
            <a:spLocks noChangeArrowheads="1"/>
          </p:cNvSpPr>
          <p:nvPr/>
        </p:nvSpPr>
        <p:spPr bwMode="auto">
          <a:xfrm>
            <a:off x="3140075" y="2419350"/>
            <a:ext cx="995363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Colômbia</a:t>
            </a:r>
          </a:p>
        </p:txBody>
      </p:sp>
      <p:sp>
        <p:nvSpPr>
          <p:cNvPr id="7197" name="CaixaDeTexto 122"/>
          <p:cNvSpPr txBox="1">
            <a:spLocks noChangeArrowheads="1"/>
          </p:cNvSpPr>
          <p:nvPr/>
        </p:nvSpPr>
        <p:spPr bwMode="auto">
          <a:xfrm>
            <a:off x="3108325" y="3125788"/>
            <a:ext cx="1092200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Costa Rica</a:t>
            </a:r>
          </a:p>
        </p:txBody>
      </p:sp>
      <p:sp>
        <p:nvSpPr>
          <p:cNvPr id="7198" name="CaixaDeTexto 123"/>
          <p:cNvSpPr txBox="1">
            <a:spLocks noChangeArrowheads="1"/>
          </p:cNvSpPr>
          <p:nvPr/>
        </p:nvSpPr>
        <p:spPr bwMode="auto">
          <a:xfrm>
            <a:off x="3146425" y="3852863"/>
            <a:ext cx="584200" cy="33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Peru</a:t>
            </a:r>
          </a:p>
        </p:txBody>
      </p:sp>
      <p:pic>
        <p:nvPicPr>
          <p:cNvPr id="125" name="Imagem 124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614863" y="3095625"/>
            <a:ext cx="539750" cy="360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" name="Imagem 125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605338" y="2419350"/>
            <a:ext cx="541337" cy="360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7" name="Imagem 12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614863" y="3786188"/>
            <a:ext cx="539750" cy="360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02" name="CaixaDeTexto 127"/>
          <p:cNvSpPr txBox="1">
            <a:spLocks noChangeArrowheads="1"/>
          </p:cNvSpPr>
          <p:nvPr/>
        </p:nvSpPr>
        <p:spPr bwMode="auto">
          <a:xfrm>
            <a:off x="5245100" y="2436813"/>
            <a:ext cx="687388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Brasil</a:t>
            </a:r>
          </a:p>
        </p:txBody>
      </p:sp>
      <p:sp>
        <p:nvSpPr>
          <p:cNvPr id="7203" name="CaixaDeTexto 128"/>
          <p:cNvSpPr txBox="1">
            <a:spLocks noChangeArrowheads="1"/>
          </p:cNvSpPr>
          <p:nvPr/>
        </p:nvSpPr>
        <p:spPr bwMode="auto">
          <a:xfrm>
            <a:off x="5251450" y="3101975"/>
            <a:ext cx="790575" cy="338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México</a:t>
            </a:r>
          </a:p>
        </p:txBody>
      </p:sp>
      <p:sp>
        <p:nvSpPr>
          <p:cNvPr id="7204" name="CaixaDeTexto 129"/>
          <p:cNvSpPr txBox="1">
            <a:spLocks noChangeArrowheads="1"/>
          </p:cNvSpPr>
          <p:nvPr/>
        </p:nvSpPr>
        <p:spPr bwMode="auto">
          <a:xfrm>
            <a:off x="5251450" y="3881438"/>
            <a:ext cx="630238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Chile</a:t>
            </a:r>
          </a:p>
        </p:txBody>
      </p:sp>
      <p:cxnSp>
        <p:nvCxnSpPr>
          <p:cNvPr id="7205" name="Conector reto 130"/>
          <p:cNvCxnSpPr>
            <a:cxnSpLocks noChangeShapeType="1"/>
          </p:cNvCxnSpPr>
          <p:nvPr/>
        </p:nvCxnSpPr>
        <p:spPr bwMode="auto">
          <a:xfrm>
            <a:off x="560388" y="2419350"/>
            <a:ext cx="0" cy="504825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2" name="Imagem 131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576263" y="2419350"/>
            <a:ext cx="539750" cy="360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207" name="Conector reto 132"/>
          <p:cNvCxnSpPr>
            <a:cxnSpLocks noChangeShapeType="1"/>
          </p:cNvCxnSpPr>
          <p:nvPr/>
        </p:nvCxnSpPr>
        <p:spPr bwMode="auto">
          <a:xfrm>
            <a:off x="568325" y="31083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8" name="Conector reto 133"/>
          <p:cNvCxnSpPr>
            <a:cxnSpLocks noChangeShapeType="1"/>
          </p:cNvCxnSpPr>
          <p:nvPr/>
        </p:nvCxnSpPr>
        <p:spPr bwMode="auto">
          <a:xfrm>
            <a:off x="568325" y="38068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9" name="Conector reto 134"/>
          <p:cNvCxnSpPr>
            <a:cxnSpLocks noChangeShapeType="1"/>
          </p:cNvCxnSpPr>
          <p:nvPr/>
        </p:nvCxnSpPr>
        <p:spPr bwMode="auto">
          <a:xfrm>
            <a:off x="569913" y="4427538"/>
            <a:ext cx="0" cy="504825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0" name="Conector reto 135"/>
          <p:cNvCxnSpPr>
            <a:cxnSpLocks noChangeShapeType="1"/>
          </p:cNvCxnSpPr>
          <p:nvPr/>
        </p:nvCxnSpPr>
        <p:spPr bwMode="auto">
          <a:xfrm>
            <a:off x="573088" y="50387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1" name="Conector reto 136"/>
          <p:cNvCxnSpPr>
            <a:cxnSpLocks noChangeShapeType="1"/>
          </p:cNvCxnSpPr>
          <p:nvPr/>
        </p:nvCxnSpPr>
        <p:spPr bwMode="auto">
          <a:xfrm>
            <a:off x="574675" y="56610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2" name="Conector reto 137"/>
          <p:cNvCxnSpPr>
            <a:cxnSpLocks noChangeShapeType="1"/>
          </p:cNvCxnSpPr>
          <p:nvPr/>
        </p:nvCxnSpPr>
        <p:spPr bwMode="auto">
          <a:xfrm>
            <a:off x="2555875" y="2419350"/>
            <a:ext cx="0" cy="504825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3" name="Conector reto 138"/>
          <p:cNvCxnSpPr>
            <a:cxnSpLocks noChangeShapeType="1"/>
          </p:cNvCxnSpPr>
          <p:nvPr/>
        </p:nvCxnSpPr>
        <p:spPr bwMode="auto">
          <a:xfrm>
            <a:off x="2565400" y="31083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4" name="Conector reto 139"/>
          <p:cNvCxnSpPr>
            <a:cxnSpLocks noChangeShapeType="1"/>
          </p:cNvCxnSpPr>
          <p:nvPr/>
        </p:nvCxnSpPr>
        <p:spPr bwMode="auto">
          <a:xfrm>
            <a:off x="2565400" y="38068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5" name="Conector reto 140"/>
          <p:cNvCxnSpPr>
            <a:cxnSpLocks noChangeShapeType="1"/>
          </p:cNvCxnSpPr>
          <p:nvPr/>
        </p:nvCxnSpPr>
        <p:spPr bwMode="auto">
          <a:xfrm>
            <a:off x="4587875" y="2419350"/>
            <a:ext cx="0" cy="504825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6" name="Conector reto 141"/>
          <p:cNvCxnSpPr>
            <a:cxnSpLocks noChangeShapeType="1"/>
          </p:cNvCxnSpPr>
          <p:nvPr/>
        </p:nvCxnSpPr>
        <p:spPr bwMode="auto">
          <a:xfrm>
            <a:off x="4597400" y="31083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7" name="Conector reto 142"/>
          <p:cNvCxnSpPr>
            <a:cxnSpLocks noChangeShapeType="1"/>
          </p:cNvCxnSpPr>
          <p:nvPr/>
        </p:nvCxnSpPr>
        <p:spPr bwMode="auto">
          <a:xfrm>
            <a:off x="4597400" y="3806825"/>
            <a:ext cx="0" cy="50323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Seta entalhada para a direita 143"/>
          <p:cNvSpPr/>
          <p:nvPr/>
        </p:nvSpPr>
        <p:spPr>
          <a:xfrm>
            <a:off x="4516438" y="4276725"/>
            <a:ext cx="2690812" cy="1322388"/>
          </a:xfrm>
          <a:prstGeom prst="notchedRightArrow">
            <a:avLst>
              <a:gd name="adj1" fmla="val 50000"/>
              <a:gd name="adj2" fmla="val 38228"/>
            </a:avLst>
          </a:prstGeom>
          <a:solidFill>
            <a:srgbClr val="FFFFFF"/>
          </a:solidFill>
          <a:ln w="12700" cap="flat" cmpd="sng" algn="ctr">
            <a:solidFill>
              <a:srgbClr val="1F38F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kern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7219" name="Imagem 1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4670425"/>
            <a:ext cx="463550" cy="5730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0" name="CaixaDeTexto 145"/>
          <p:cNvSpPr txBox="1">
            <a:spLocks noChangeArrowheads="1"/>
          </p:cNvSpPr>
          <p:nvPr/>
        </p:nvSpPr>
        <p:spPr bwMode="auto">
          <a:xfrm>
            <a:off x="5424488" y="4679950"/>
            <a:ext cx="1755775" cy="522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i="1">
                <a:solidFill>
                  <a:srgbClr val="808080"/>
                </a:solidFill>
                <a:latin typeface="Times New Roman" panose="02020603050405020304" pitchFamily="18" charset="0"/>
              </a:rPr>
              <a:t>Aderência nos próximos 1 - 3 anos</a:t>
            </a:r>
          </a:p>
        </p:txBody>
      </p:sp>
      <p:sp>
        <p:nvSpPr>
          <p:cNvPr id="148" name="Text Box 23"/>
          <p:cNvSpPr txBox="1">
            <a:spLocks noChangeArrowheads="1"/>
          </p:cNvSpPr>
          <p:nvPr/>
        </p:nvSpPr>
        <p:spPr bwMode="auto">
          <a:xfrm>
            <a:off x="228600" y="6553200"/>
            <a:ext cx="7223125" cy="21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16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800" b="1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altLang="pt-BR" sz="800" b="1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Swiss</a:t>
            </a:r>
            <a:r>
              <a:rPr lang="pt-BR" altLang="pt-BR" sz="8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RE: </a:t>
            </a:r>
            <a:r>
              <a:rPr lang="en-US" sz="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 solvency regulation in Latin </a:t>
            </a:r>
            <a:r>
              <a:rPr lang="en-US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America: </a:t>
            </a:r>
            <a:r>
              <a:rPr 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modernizing</a:t>
            </a:r>
            <a:r>
              <a:rPr lang="pt-BR" sz="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pt-BR" sz="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varying</a:t>
            </a:r>
            <a:r>
              <a:rPr lang="pt-BR" sz="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speeds</a:t>
            </a:r>
            <a:r>
              <a:rPr lang="pt-BR" sz="800" b="1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8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 (</a:t>
            </a:r>
            <a:r>
              <a:rPr lang="pt-BR" sz="800" b="1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selected</a:t>
            </a:r>
            <a:r>
              <a:rPr lang="pt-BR" sz="800" b="1" i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countries)</a:t>
            </a:r>
            <a:endParaRPr lang="pt-BR" altLang="pt-BR" sz="800" b="1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222" name="Imagem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430463"/>
            <a:ext cx="539750" cy="3603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3" name="CaixaDeTexto 148"/>
          <p:cNvSpPr txBox="1">
            <a:spLocks noChangeArrowheads="1"/>
          </p:cNvSpPr>
          <p:nvPr/>
        </p:nvSpPr>
        <p:spPr bwMode="auto">
          <a:xfrm>
            <a:off x="7315200" y="2436813"/>
            <a:ext cx="1082675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808080"/>
                </a:solidFill>
                <a:latin typeface="Times New Roman" panose="02020603050405020304" pitchFamily="18" charset="0"/>
              </a:rPr>
              <a:t>EU – </a:t>
            </a:r>
            <a:r>
              <a:rPr lang="pt-BR" altLang="pt-BR" sz="1100" i="1">
                <a:solidFill>
                  <a:srgbClr val="808080"/>
                </a:solidFill>
                <a:latin typeface="Times New Roman" panose="02020603050405020304" pitchFamily="18" charset="0"/>
              </a:rPr>
              <a:t>Jan/16</a:t>
            </a:r>
          </a:p>
        </p:txBody>
      </p:sp>
      <p:cxnSp>
        <p:nvCxnSpPr>
          <p:cNvPr id="7224" name="Conector reto 149"/>
          <p:cNvCxnSpPr>
            <a:cxnSpLocks noChangeShapeType="1"/>
          </p:cNvCxnSpPr>
          <p:nvPr/>
        </p:nvCxnSpPr>
        <p:spPr bwMode="auto">
          <a:xfrm>
            <a:off x="6659563" y="2419350"/>
            <a:ext cx="0" cy="504825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CaixaDeTexto 57"/>
          <p:cNvSpPr txBox="1"/>
          <p:nvPr/>
        </p:nvSpPr>
        <p:spPr>
          <a:xfrm>
            <a:off x="-3054498" y="836836"/>
            <a:ext cx="11350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Visão contábil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-3060848" y="105273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Margem de Solvência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9688513" y="830263"/>
            <a:ext cx="1919287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100" i="1" dirty="0">
                <a:solidFill>
                  <a:schemeClr val="bg1">
                    <a:lumMod val="50000"/>
                  </a:schemeClr>
                </a:solidFill>
              </a:rPr>
              <a:t>Requisitos de Governança</a:t>
            </a:r>
          </a:p>
          <a:p>
            <a:pPr>
              <a:defRPr/>
            </a:pPr>
            <a:r>
              <a:rPr lang="pt-BR" sz="1100" i="1" dirty="0">
                <a:solidFill>
                  <a:schemeClr val="bg1">
                    <a:lumMod val="50000"/>
                  </a:schemeClr>
                </a:solidFill>
              </a:rPr>
              <a:t>Visão Econômica</a:t>
            </a:r>
          </a:p>
          <a:p>
            <a:pPr>
              <a:defRPr/>
            </a:pPr>
            <a:r>
              <a:rPr lang="pt-BR" sz="1100" i="1" dirty="0">
                <a:solidFill>
                  <a:schemeClr val="bg1">
                    <a:lumMod val="50000"/>
                  </a:schemeClr>
                </a:solidFill>
              </a:rPr>
              <a:t>Capital Baseado em Riscos</a:t>
            </a: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10163" y="548680"/>
            <a:ext cx="386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Solvência II na América Latina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118" y="54853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Agenda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9756576" y="2132856"/>
            <a:ext cx="7704856" cy="2655156"/>
            <a:chOff x="755576" y="2214004"/>
            <a:chExt cx="7704856" cy="2655156"/>
          </a:xfrm>
        </p:grpSpPr>
        <p:sp>
          <p:nvSpPr>
            <p:cNvPr id="28" name="Retângulo 27"/>
            <p:cNvSpPr/>
            <p:nvPr/>
          </p:nvSpPr>
          <p:spPr>
            <a:xfrm>
              <a:off x="755576" y="2214004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755576" y="30941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2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755576" y="3974642"/>
              <a:ext cx="7704856" cy="822510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827584" y="2376176"/>
              <a:ext cx="7632848" cy="56618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755576" y="3284984"/>
              <a:ext cx="7624464" cy="4857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Solvência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II na América </a:t>
              </a: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Latina</a:t>
              </a:r>
              <a:endParaRPr lang="pt-BR" altLang="pt-B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755576" y="4005064"/>
              <a:ext cx="7632848" cy="86409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  <a:defRPr/>
              </a:pPr>
              <a:r>
                <a:rPr lang="pt-BR" altLang="pt-B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O Futuro do Seguro – </a:t>
              </a:r>
              <a:r>
                <a:rPr lang="pt-BR" altLang="pt-BR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Como impactará clientes, corretores, reguladores e seguradores?</a:t>
              </a:r>
              <a:endParaRPr lang="pt-BR" alt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94" y="2072522"/>
            <a:ext cx="788281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" y="-72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de cantos arredondados 37"/>
          <p:cNvSpPr/>
          <p:nvPr/>
        </p:nvSpPr>
        <p:spPr>
          <a:xfrm>
            <a:off x="-491319" y="505657"/>
            <a:ext cx="4763068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-10163" y="548680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 Futuro do Seguro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430368" y="2132856"/>
            <a:ext cx="8280920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642624" y="2650766"/>
            <a:ext cx="7848872" cy="1282289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70616" y="2780928"/>
            <a:ext cx="7992888" cy="95410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pt-BR" altLang="pt-BR" sz="2800" dirty="0" smtClean="0"/>
              <a:t>O setor está imune às rápidas mudanças</a:t>
            </a:r>
          </a:p>
          <a:p>
            <a:pPr algn="ctr"/>
            <a:r>
              <a:rPr lang="pt-BR" altLang="pt-BR" sz="2800" dirty="0"/>
              <a:t>t</a:t>
            </a:r>
            <a:r>
              <a:rPr lang="pt-BR" altLang="pt-BR" sz="2800" dirty="0" smtClean="0"/>
              <a:t>ecnológicas e de expectativa do consumidor?</a:t>
            </a:r>
            <a:endParaRPr lang="en-US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4743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40561"/>
            <a:ext cx="7488832" cy="4666337"/>
          </a:xfrm>
          <a:prstGeom prst="rect">
            <a:avLst/>
          </a:prstGeom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48064" y="404664"/>
            <a:ext cx="5760640" cy="58477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altLang="pt-BR" sz="1600" dirty="0"/>
              <a:t>A indústria de </a:t>
            </a:r>
            <a:r>
              <a:rPr lang="pt-BR" altLang="pt-BR" sz="1600" b="1" dirty="0"/>
              <a:t>seguros</a:t>
            </a:r>
            <a:r>
              <a:rPr lang="pt-BR" altLang="pt-BR" sz="1600" dirty="0"/>
              <a:t> deve </a:t>
            </a:r>
            <a:r>
              <a:rPr lang="pt-BR" altLang="pt-BR" sz="1600" dirty="0" smtClean="0"/>
              <a:t>ser a </a:t>
            </a:r>
            <a:endParaRPr lang="pt-BR" altLang="pt-BR" sz="1600" dirty="0" smtClean="0"/>
          </a:p>
          <a:p>
            <a:r>
              <a:rPr lang="pt-BR" altLang="pt-BR" sz="1600" dirty="0" smtClean="0"/>
              <a:t>mais </a:t>
            </a:r>
            <a:r>
              <a:rPr lang="pt-BR" altLang="pt-BR" sz="1600" dirty="0"/>
              <a:t>afetada pelos </a:t>
            </a:r>
            <a:r>
              <a:rPr lang="pt-BR" altLang="pt-BR" sz="1600" b="1" dirty="0" smtClean="0"/>
              <a:t>modelos </a:t>
            </a:r>
            <a:r>
              <a:rPr lang="pt-BR" altLang="pt-BR" sz="1600" b="1" dirty="0" err="1" smtClean="0"/>
              <a:t>disruptivos</a:t>
            </a:r>
            <a:endParaRPr lang="en-US" altLang="pt-BR" sz="1600" b="1" dirty="0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-83840" y="6480230"/>
            <a:ext cx="609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Concorrentes tradicionais e </a:t>
            </a:r>
            <a:r>
              <a:rPr lang="pt-BR" altLang="pt-BR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disruptores</a:t>
            </a:r>
            <a:endParaRPr lang="pt-BR" altLang="pt-BR" sz="1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</a:t>
            </a:r>
            <a:r>
              <a:rPr lang="pt-BR" altLang="pt-B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altLang="pt-BR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PwC</a:t>
            </a:r>
            <a:r>
              <a:rPr lang="pt-BR" altLang="pt-B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altLang="pt-B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1.322 </a:t>
            </a:r>
            <a:r>
              <a:rPr lang="pt-BR" altLang="pt-B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CEOs</a:t>
            </a:r>
            <a:r>
              <a:rPr lang="pt-BR" altLang="pt-B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entrevistados por </a:t>
            </a:r>
            <a:r>
              <a:rPr lang="pt-BR" altLang="pt-B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PwC´s</a:t>
            </a:r>
            <a:r>
              <a:rPr lang="pt-BR" altLang="pt-B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18th </a:t>
            </a:r>
            <a:r>
              <a:rPr lang="pt-BR" altLang="pt-B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Annual</a:t>
            </a:r>
            <a:r>
              <a:rPr lang="pt-BR" altLang="pt-B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Global CEO </a:t>
            </a:r>
            <a:r>
              <a:rPr lang="pt-BR" altLang="pt-B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Survey</a:t>
            </a:r>
            <a:endParaRPr lang="pt-BR" altLang="pt-B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79512" y="1593968"/>
            <a:ext cx="676875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79512" y="1057509"/>
            <a:ext cx="676875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07504" y="1111297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chemeClr val="bg1">
                    <a:lumMod val="50000"/>
                  </a:schemeClr>
                </a:solidFill>
              </a:rPr>
              <a:t>Q: Quão </a:t>
            </a:r>
            <a:r>
              <a:rPr lang="pt-BR" sz="1300" b="1" dirty="0" err="1">
                <a:solidFill>
                  <a:schemeClr val="bg1">
                    <a:lumMod val="50000"/>
                  </a:schemeClr>
                </a:solidFill>
              </a:rPr>
              <a:t>disruptivo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 você acredita que as seguintes tendências serão para a sua indústria ao longo dos próximos cinco anos?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-491320" y="505657"/>
            <a:ext cx="5351351" cy="475384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pt-BR" sz="2800" b="1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-10163" y="548680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 Futuro do Seguro: </a:t>
            </a:r>
            <a:r>
              <a:rPr lang="pt-BR" sz="2000" i="1" dirty="0" smtClean="0">
                <a:solidFill>
                  <a:schemeClr val="bg1"/>
                </a:solidFill>
              </a:rPr>
              <a:t>opinião dos </a:t>
            </a:r>
            <a:r>
              <a:rPr lang="pt-BR" sz="2000" i="1" dirty="0" err="1" smtClean="0">
                <a:solidFill>
                  <a:schemeClr val="bg1"/>
                </a:solidFill>
              </a:rPr>
              <a:t>CEOs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11640" y="16256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6">
                    <a:lumMod val="50000"/>
                  </a:schemeClr>
                </a:solidFill>
              </a:rPr>
              <a:t>Canais de </a:t>
            </a:r>
          </a:p>
          <a:p>
            <a:pPr algn="ctr"/>
            <a:r>
              <a:rPr lang="pt-BR" sz="1200" b="1" dirty="0" smtClean="0">
                <a:solidFill>
                  <a:schemeClr val="accent6">
                    <a:lumMod val="50000"/>
                  </a:schemeClr>
                </a:solidFill>
              </a:rPr>
              <a:t>distribuição</a:t>
            </a:r>
            <a:endParaRPr lang="pt-BR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329056" y="1625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</a:rPr>
              <a:t>Comportamento </a:t>
            </a:r>
          </a:p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</a:rPr>
              <a:t>do Consumidor</a:t>
            </a:r>
            <a:endParaRPr lang="pt-B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657640" y="1625635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6"/>
                </a:solidFill>
              </a:rPr>
              <a:t>Aumento da </a:t>
            </a:r>
          </a:p>
          <a:p>
            <a:pPr algn="ctr"/>
            <a:r>
              <a:rPr lang="pt-BR" sz="1200" b="1" dirty="0" smtClean="0">
                <a:solidFill>
                  <a:schemeClr val="accent6"/>
                </a:solidFill>
              </a:rPr>
              <a:t>Concorrência*</a:t>
            </a:r>
            <a:endParaRPr lang="pt-BR" sz="1200" b="1" dirty="0">
              <a:solidFill>
                <a:schemeClr val="accent6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64075" y="1625635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FC000"/>
                </a:solidFill>
              </a:rPr>
              <a:t>Mudanças na </a:t>
            </a:r>
          </a:p>
          <a:p>
            <a:pPr algn="ctr"/>
            <a:r>
              <a:rPr lang="pt-BR" sz="1200" b="1" dirty="0" smtClean="0">
                <a:solidFill>
                  <a:srgbClr val="FFC000"/>
                </a:solidFill>
              </a:rPr>
              <a:t>Regulação</a:t>
            </a:r>
            <a:endParaRPr lang="pt-BR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Ponteiro animado e texto iluminado</Template>
  <TotalTime>0</TotalTime>
  <Words>1044</Words>
  <Application>Microsoft Office PowerPoint</Application>
  <PresentationFormat>Apresentação na tela (4:3)</PresentationFormat>
  <Paragraphs>232</Paragraphs>
  <Slides>19</Slides>
  <Notes>5</Notes>
  <HiddenSlides>4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Myriad Arabic</vt:lpstr>
      <vt:lpstr>Tahoma</vt:lpstr>
      <vt:lpstr>Times New Roman</vt:lpstr>
      <vt:lpstr>Animated_pointer_and_light-up_text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2016-03-22T15:40:12Z</dcterms:created>
  <dcterms:modified xsi:type="dcterms:W3CDTF">2016-04-21T01:18:04Z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