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418" r:id="rId3"/>
    <p:sldId id="415" r:id="rId4"/>
    <p:sldId id="416" r:id="rId5"/>
    <p:sldId id="426" r:id="rId6"/>
    <p:sldId id="419" r:id="rId7"/>
    <p:sldId id="403" r:id="rId8"/>
    <p:sldId id="392" r:id="rId9"/>
    <p:sldId id="404" r:id="rId10"/>
    <p:sldId id="395" r:id="rId11"/>
    <p:sldId id="396" r:id="rId12"/>
    <p:sldId id="420" r:id="rId13"/>
    <p:sldId id="425" r:id="rId14"/>
    <p:sldId id="405" r:id="rId15"/>
    <p:sldId id="406" r:id="rId16"/>
    <p:sldId id="423" r:id="rId17"/>
    <p:sldId id="407" r:id="rId18"/>
    <p:sldId id="408" r:id="rId19"/>
    <p:sldId id="421" r:id="rId20"/>
    <p:sldId id="414" r:id="rId21"/>
    <p:sldId id="333" r:id="rId22"/>
    <p:sldId id="409" r:id="rId23"/>
    <p:sldId id="410" r:id="rId24"/>
    <p:sldId id="411" r:id="rId25"/>
    <p:sldId id="412" r:id="rId26"/>
    <p:sldId id="413" r:id="rId27"/>
    <p:sldId id="422" r:id="rId2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C00"/>
    <a:srgbClr val="FF9900"/>
    <a:srgbClr val="EACF2E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9" autoAdjust="0"/>
  </p:normalViewPr>
  <p:slideViewPr>
    <p:cSldViewPr>
      <p:cViewPr>
        <p:scale>
          <a:sx n="70" d="100"/>
          <a:sy n="70" d="100"/>
        </p:scale>
        <p:origin x="-2814" y="-1008"/>
      </p:cViewPr>
      <p:guideLst>
        <p:guide orient="horz" pos="4065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lima\Desktop\Apresenta&#231;&#227;o%20Marcio%20Coriolano%20-%20jan-16\C&#243;pia%20de%20grafico%20incremen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'Slides Nucleo Plotados'!$B$65</c:f>
              <c:strCache>
                <c:ptCount val="1"/>
                <c:pt idx="0">
                  <c:v>Ativo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9964240985158025E-3"/>
                  <c:y val="-7.5961738411299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5232131354431E-2"/>
                  <c:y val="-2.5322573216848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5232131354403E-2"/>
                  <c:y val="-5.0643152687281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964240985158025E-3"/>
                  <c:y val="-7.5963732157714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495828114935104E-2"/>
                  <c:y val="-1.0128231788173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494636147773595E-2"/>
                  <c:y val="-5.0641158940866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'Slides Nucleo Plotados'!$C$64:$H$64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'Slides Nucleo Plotados'!$C$65:$H$65</c:f>
              <c:numCache>
                <c:formatCode>_-* #,##0.0_-;\-* #,##0.0_-;_-* "-"??_-;_-@_-</c:formatCode>
                <c:ptCount val="6"/>
                <c:pt idx="0">
                  <c:v>433.7</c:v>
                </c:pt>
                <c:pt idx="1">
                  <c:v>506.8</c:v>
                </c:pt>
                <c:pt idx="2">
                  <c:v>608.79999999999995</c:v>
                </c:pt>
                <c:pt idx="3">
                  <c:v>668.9</c:v>
                </c:pt>
                <c:pt idx="4">
                  <c:v>770.8</c:v>
                </c:pt>
                <c:pt idx="5">
                  <c:v>874.13765957446799</c:v>
                </c:pt>
              </c:numCache>
            </c:numRef>
          </c:val>
        </c:ser>
        <c:ser>
          <c:idx val="1"/>
          <c:order val="1"/>
          <c:tx>
            <c:strRef>
              <c:f>'Slides Nucleo Plotados'!$B$66</c:f>
              <c:strCache>
                <c:ptCount val="1"/>
                <c:pt idx="0">
                  <c:v>Provisão</c:v>
                </c:pt>
              </c:strCache>
            </c:strRef>
          </c:tx>
          <c:spPr>
            <a:solidFill>
              <a:srgbClr val="F7AB4C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1995232131354403E-2"/>
                  <c:y val="-7.5961738411298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94040164193005E-2"/>
                  <c:y val="-2.5320579470433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493444180612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95232131354403E-2"/>
                  <c:y val="-7.5961738411299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93922100884625E-2"/>
                  <c:y val="-7.5961738411299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493444180612195E-2"/>
                  <c:y val="-7.5961738411299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'Slides Nucleo Plotados'!$C$64:$H$64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'Slides Nucleo Plotados'!$C$66:$H$66</c:f>
              <c:numCache>
                <c:formatCode>_-* #,##0.0_-;\-* #,##0.0_-;_-* "-"??_-;_-@_-</c:formatCode>
                <c:ptCount val="6"/>
                <c:pt idx="0">
                  <c:v>292.10000000000002</c:v>
                </c:pt>
                <c:pt idx="1">
                  <c:v>352.9</c:v>
                </c:pt>
                <c:pt idx="2">
                  <c:v>432.8</c:v>
                </c:pt>
                <c:pt idx="3">
                  <c:v>494.1</c:v>
                </c:pt>
                <c:pt idx="4">
                  <c:v>578.79999999999995</c:v>
                </c:pt>
                <c:pt idx="5">
                  <c:v>682.6669117647059</c:v>
                </c:pt>
              </c:numCache>
            </c:numRef>
          </c:val>
        </c:ser>
        <c:ser>
          <c:idx val="2"/>
          <c:order val="2"/>
          <c:tx>
            <c:strRef>
              <c:f>'Slides Nucleo Plotados'!$B$67</c:f>
              <c:strCache>
                <c:ptCount val="1"/>
                <c:pt idx="0">
                  <c:v>Patrimônio Líquido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4993922100884653E-2"/>
                  <c:y val="-2.5320579470433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52321313544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95828114935104E-2"/>
                  <c:y val="-2.532057947043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95114068045914E-2"/>
                  <c:y val="-7.5963732157714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940401641930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992848197031494E-2"/>
                  <c:y val="-9.28410522171634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'Slides Nucleo Plotados'!$C$64:$H$64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'Slides Nucleo Plotados'!$C$67:$H$67</c:f>
              <c:numCache>
                <c:formatCode>_-* #,##0.0_-;\-* #,##0.0_-;_-* "-"??_-;_-@_-</c:formatCode>
                <c:ptCount val="6"/>
                <c:pt idx="0">
                  <c:v>96.8</c:v>
                </c:pt>
                <c:pt idx="1">
                  <c:v>101.8</c:v>
                </c:pt>
                <c:pt idx="2">
                  <c:v>113.8</c:v>
                </c:pt>
                <c:pt idx="3">
                  <c:v>112.1</c:v>
                </c:pt>
                <c:pt idx="4">
                  <c:v>118.3</c:v>
                </c:pt>
                <c:pt idx="5">
                  <c:v>119.87944444444443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3319424"/>
        <c:axId val="83333888"/>
        <c:axId val="0"/>
      </c:bar3DChart>
      <c:catAx>
        <c:axId val="8331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3333888"/>
        <c:crosses val="autoZero"/>
        <c:auto val="1"/>
        <c:lblAlgn val="ctr"/>
        <c:lblOffset val="100"/>
        <c:noMultiLvlLbl val="0"/>
      </c:catAx>
      <c:valAx>
        <c:axId val="83333888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3319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7944832367651E-2"/>
          <c:y val="0.92061669465018614"/>
          <c:w val="0.82039996387798919"/>
          <c:h val="5.9605804826177312E-2"/>
        </c:manualLayout>
      </c:layout>
      <c:overlay val="0"/>
      <c:txPr>
        <a:bodyPr/>
        <a:lstStyle/>
        <a:p>
          <a:pPr>
            <a:defRPr sz="1200">
              <a:latin typeface="Leelawadee" panose="020B0502040204020203" pitchFamily="34" charset="-34"/>
              <a:cs typeface="Leelawadee" panose="020B0502040204020203" pitchFamily="34" charset="-34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7506-B902-4AEC-954F-3E0417646F2E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1CBB-08CA-4DB2-99D3-40C382E05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6329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D3F41-B8B4-4E7C-A714-BEE015950AE6}" type="datetimeFigureOut">
              <a:rPr lang="pt-BR" smtClean="0"/>
              <a:t>15/04/2016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2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CBDE-DDFA-4DBB-A63B-798274C658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5718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98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59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593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593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593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59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97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23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61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61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61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612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61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576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 descr="slide 01 alt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53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slide 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5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4" descr="slide 02 v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84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" descr="slide 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slide 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52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slide 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32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slide 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02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slide 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67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BC91B-88CE-4E44-A431-45C9AB2AC4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065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4" descr="slide 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23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B905-359B-454D-8200-EF6CCECC0D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8986" y="5293657"/>
            <a:ext cx="8866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Marcio Coriolano</a:t>
            </a:r>
          </a:p>
          <a:p>
            <a:pPr algn="ctr"/>
            <a:endParaRPr lang="pt-BR" sz="1000" b="1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  <a:cs typeface="Leelawadee" pitchFamily="34" charset="-34"/>
              </a:rPr>
              <a:t>Presidente – CNseg</a:t>
            </a:r>
            <a:endParaRPr lang="pt-BR" sz="2400" b="1" dirty="0">
              <a:solidFill>
                <a:schemeClr val="bg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915816" y="1340768"/>
            <a:ext cx="5845479" cy="15121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t-BR" sz="2800" b="1" cap="small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+mj-ea"/>
                <a:cs typeface="Leelawadee" pitchFamily="34" charset="-34"/>
              </a:rPr>
              <a:t>Possíveis Cenários Econômicos: uma visão </a:t>
            </a:r>
            <a:r>
              <a:rPr lang="pt-BR" sz="2800" b="1" cap="small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+mj-ea"/>
                <a:cs typeface="Leelawadee" pitchFamily="34" charset="-34"/>
              </a:rPr>
              <a:t>Panamericana</a:t>
            </a:r>
            <a:r>
              <a:rPr lang="pt-BR" sz="2800" b="1" cap="small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+mj-ea"/>
                <a:cs typeface="Leelawadee" pitchFamily="34" charset="-34"/>
              </a:rPr>
              <a:t> </a:t>
            </a:r>
            <a:endParaRPr lang="pt-BR" sz="2800" b="1" cap="small" dirty="0" smtClean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ea typeface="+mj-ea"/>
              <a:cs typeface="Leelawadee" pitchFamily="34" charset="-34"/>
            </a:endParaRPr>
          </a:p>
          <a:p>
            <a:pPr algn="ctr"/>
            <a:r>
              <a:rPr lang="pt-BR" sz="1600" b="1" cap="small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+mj-ea"/>
                <a:cs typeface="Leelawadee" pitchFamily="34" charset="-34"/>
              </a:rPr>
              <a:t>XXVI </a:t>
            </a:r>
            <a:r>
              <a:rPr lang="pt-BR" sz="1600" b="1" cap="small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+mj-ea"/>
                <a:cs typeface="Leelawadee" pitchFamily="34" charset="-34"/>
              </a:rPr>
              <a:t>Congresso dos Produtores de Seguros da </a:t>
            </a:r>
            <a:r>
              <a:rPr lang="pt-BR" sz="1600" b="1" cap="small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ea typeface="+mj-ea"/>
                <a:cs typeface="Leelawadee" pitchFamily="34" charset="-34"/>
              </a:rPr>
              <a:t>Copaprose</a:t>
            </a:r>
            <a:endParaRPr lang="en-GB" sz="1600" dirty="0" smtClean="0">
              <a:solidFill>
                <a:srgbClr val="404040"/>
              </a:solidFill>
              <a:latin typeface="Leelawadee" pitchFamily="34" charset="-34"/>
              <a:ea typeface="+mj-ea"/>
              <a:cs typeface="Leelawadee" pitchFamily="34" charset="-34"/>
            </a:endParaRPr>
          </a:p>
          <a:p>
            <a:pPr lvl="0">
              <a:lnSpc>
                <a:spcPct val="80000"/>
              </a:lnSpc>
              <a:defRPr/>
            </a:pPr>
            <a:endParaRPr lang="pt-BR" sz="1100" dirty="0" smtClean="0">
              <a:solidFill>
                <a:srgbClr val="404040"/>
              </a:solidFill>
              <a:latin typeface="Leelawadee" pitchFamily="34" charset="-34"/>
              <a:ea typeface="+mj-ea"/>
              <a:cs typeface="Leelawadee" pitchFamily="34" charset="-34"/>
            </a:endParaRPr>
          </a:p>
          <a:p>
            <a:pPr lvl="0">
              <a:lnSpc>
                <a:spcPct val="80000"/>
              </a:lnSpc>
              <a:defRPr/>
            </a:pPr>
            <a:endParaRPr lang="en-US" sz="2000" dirty="0" smtClean="0">
              <a:solidFill>
                <a:srgbClr val="404040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82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27295"/>
            <a:ext cx="84597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Retorno à sociedade - histórico</a:t>
            </a:r>
            <a:endParaRPr lang="pt-BR" sz="1600" dirty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" y="908720"/>
            <a:ext cx="9060331" cy="502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79427" r="9765" b="13164"/>
          <a:stretch/>
        </p:blipFill>
        <p:spPr bwMode="auto">
          <a:xfrm>
            <a:off x="4433" y="6087864"/>
            <a:ext cx="8744032" cy="64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10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14626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27295"/>
            <a:ext cx="84597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Ativo, provisão e PL - histórico</a:t>
            </a:r>
            <a:endParaRPr lang="pt-BR" sz="1600" dirty="0">
              <a:solidFill>
                <a:schemeClr val="bg1"/>
              </a:solidFill>
              <a:latin typeface="Leelawadee" pitchFamily="34" charset="-34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348637"/>
              </p:ext>
            </p:extLst>
          </p:nvPr>
        </p:nvGraphicFramePr>
        <p:xfrm>
          <a:off x="336984" y="1241461"/>
          <a:ext cx="8470032" cy="501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de cantos arredondados 5"/>
          <p:cNvSpPr/>
          <p:nvPr/>
        </p:nvSpPr>
        <p:spPr bwMode="auto">
          <a:xfrm>
            <a:off x="251520" y="1795285"/>
            <a:ext cx="2754134" cy="7696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Crescimento real de </a:t>
            </a:r>
            <a:r>
              <a:rPr lang="pt-B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12,3% </a:t>
            </a:r>
            <a:r>
              <a:rPr lang="pt-BR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ao ano</a:t>
            </a:r>
            <a:endParaRPr lang="pt-BR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251520" y="1043509"/>
            <a:ext cx="2754134" cy="7696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Provisões</a:t>
            </a:r>
            <a:endParaRPr lang="pt-BR" sz="28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07504" y="6287023"/>
            <a:ext cx="6408712" cy="395443"/>
            <a:chOff x="1691680" y="280376"/>
            <a:chExt cx="6408712" cy="395443"/>
          </a:xfrm>
        </p:grpSpPr>
        <p:sp>
          <p:nvSpPr>
            <p:cNvPr id="10" name="Retângulo 9"/>
            <p:cNvSpPr/>
            <p:nvPr/>
          </p:nvSpPr>
          <p:spPr>
            <a:xfrm>
              <a:off x="1691680" y="280376"/>
              <a:ext cx="604867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elawadee" pitchFamily="34" charset="-34"/>
                  <a:cs typeface="Leelawadee" pitchFamily="34" charset="-34"/>
                </a:rPr>
                <a:t>Fontes</a:t>
              </a:r>
              <a:r>
                <a:rPr lang="pt-B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elawadee" pitchFamily="34" charset="-34"/>
                  <a:cs typeface="Leelawadee" pitchFamily="34" charset="-34"/>
                </a:rPr>
                <a:t>: DIOPS (ANS) – Extraído em 19/01/2016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051720" y="444987"/>
              <a:ext cx="604867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elawadee" pitchFamily="34" charset="-34"/>
                  <a:cs typeface="Leelawadee" pitchFamily="34" charset="-34"/>
                </a:rPr>
                <a:t>SES (SUSEP) – Extraído em 01/02/2016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2820463" y="6287023"/>
            <a:ext cx="5663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Nota: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pt-B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1)</a:t>
            </a:r>
            <a:r>
              <a:rPr lang="pt-B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Em Ativo não foram deduzidas as parcelas de participações acionárias dentro do próprio mercado.</a:t>
            </a:r>
          </a:p>
          <a:p>
            <a:pPr algn="just"/>
            <a:r>
              <a:rPr lang="pt-B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2) </a:t>
            </a:r>
            <a:r>
              <a:rPr lang="pt-B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Dados Saúde Suplementar de 2015: projeções CNseg</a:t>
            </a:r>
            <a:endParaRPr lang="pt-BR" sz="900" dirty="0">
              <a:solidFill>
                <a:schemeClr val="tx1">
                  <a:lumMod val="85000"/>
                  <a:lumOff val="15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3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11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37572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7760" y="2924944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</a:rPr>
              <a:t>A Reversão da Tendência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0406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339752" y="-27295"/>
            <a:ext cx="612068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36512" y="19914"/>
            <a:ext cx="8496944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			Alteração nas expectativas do cenário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Macro Econômico 2015</a:t>
            </a:r>
            <a:endParaRPr lang="pt-BR" sz="24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65193" y="1070951"/>
            <a:ext cx="781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Leelawadee" pitchFamily="34" charset="-34"/>
                <a:cs typeface="Leelawadee" pitchFamily="34" charset="-34"/>
              </a:rPr>
              <a:t>As expectativas vieram se deteriorando... Quando ocorrerá a reversão?</a:t>
            </a:r>
            <a:endParaRPr lang="pt-BR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7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69492"/>
              </p:ext>
            </p:extLst>
          </p:nvPr>
        </p:nvGraphicFramePr>
        <p:xfrm>
          <a:off x="575557" y="1597149"/>
          <a:ext cx="7992887" cy="4815243"/>
        </p:xfrm>
        <a:graphic>
          <a:graphicData uri="http://schemas.openxmlformats.org/drawingml/2006/table">
            <a:tbl>
              <a:tblPr/>
              <a:tblGrid>
                <a:gridCol w="1141841"/>
                <a:gridCol w="1141841"/>
                <a:gridCol w="1141841"/>
                <a:gridCol w="1141841"/>
                <a:gridCol w="1141841"/>
                <a:gridCol w="1141841"/>
                <a:gridCol w="1141841"/>
              </a:tblGrid>
              <a:tr h="402286">
                <a:tc>
                  <a:txBody>
                    <a:bodyPr/>
                    <a:lstStyle/>
                    <a:p>
                      <a:pPr algn="l" rtl="0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Expectativa 2015 (Focus)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Observado</a:t>
                      </a:r>
                      <a:b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Expectativa</a:t>
                      </a:r>
                      <a:b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2286">
                <a:tc>
                  <a:txBody>
                    <a:bodyPr/>
                    <a:lstStyle/>
                    <a:p>
                      <a:pPr algn="l" rtl="0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Início</a:t>
                      </a:r>
                      <a:b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Final</a:t>
                      </a:r>
                      <a:b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1º tri 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Final</a:t>
                      </a:r>
                      <a:b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2º tri 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Final</a:t>
                      </a:r>
                      <a:b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3º tri 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Início</a:t>
                      </a:r>
                      <a:b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3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Data de publicação do Boletim Focus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02/01/2016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15/05/2015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07/08/2015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13/11/2015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05/02/2016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05/02/2016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PIB real - índice IBC-</a:t>
                      </a:r>
                      <a:r>
                        <a:rPr lang="pt-BR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Br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0,50%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-1,20%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-2,00%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-3,10%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-3,80%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-3,20%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6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Taxa Selic (% ao ano)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12,50%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13,50%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14,30%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14,25%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14,25%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14,20%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5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Taxa de câmbio - R$ / US$ - comercial - venda - média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3,96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3,84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66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IPCA - índice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6,56%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8,30%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9,30%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10,04%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10,67%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7,60%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1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Produção Industrial - índice físico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1,04%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-2,80%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-5,20%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-7,40%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-8,30%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Leelawadee" pitchFamily="34" charset="-34"/>
                          <a:cs typeface="Leelawadee" pitchFamily="34" charset="-34"/>
                        </a:rPr>
                        <a:t>-4,00%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13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3799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-27295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16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11560" y="25870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Cenário Macro </a:t>
            </a:r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Econômico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comparativo </a:t>
            </a:r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2014 e </a:t>
            </a:r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2015 </a:t>
            </a:r>
            <a:r>
              <a:rPr lang="pt-BR" sz="1400" b="1" dirty="0" smtClean="0">
                <a:solidFill>
                  <a:schemeClr val="bg1"/>
                </a:solidFill>
                <a:latin typeface="Leelawadee" pitchFamily="34" charset="-34"/>
              </a:rPr>
              <a:t>(valores </a:t>
            </a:r>
            <a:r>
              <a:rPr lang="pt-BR" sz="1400" b="1" dirty="0">
                <a:solidFill>
                  <a:schemeClr val="bg1"/>
                </a:solidFill>
                <a:latin typeface="Leelawadee" pitchFamily="34" charset="-34"/>
              </a:rPr>
              <a:t>reais, IPCA 10,67%)</a:t>
            </a: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2897814" y="1828130"/>
            <a:ext cx="33483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sz="3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-3,8%</a:t>
            </a:r>
            <a:endParaRPr lang="pt-BR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9" name="Retângulo de cantos arredondados 18"/>
          <p:cNvSpPr/>
          <p:nvPr/>
        </p:nvSpPr>
        <p:spPr bwMode="auto">
          <a:xfrm>
            <a:off x="2897814" y="1124744"/>
            <a:ext cx="3348372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Variação </a:t>
            </a:r>
            <a:r>
              <a:rPr lang="pt-BR" sz="24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do </a:t>
            </a:r>
            <a:r>
              <a:rPr lang="pt-BR" sz="2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PIB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31" y="2276872"/>
            <a:ext cx="4750739" cy="4465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14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062093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-27295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16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11560" y="25870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Cenário Macro </a:t>
            </a:r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Econômico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comparativo </a:t>
            </a:r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2014 e </a:t>
            </a:r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2015</a:t>
            </a:r>
            <a:endParaRPr lang="pt-BR" sz="16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22" name="Retângulo de cantos arredondados 21"/>
          <p:cNvSpPr/>
          <p:nvPr/>
        </p:nvSpPr>
        <p:spPr bwMode="auto">
          <a:xfrm>
            <a:off x="1556404" y="1268760"/>
            <a:ext cx="6031191" cy="7423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Taxa de desemprego</a:t>
            </a:r>
            <a:endParaRPr lang="pt-BR" sz="28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8" name="Retângulo de cantos arredondados 27"/>
          <p:cNvSpPr/>
          <p:nvPr/>
        </p:nvSpPr>
        <p:spPr bwMode="auto">
          <a:xfrm>
            <a:off x="4572000" y="2011089"/>
            <a:ext cx="3015596" cy="5599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Em 2015: </a:t>
            </a:r>
            <a:r>
              <a:rPr lang="pt-B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6,9%</a:t>
            </a:r>
            <a:endParaRPr lang="pt-BR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9" name="Retângulo de cantos arredondados 28"/>
          <p:cNvSpPr/>
          <p:nvPr/>
        </p:nvSpPr>
        <p:spPr bwMode="auto">
          <a:xfrm>
            <a:off x="1556405" y="2011089"/>
            <a:ext cx="3015594" cy="5599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Em 2014: </a:t>
            </a:r>
            <a:r>
              <a:rPr lang="pt-B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4,3%</a:t>
            </a:r>
            <a:endParaRPr lang="pt-BR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701049" y="3021192"/>
            <a:ext cx="7741901" cy="7423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Rendimento real médio das famílias</a:t>
            </a:r>
            <a:endParaRPr lang="pt-BR" sz="28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5856950" y="3763521"/>
            <a:ext cx="2586001" cy="5599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-6,87%</a:t>
            </a:r>
            <a:endParaRPr lang="pt-BR"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3288992" y="3763521"/>
            <a:ext cx="2586001" cy="5599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Em 2015: R$2.203,93</a:t>
            </a:r>
            <a:endParaRPr lang="pt-BR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701050" y="3763521"/>
            <a:ext cx="2586001" cy="5599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Em 2014: R$2.366,53</a:t>
            </a:r>
            <a:endParaRPr lang="pt-BR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7" name="Retângulo de cantos arredondados 26"/>
          <p:cNvSpPr/>
          <p:nvPr/>
        </p:nvSpPr>
        <p:spPr bwMode="auto">
          <a:xfrm>
            <a:off x="701049" y="4791039"/>
            <a:ext cx="7741901" cy="7423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sz="2800" b="1" dirty="0" smtClean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Depósitos em poupança</a:t>
            </a:r>
            <a:endParaRPr lang="pt-BR" sz="28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2" name="Retângulo de cantos arredondados 31"/>
          <p:cNvSpPr/>
          <p:nvPr/>
        </p:nvSpPr>
        <p:spPr bwMode="auto">
          <a:xfrm>
            <a:off x="3288992" y="5533368"/>
            <a:ext cx="2586001" cy="5599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Em 2015: R$647,1 bi</a:t>
            </a:r>
            <a:endParaRPr lang="pt-BR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3" name="Retângulo de cantos arredondados 32"/>
          <p:cNvSpPr/>
          <p:nvPr/>
        </p:nvSpPr>
        <p:spPr bwMode="auto">
          <a:xfrm>
            <a:off x="701050" y="5533368"/>
            <a:ext cx="2586001" cy="5599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marL="285750" indent="-285750" algn="ctr"/>
            <a:r>
              <a:rPr lang="pt-BR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Em 2014: R$664,8 bi</a:t>
            </a:r>
            <a:endParaRPr lang="pt-BR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856950" y="5533368"/>
            <a:ext cx="2586001" cy="559928"/>
            <a:chOff x="5856950" y="5533368"/>
            <a:chExt cx="2586001" cy="559928"/>
          </a:xfrm>
        </p:grpSpPr>
        <p:sp>
          <p:nvSpPr>
            <p:cNvPr id="31" name="Retângulo de cantos arredondados 30"/>
            <p:cNvSpPr/>
            <p:nvPr/>
          </p:nvSpPr>
          <p:spPr bwMode="auto">
            <a:xfrm>
              <a:off x="5856950" y="5533368"/>
              <a:ext cx="2586001" cy="5599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/>
              <a:bevelB/>
            </a:sp3d>
            <a:extLst/>
          </p:spPr>
          <p:txBody>
            <a:bodyPr rtlCol="0" anchor="ctr"/>
            <a:lstStyle/>
            <a:p>
              <a:pPr marL="285750" indent="-285750" algn="ctr"/>
              <a:endParaRPr lang="pt-BR" sz="2800" b="1" dirty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868144" y="5550315"/>
              <a:ext cx="25748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 smtClean="0">
                  <a:latin typeface="Leelawadee" panose="020B0502040204020203" pitchFamily="34" charset="-34"/>
                  <a:cs typeface="Leelawadee" panose="020B0502040204020203" pitchFamily="34" charset="-34"/>
                </a:rPr>
                <a:t>-2,67</a:t>
              </a:r>
              <a:r>
                <a:rPr lang="pt-BR" sz="2800" b="1" dirty="0">
                  <a:latin typeface="Leelawadee" panose="020B0502040204020203" pitchFamily="34" charset="-34"/>
                  <a:cs typeface="Leelawadee" panose="020B0502040204020203" pitchFamily="34" charset="-34"/>
                </a:rPr>
                <a:t>%</a:t>
              </a:r>
              <a:endParaRPr lang="pt-BR" sz="2800" dirty="0"/>
            </a:p>
          </p:txBody>
        </p:sp>
      </p:grpSp>
      <p:pic>
        <p:nvPicPr>
          <p:cNvPr id="20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15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969592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13" grpId="0" animBg="1"/>
      <p:bldP spid="15" grpId="0" animBg="1"/>
      <p:bldP spid="16" grpId="0" animBg="1"/>
      <p:bldP spid="17" grpId="0" animBg="1"/>
      <p:bldP spid="27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560" y="25870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Queda de Renda e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Aumento do Desemprego</a:t>
            </a:r>
            <a:endParaRPr lang="pt-BR" sz="16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9" y="1196752"/>
            <a:ext cx="8633063" cy="48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16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96814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-27295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2" name="Pizza 1"/>
          <p:cNvSpPr/>
          <p:nvPr/>
        </p:nvSpPr>
        <p:spPr bwMode="auto">
          <a:xfrm>
            <a:off x="2339752" y="2420888"/>
            <a:ext cx="3816424" cy="2016224"/>
          </a:xfrm>
          <a:prstGeom prst="pi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1560" y="25870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Desempenho de </a:t>
            </a:r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outros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setores </a:t>
            </a:r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da </a:t>
            </a:r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economia | 2015/2014</a:t>
            </a:r>
            <a:endParaRPr lang="pt-BR" sz="24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788024" y="1620097"/>
            <a:ext cx="1735200" cy="1592879"/>
            <a:chOff x="4860033" y="2204864"/>
            <a:chExt cx="1810348" cy="1584176"/>
          </a:xfrm>
        </p:grpSpPr>
        <p:sp>
          <p:nvSpPr>
            <p:cNvPr id="20" name="Fluxograma: Processo alternativo 19"/>
            <p:cNvSpPr/>
            <p:nvPr/>
          </p:nvSpPr>
          <p:spPr bwMode="auto">
            <a:xfrm>
              <a:off x="4860033" y="2204864"/>
              <a:ext cx="1810348" cy="1584176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metal">
              <a:bevelT/>
              <a:bevelB/>
            </a:sp3d>
            <a:extLst/>
          </p:spPr>
          <p:txBody>
            <a:bodyPr rtlCol="0" anchor="ctr"/>
            <a:lstStyle/>
            <a:p>
              <a:pPr algn="ctr"/>
              <a:endParaRPr lang="pt-BR" sz="1500" b="1" dirty="0" smtClean="0">
                <a:solidFill>
                  <a:schemeClr val="bg1"/>
                </a:solidFill>
                <a:latin typeface="Leelawadee" pitchFamily="34" charset="-34"/>
              </a:endParaRP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3" y="2316739"/>
              <a:ext cx="1810348" cy="1357761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7027280" y="1618705"/>
            <a:ext cx="1735200" cy="1592879"/>
            <a:chOff x="4860033" y="2204864"/>
            <a:chExt cx="1810348" cy="1584176"/>
          </a:xfrm>
        </p:grpSpPr>
        <p:sp>
          <p:nvSpPr>
            <p:cNvPr id="13" name="Fluxograma: Processo alternativo 12"/>
            <p:cNvSpPr/>
            <p:nvPr/>
          </p:nvSpPr>
          <p:spPr bwMode="auto">
            <a:xfrm>
              <a:off x="4860033" y="2204864"/>
              <a:ext cx="1810348" cy="1584176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metal">
              <a:bevelT/>
              <a:bevelB/>
            </a:sp3d>
            <a:extLst/>
          </p:spPr>
          <p:txBody>
            <a:bodyPr rtlCol="0" anchor="ctr"/>
            <a:lstStyle/>
            <a:p>
              <a:pPr algn="ctr"/>
              <a:endParaRPr lang="pt-BR" sz="1500" b="1" dirty="0" smtClean="0">
                <a:solidFill>
                  <a:schemeClr val="bg1"/>
                </a:solidFill>
                <a:latin typeface="Leelawadee" pitchFamily="34" charset="-34"/>
              </a:endParaRPr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3" y="2440730"/>
              <a:ext cx="1810348" cy="1109779"/>
            </a:xfrm>
            <a:prstGeom prst="rect">
              <a:avLst/>
            </a:prstGeom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23" name="Grupo 22"/>
          <p:cNvGrpSpPr/>
          <p:nvPr/>
        </p:nvGrpSpPr>
        <p:grpSpPr>
          <a:xfrm>
            <a:off x="2620776" y="1624447"/>
            <a:ext cx="1735200" cy="1592879"/>
            <a:chOff x="4860033" y="2204864"/>
            <a:chExt cx="1816665" cy="1584176"/>
          </a:xfrm>
        </p:grpSpPr>
        <p:sp>
          <p:nvSpPr>
            <p:cNvPr id="24" name="Fluxograma: Processo alternativo 23"/>
            <p:cNvSpPr/>
            <p:nvPr/>
          </p:nvSpPr>
          <p:spPr bwMode="auto">
            <a:xfrm>
              <a:off x="4860033" y="2204864"/>
              <a:ext cx="1810348" cy="1584176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metal">
              <a:bevelT/>
              <a:bevelB/>
            </a:sp3d>
            <a:extLst/>
          </p:spPr>
          <p:txBody>
            <a:bodyPr rtlCol="0" anchor="ctr"/>
            <a:lstStyle/>
            <a:p>
              <a:pPr algn="ctr"/>
              <a:endParaRPr lang="pt-BR" sz="1500" b="1" dirty="0" smtClean="0">
                <a:solidFill>
                  <a:schemeClr val="bg1"/>
                </a:solidFill>
                <a:latin typeface="Leelawadee" pitchFamily="34" charset="-34"/>
              </a:endParaRP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4" y="2204864"/>
              <a:ext cx="1816664" cy="15841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6" name="Grupo 25"/>
          <p:cNvGrpSpPr/>
          <p:nvPr/>
        </p:nvGrpSpPr>
        <p:grpSpPr>
          <a:xfrm>
            <a:off x="381520" y="1624448"/>
            <a:ext cx="1735200" cy="1592879"/>
            <a:chOff x="4860033" y="2204864"/>
            <a:chExt cx="1816665" cy="1584176"/>
          </a:xfrm>
        </p:grpSpPr>
        <p:sp>
          <p:nvSpPr>
            <p:cNvPr id="27" name="Fluxograma: Processo alternativo 26"/>
            <p:cNvSpPr/>
            <p:nvPr/>
          </p:nvSpPr>
          <p:spPr bwMode="auto">
            <a:xfrm>
              <a:off x="4860033" y="2204864"/>
              <a:ext cx="1810348" cy="1584176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metal">
              <a:bevelT/>
              <a:bevelB/>
            </a:sp3d>
            <a:extLst/>
          </p:spPr>
          <p:txBody>
            <a:bodyPr rtlCol="0" anchor="ctr"/>
            <a:lstStyle/>
            <a:p>
              <a:pPr algn="ctr"/>
              <a:endParaRPr lang="pt-BR" sz="1500" b="1" dirty="0" smtClean="0">
                <a:solidFill>
                  <a:schemeClr val="bg1"/>
                </a:solidFill>
                <a:latin typeface="Leelawadee" pitchFamily="34" charset="-34"/>
              </a:endParaRPr>
            </a:p>
          </p:txBody>
        </p:sp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3" y="2204865"/>
              <a:ext cx="1816665" cy="15841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CaixaDeTexto 8"/>
          <p:cNvSpPr txBox="1"/>
          <p:nvPr/>
        </p:nvSpPr>
        <p:spPr>
          <a:xfrm>
            <a:off x="381521" y="3429287"/>
            <a:ext cx="173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Produção Industrial</a:t>
            </a:r>
          </a:p>
          <a:p>
            <a:pPr algn="ctr"/>
            <a:r>
              <a:rPr lang="pt-B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no Brasil</a:t>
            </a:r>
            <a:endParaRPr lang="pt-BR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2614742" y="3421155"/>
            <a:ext cx="173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Faturamento da indústria da transformação</a:t>
            </a:r>
            <a:endParaRPr lang="pt-BR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719520" y="342900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Produção de bens de consumo duráveis</a:t>
            </a:r>
            <a:endParaRPr lang="pt-BR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7027280" y="3421155"/>
            <a:ext cx="17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Produção de veículos</a:t>
            </a:r>
            <a:endParaRPr lang="pt-BR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95536" y="5654433"/>
            <a:ext cx="17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Recuou 8,3% em relação a 2014.</a:t>
            </a:r>
            <a:endParaRPr lang="pt-BR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483768" y="5654433"/>
            <a:ext cx="2016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Encolheu 9,5%. Terceiro ano consecutivo de queda.</a:t>
            </a:r>
            <a:endParaRPr lang="pt-BR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4798657" y="5654433"/>
            <a:ext cx="17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- 18,7%.</a:t>
            </a:r>
            <a:endParaRPr lang="pt-BR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027280" y="5654433"/>
            <a:ext cx="173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- 22,8%.</a:t>
            </a:r>
            <a:endParaRPr lang="pt-BR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5" name="Seta para baixo 34"/>
          <p:cNvSpPr/>
          <p:nvPr/>
        </p:nvSpPr>
        <p:spPr bwMode="auto">
          <a:xfrm>
            <a:off x="981503" y="4429576"/>
            <a:ext cx="529200" cy="10930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44" name="Seta para baixo 43"/>
          <p:cNvSpPr/>
          <p:nvPr/>
        </p:nvSpPr>
        <p:spPr bwMode="auto">
          <a:xfrm>
            <a:off x="3220759" y="4429576"/>
            <a:ext cx="529200" cy="10930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45" name="Seta para baixo 44"/>
          <p:cNvSpPr/>
          <p:nvPr/>
        </p:nvSpPr>
        <p:spPr bwMode="auto">
          <a:xfrm>
            <a:off x="5391024" y="4429576"/>
            <a:ext cx="529200" cy="1080008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46" name="Seta para baixo 45"/>
          <p:cNvSpPr/>
          <p:nvPr/>
        </p:nvSpPr>
        <p:spPr bwMode="auto">
          <a:xfrm>
            <a:off x="7630280" y="4429576"/>
            <a:ext cx="529200" cy="10930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29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17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109291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5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-27295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pt-BR" sz="15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2" name="Pizza 1"/>
          <p:cNvSpPr/>
          <p:nvPr/>
        </p:nvSpPr>
        <p:spPr bwMode="auto">
          <a:xfrm>
            <a:off x="2339752" y="2420888"/>
            <a:ext cx="3816424" cy="2016224"/>
          </a:xfrm>
          <a:prstGeom prst="pi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1560" y="25870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Desempenho de </a:t>
            </a:r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outros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setores </a:t>
            </a:r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da </a:t>
            </a:r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economia | 2015/2014</a:t>
            </a:r>
            <a:endParaRPr lang="pt-BR" sz="2400" b="1" dirty="0">
              <a:solidFill>
                <a:schemeClr val="bg1"/>
              </a:solidFill>
              <a:latin typeface="Leelawadee" pitchFamily="34" charset="-34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30048" y="1610001"/>
            <a:ext cx="2389824" cy="1594800"/>
            <a:chOff x="4445339" y="3645024"/>
            <a:chExt cx="2495717" cy="1584176"/>
          </a:xfrm>
        </p:grpSpPr>
        <p:sp>
          <p:nvSpPr>
            <p:cNvPr id="16" name="Fluxograma: Processo alternativo 15"/>
            <p:cNvSpPr/>
            <p:nvPr/>
          </p:nvSpPr>
          <p:spPr bwMode="auto">
            <a:xfrm>
              <a:off x="4788024" y="3645024"/>
              <a:ext cx="1810348" cy="1584176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metal">
              <a:bevelT/>
              <a:bevelB/>
            </a:sp3d>
            <a:extLst/>
          </p:spPr>
          <p:txBody>
            <a:bodyPr rtlCol="0" anchor="ctr"/>
            <a:lstStyle/>
            <a:p>
              <a:pPr algn="ctr"/>
              <a:endParaRPr lang="pt-BR" sz="1500" b="1" dirty="0" smtClean="0">
                <a:solidFill>
                  <a:schemeClr val="bg1"/>
                </a:solidFill>
                <a:latin typeface="Leelawadee" pitchFamily="34" charset="-34"/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339" y="3925776"/>
              <a:ext cx="2495717" cy="102267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8" name="Grupo 17"/>
          <p:cNvGrpSpPr/>
          <p:nvPr/>
        </p:nvGrpSpPr>
        <p:grpSpPr>
          <a:xfrm>
            <a:off x="3705233" y="1610000"/>
            <a:ext cx="1733535" cy="1594800"/>
            <a:chOff x="4860033" y="2204864"/>
            <a:chExt cx="1810348" cy="1584176"/>
          </a:xfrm>
        </p:grpSpPr>
        <p:sp>
          <p:nvSpPr>
            <p:cNvPr id="19" name="Fluxograma: Processo alternativo 18"/>
            <p:cNvSpPr/>
            <p:nvPr/>
          </p:nvSpPr>
          <p:spPr bwMode="auto">
            <a:xfrm>
              <a:off x="4860033" y="2204864"/>
              <a:ext cx="1810348" cy="1584176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metal">
              <a:bevelT/>
              <a:bevelB/>
            </a:sp3d>
            <a:extLst/>
          </p:spPr>
          <p:txBody>
            <a:bodyPr rtlCol="0" anchor="ctr"/>
            <a:lstStyle/>
            <a:p>
              <a:pPr algn="ctr"/>
              <a:endParaRPr lang="pt-BR" sz="1500" b="1" dirty="0" smtClean="0">
                <a:solidFill>
                  <a:schemeClr val="bg1"/>
                </a:solidFill>
                <a:latin typeface="Leelawadee" pitchFamily="34" charset="-34"/>
              </a:endParaRP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326" y="2316739"/>
              <a:ext cx="1357761" cy="1357761"/>
            </a:xfrm>
            <a:prstGeom prst="rect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32" name="Grupo 31"/>
          <p:cNvGrpSpPr/>
          <p:nvPr/>
        </p:nvGrpSpPr>
        <p:grpSpPr>
          <a:xfrm>
            <a:off x="6012160" y="1618176"/>
            <a:ext cx="1733535" cy="1594800"/>
            <a:chOff x="4860033" y="2204864"/>
            <a:chExt cx="1810348" cy="1599299"/>
          </a:xfrm>
        </p:grpSpPr>
        <p:sp>
          <p:nvSpPr>
            <p:cNvPr id="33" name="Fluxograma: Processo alternativo 32"/>
            <p:cNvSpPr/>
            <p:nvPr/>
          </p:nvSpPr>
          <p:spPr bwMode="auto">
            <a:xfrm>
              <a:off x="4860033" y="2204864"/>
              <a:ext cx="1810348" cy="1584176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balanced" dir="t"/>
            </a:scene3d>
            <a:sp3d prstMaterial="metal">
              <a:bevelT/>
              <a:bevelB/>
            </a:sp3d>
            <a:extLst/>
          </p:spPr>
          <p:txBody>
            <a:bodyPr rtlCol="0" anchor="ctr"/>
            <a:lstStyle/>
            <a:p>
              <a:pPr algn="ctr"/>
              <a:endParaRPr lang="pt-BR" sz="1500" b="1" dirty="0" smtClean="0">
                <a:solidFill>
                  <a:schemeClr val="bg1"/>
                </a:solidFill>
                <a:latin typeface="Leelawadee" pitchFamily="34" charset="-34"/>
              </a:endParaRPr>
            </a:p>
          </p:txBody>
        </p: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054" y="2215683"/>
              <a:ext cx="1224136" cy="1588480"/>
            </a:xfrm>
            <a:prstGeom prst="rect">
              <a:avLst/>
            </a:prstGeom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35" name="CaixaDeTexto 34"/>
          <p:cNvSpPr txBox="1"/>
          <p:nvPr/>
        </p:nvSpPr>
        <p:spPr>
          <a:xfrm>
            <a:off x="1302132" y="3429000"/>
            <a:ext cx="1845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Venda de eletrodomésticos</a:t>
            </a:r>
            <a:endParaRPr lang="pt-BR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705233" y="3429000"/>
            <a:ext cx="173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Venda de veículos, partes e peças</a:t>
            </a:r>
            <a:endParaRPr lang="pt-BR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877437" y="3429000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Financiamento imobiliário com recursos da poupança e FGTS</a:t>
            </a:r>
            <a:endParaRPr lang="pt-BR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357360" y="5970766"/>
            <a:ext cx="17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-12,9%.</a:t>
            </a:r>
            <a:endParaRPr lang="pt-BR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703568" y="5970766"/>
            <a:ext cx="17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-17,8%.</a:t>
            </a:r>
            <a:endParaRPr lang="pt-BR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010495" y="5970766"/>
            <a:ext cx="17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-17,6%.</a:t>
            </a:r>
            <a:endParaRPr lang="pt-BR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4" name="Seta para baixo 43"/>
          <p:cNvSpPr/>
          <p:nvPr/>
        </p:nvSpPr>
        <p:spPr bwMode="auto">
          <a:xfrm>
            <a:off x="1960360" y="4784222"/>
            <a:ext cx="529200" cy="10930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45" name="Seta para baixo 44"/>
          <p:cNvSpPr/>
          <p:nvPr/>
        </p:nvSpPr>
        <p:spPr bwMode="auto">
          <a:xfrm>
            <a:off x="4308233" y="4784222"/>
            <a:ext cx="529200" cy="1093050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46" name="Seta para baixo 45"/>
          <p:cNvSpPr/>
          <p:nvPr/>
        </p:nvSpPr>
        <p:spPr bwMode="auto">
          <a:xfrm>
            <a:off x="6613495" y="4784222"/>
            <a:ext cx="529200" cy="1080008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  <a:bevelB/>
          </a:sp3d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23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18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524375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7760" y="300436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2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</a:endParaRPr>
          </a:p>
          <a:p>
            <a:pPr algn="ctr">
              <a:spcAft>
                <a:spcPts val="1200"/>
              </a:spcAft>
            </a:pPr>
            <a:r>
              <a:rPr lang="pt-BR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</a:rPr>
              <a:t>Como o Mercado Segurador pode alavancar a Economia</a:t>
            </a:r>
          </a:p>
          <a:p>
            <a:pPr algn="ctr"/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3855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7760" y="2924944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</a:rPr>
              <a:t>América Latina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9701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 bwMode="auto">
          <a:xfrm>
            <a:off x="7068752" y="5575852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6" y="2022248"/>
            <a:ext cx="1732634" cy="163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44" y="1158152"/>
            <a:ext cx="1783844" cy="188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96" y="1734216"/>
            <a:ext cx="1988687" cy="179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76" y="4326504"/>
            <a:ext cx="1864928" cy="176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68" y="4542528"/>
            <a:ext cx="1745436" cy="154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795152"/>
            <a:ext cx="126841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76" y="1230160"/>
            <a:ext cx="1457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77" y="1179077"/>
            <a:ext cx="14747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52" y="3606424"/>
            <a:ext cx="13589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60" y="5406624"/>
            <a:ext cx="13477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11560" y="20141"/>
            <a:ext cx="783962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Como o seguro pode alavancar a economia</a:t>
            </a:r>
            <a:endParaRPr lang="pt-BR" sz="2200" dirty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13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20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22326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0" y="20003"/>
            <a:ext cx="84597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Cinco requisitos para uma nova jornada</a:t>
            </a:r>
            <a:endParaRPr lang="pt-BR" sz="22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9" name="Seta circular 8"/>
          <p:cNvSpPr/>
          <p:nvPr/>
        </p:nvSpPr>
        <p:spPr>
          <a:xfrm rot="1951816">
            <a:off x="1737506" y="1124901"/>
            <a:ext cx="5668988" cy="5485452"/>
          </a:xfrm>
          <a:prstGeom prst="circularArrow">
            <a:avLst>
              <a:gd name="adj1" fmla="val 5544"/>
              <a:gd name="adj2" fmla="val 15749"/>
              <a:gd name="adj3" fmla="val 13815233"/>
              <a:gd name="adj4" fmla="val 13819868"/>
              <a:gd name="adj5" fmla="val 4442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rma livre 19"/>
          <p:cNvSpPr/>
          <p:nvPr/>
        </p:nvSpPr>
        <p:spPr>
          <a:xfrm>
            <a:off x="3283700" y="988572"/>
            <a:ext cx="2576601" cy="1288300"/>
          </a:xfrm>
          <a:custGeom>
            <a:avLst/>
            <a:gdLst>
              <a:gd name="connsiteX0" fmla="*/ 0 w 2576601"/>
              <a:gd name="connsiteY0" fmla="*/ 214721 h 1288300"/>
              <a:gd name="connsiteX1" fmla="*/ 214721 w 2576601"/>
              <a:gd name="connsiteY1" fmla="*/ 0 h 1288300"/>
              <a:gd name="connsiteX2" fmla="*/ 2361880 w 2576601"/>
              <a:gd name="connsiteY2" fmla="*/ 0 h 1288300"/>
              <a:gd name="connsiteX3" fmla="*/ 2576601 w 2576601"/>
              <a:gd name="connsiteY3" fmla="*/ 214721 h 1288300"/>
              <a:gd name="connsiteX4" fmla="*/ 2576601 w 2576601"/>
              <a:gd name="connsiteY4" fmla="*/ 1073579 h 1288300"/>
              <a:gd name="connsiteX5" fmla="*/ 2361880 w 2576601"/>
              <a:gd name="connsiteY5" fmla="*/ 1288300 h 1288300"/>
              <a:gd name="connsiteX6" fmla="*/ 214721 w 2576601"/>
              <a:gd name="connsiteY6" fmla="*/ 1288300 h 1288300"/>
              <a:gd name="connsiteX7" fmla="*/ 0 w 2576601"/>
              <a:gd name="connsiteY7" fmla="*/ 1073579 h 1288300"/>
              <a:gd name="connsiteX8" fmla="*/ 0 w 2576601"/>
              <a:gd name="connsiteY8" fmla="*/ 214721 h 12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601" h="1288300">
                <a:moveTo>
                  <a:pt x="0" y="214721"/>
                </a:moveTo>
                <a:cubicBezTo>
                  <a:pt x="0" y="96134"/>
                  <a:pt x="96134" y="0"/>
                  <a:pt x="214721" y="0"/>
                </a:cubicBezTo>
                <a:lnTo>
                  <a:pt x="2361880" y="0"/>
                </a:lnTo>
                <a:cubicBezTo>
                  <a:pt x="2480467" y="0"/>
                  <a:pt x="2576601" y="96134"/>
                  <a:pt x="2576601" y="214721"/>
                </a:cubicBezTo>
                <a:lnTo>
                  <a:pt x="2576601" y="1073579"/>
                </a:lnTo>
                <a:cubicBezTo>
                  <a:pt x="2576601" y="1192166"/>
                  <a:pt x="2480467" y="1288300"/>
                  <a:pt x="2361880" y="1288300"/>
                </a:cubicBezTo>
                <a:lnTo>
                  <a:pt x="214721" y="1288300"/>
                </a:lnTo>
                <a:cubicBezTo>
                  <a:pt x="96134" y="1288300"/>
                  <a:pt x="0" y="1192166"/>
                  <a:pt x="0" y="1073579"/>
                </a:cubicBezTo>
                <a:lnTo>
                  <a:pt x="0" y="2147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90" tIns="139090" rIns="139090" bIns="1390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kern="1200" dirty="0" smtClean="0">
                <a:latin typeface="Leelawadee" pitchFamily="34" charset="-34"/>
                <a:cs typeface="Leelawadee" pitchFamily="34" charset="-34"/>
              </a:rPr>
              <a:t>Estabilidade Regulatória</a:t>
            </a:r>
            <a:endParaRPr lang="pt-BR" sz="2000" b="1" kern="12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6012160" y="2725573"/>
            <a:ext cx="2576601" cy="1288300"/>
          </a:xfrm>
          <a:custGeom>
            <a:avLst/>
            <a:gdLst>
              <a:gd name="connsiteX0" fmla="*/ 0 w 2576601"/>
              <a:gd name="connsiteY0" fmla="*/ 214721 h 1288300"/>
              <a:gd name="connsiteX1" fmla="*/ 214721 w 2576601"/>
              <a:gd name="connsiteY1" fmla="*/ 0 h 1288300"/>
              <a:gd name="connsiteX2" fmla="*/ 2361880 w 2576601"/>
              <a:gd name="connsiteY2" fmla="*/ 0 h 1288300"/>
              <a:gd name="connsiteX3" fmla="*/ 2576601 w 2576601"/>
              <a:gd name="connsiteY3" fmla="*/ 214721 h 1288300"/>
              <a:gd name="connsiteX4" fmla="*/ 2576601 w 2576601"/>
              <a:gd name="connsiteY4" fmla="*/ 1073579 h 1288300"/>
              <a:gd name="connsiteX5" fmla="*/ 2361880 w 2576601"/>
              <a:gd name="connsiteY5" fmla="*/ 1288300 h 1288300"/>
              <a:gd name="connsiteX6" fmla="*/ 214721 w 2576601"/>
              <a:gd name="connsiteY6" fmla="*/ 1288300 h 1288300"/>
              <a:gd name="connsiteX7" fmla="*/ 0 w 2576601"/>
              <a:gd name="connsiteY7" fmla="*/ 1073579 h 1288300"/>
              <a:gd name="connsiteX8" fmla="*/ 0 w 2576601"/>
              <a:gd name="connsiteY8" fmla="*/ 214721 h 12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601" h="1288300">
                <a:moveTo>
                  <a:pt x="0" y="214721"/>
                </a:moveTo>
                <a:cubicBezTo>
                  <a:pt x="0" y="96134"/>
                  <a:pt x="96134" y="0"/>
                  <a:pt x="214721" y="0"/>
                </a:cubicBezTo>
                <a:lnTo>
                  <a:pt x="2361880" y="0"/>
                </a:lnTo>
                <a:cubicBezTo>
                  <a:pt x="2480467" y="0"/>
                  <a:pt x="2576601" y="96134"/>
                  <a:pt x="2576601" y="214721"/>
                </a:cubicBezTo>
                <a:lnTo>
                  <a:pt x="2576601" y="1073579"/>
                </a:lnTo>
                <a:cubicBezTo>
                  <a:pt x="2576601" y="1192166"/>
                  <a:pt x="2480467" y="1288300"/>
                  <a:pt x="2361880" y="1288300"/>
                </a:cubicBezTo>
                <a:lnTo>
                  <a:pt x="214721" y="1288300"/>
                </a:lnTo>
                <a:cubicBezTo>
                  <a:pt x="96134" y="1288300"/>
                  <a:pt x="0" y="1192166"/>
                  <a:pt x="0" y="1073579"/>
                </a:cubicBezTo>
                <a:lnTo>
                  <a:pt x="0" y="2147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90" tIns="139090" rIns="139090" bIns="1390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kern="1200" dirty="0" smtClean="0">
                <a:latin typeface="Leelawadee" pitchFamily="34" charset="-34"/>
                <a:cs typeface="Leelawadee" pitchFamily="34" charset="-34"/>
              </a:rPr>
              <a:t>Regulação </a:t>
            </a:r>
            <a:r>
              <a:rPr lang="pt-BR" sz="2000" b="1" kern="1200" dirty="0" err="1" smtClean="0">
                <a:latin typeface="Leelawadee" pitchFamily="34" charset="-34"/>
                <a:cs typeface="Leelawadee" pitchFamily="34" charset="-34"/>
              </a:rPr>
              <a:t>Contracíclica</a:t>
            </a:r>
            <a:endParaRPr lang="pt-BR" sz="2000" b="1" kern="12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2" name="Forma livre 21"/>
          <p:cNvSpPr/>
          <p:nvPr/>
        </p:nvSpPr>
        <p:spPr>
          <a:xfrm>
            <a:off x="555239" y="2725573"/>
            <a:ext cx="2576601" cy="1288300"/>
          </a:xfrm>
          <a:custGeom>
            <a:avLst/>
            <a:gdLst>
              <a:gd name="connsiteX0" fmla="*/ 0 w 2576601"/>
              <a:gd name="connsiteY0" fmla="*/ 214721 h 1288300"/>
              <a:gd name="connsiteX1" fmla="*/ 214721 w 2576601"/>
              <a:gd name="connsiteY1" fmla="*/ 0 h 1288300"/>
              <a:gd name="connsiteX2" fmla="*/ 2361880 w 2576601"/>
              <a:gd name="connsiteY2" fmla="*/ 0 h 1288300"/>
              <a:gd name="connsiteX3" fmla="*/ 2576601 w 2576601"/>
              <a:gd name="connsiteY3" fmla="*/ 214721 h 1288300"/>
              <a:gd name="connsiteX4" fmla="*/ 2576601 w 2576601"/>
              <a:gd name="connsiteY4" fmla="*/ 1073579 h 1288300"/>
              <a:gd name="connsiteX5" fmla="*/ 2361880 w 2576601"/>
              <a:gd name="connsiteY5" fmla="*/ 1288300 h 1288300"/>
              <a:gd name="connsiteX6" fmla="*/ 214721 w 2576601"/>
              <a:gd name="connsiteY6" fmla="*/ 1288300 h 1288300"/>
              <a:gd name="connsiteX7" fmla="*/ 0 w 2576601"/>
              <a:gd name="connsiteY7" fmla="*/ 1073579 h 1288300"/>
              <a:gd name="connsiteX8" fmla="*/ 0 w 2576601"/>
              <a:gd name="connsiteY8" fmla="*/ 214721 h 12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601" h="1288300">
                <a:moveTo>
                  <a:pt x="0" y="214721"/>
                </a:moveTo>
                <a:cubicBezTo>
                  <a:pt x="0" y="96134"/>
                  <a:pt x="96134" y="0"/>
                  <a:pt x="214721" y="0"/>
                </a:cubicBezTo>
                <a:lnTo>
                  <a:pt x="2361880" y="0"/>
                </a:lnTo>
                <a:cubicBezTo>
                  <a:pt x="2480467" y="0"/>
                  <a:pt x="2576601" y="96134"/>
                  <a:pt x="2576601" y="214721"/>
                </a:cubicBezTo>
                <a:lnTo>
                  <a:pt x="2576601" y="1073579"/>
                </a:lnTo>
                <a:cubicBezTo>
                  <a:pt x="2576601" y="1192166"/>
                  <a:pt x="2480467" y="1288300"/>
                  <a:pt x="2361880" y="1288300"/>
                </a:cubicBezTo>
                <a:lnTo>
                  <a:pt x="214721" y="1288300"/>
                </a:lnTo>
                <a:cubicBezTo>
                  <a:pt x="96134" y="1288300"/>
                  <a:pt x="0" y="1192166"/>
                  <a:pt x="0" y="1073579"/>
                </a:cubicBezTo>
                <a:lnTo>
                  <a:pt x="0" y="2147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90" tIns="139090" rIns="139090" bIns="1390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kern="1200" dirty="0" smtClean="0">
                <a:latin typeface="Leelawadee" pitchFamily="34" charset="-34"/>
                <a:cs typeface="Leelawadee" pitchFamily="34" charset="-34"/>
              </a:rPr>
              <a:t>Comunicação e Educação em Seguros</a:t>
            </a:r>
            <a:endParaRPr lang="pt-BR" sz="2000" b="1" kern="12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1347327" y="5157192"/>
            <a:ext cx="2576601" cy="1288300"/>
          </a:xfrm>
          <a:custGeom>
            <a:avLst/>
            <a:gdLst>
              <a:gd name="connsiteX0" fmla="*/ 0 w 2576601"/>
              <a:gd name="connsiteY0" fmla="*/ 214721 h 1288300"/>
              <a:gd name="connsiteX1" fmla="*/ 214721 w 2576601"/>
              <a:gd name="connsiteY1" fmla="*/ 0 h 1288300"/>
              <a:gd name="connsiteX2" fmla="*/ 2361880 w 2576601"/>
              <a:gd name="connsiteY2" fmla="*/ 0 h 1288300"/>
              <a:gd name="connsiteX3" fmla="*/ 2576601 w 2576601"/>
              <a:gd name="connsiteY3" fmla="*/ 214721 h 1288300"/>
              <a:gd name="connsiteX4" fmla="*/ 2576601 w 2576601"/>
              <a:gd name="connsiteY4" fmla="*/ 1073579 h 1288300"/>
              <a:gd name="connsiteX5" fmla="*/ 2361880 w 2576601"/>
              <a:gd name="connsiteY5" fmla="*/ 1288300 h 1288300"/>
              <a:gd name="connsiteX6" fmla="*/ 214721 w 2576601"/>
              <a:gd name="connsiteY6" fmla="*/ 1288300 h 1288300"/>
              <a:gd name="connsiteX7" fmla="*/ 0 w 2576601"/>
              <a:gd name="connsiteY7" fmla="*/ 1073579 h 1288300"/>
              <a:gd name="connsiteX8" fmla="*/ 0 w 2576601"/>
              <a:gd name="connsiteY8" fmla="*/ 214721 h 12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601" h="1288300">
                <a:moveTo>
                  <a:pt x="0" y="214721"/>
                </a:moveTo>
                <a:cubicBezTo>
                  <a:pt x="0" y="96134"/>
                  <a:pt x="96134" y="0"/>
                  <a:pt x="214721" y="0"/>
                </a:cubicBezTo>
                <a:lnTo>
                  <a:pt x="2361880" y="0"/>
                </a:lnTo>
                <a:cubicBezTo>
                  <a:pt x="2480467" y="0"/>
                  <a:pt x="2576601" y="96134"/>
                  <a:pt x="2576601" y="214721"/>
                </a:cubicBezTo>
                <a:lnTo>
                  <a:pt x="2576601" y="1073579"/>
                </a:lnTo>
                <a:cubicBezTo>
                  <a:pt x="2576601" y="1192166"/>
                  <a:pt x="2480467" y="1288300"/>
                  <a:pt x="2361880" y="1288300"/>
                </a:cubicBezTo>
                <a:lnTo>
                  <a:pt x="214721" y="1288300"/>
                </a:lnTo>
                <a:cubicBezTo>
                  <a:pt x="96134" y="1288300"/>
                  <a:pt x="0" y="1192166"/>
                  <a:pt x="0" y="1073579"/>
                </a:cubicBezTo>
                <a:lnTo>
                  <a:pt x="0" y="2147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90" tIns="139090" rIns="139090" bIns="1390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kern="1200" dirty="0" smtClean="0">
                <a:latin typeface="Leelawadee" pitchFamily="34" charset="-34"/>
                <a:cs typeface="Leelawadee" pitchFamily="34" charset="-34"/>
              </a:rPr>
              <a:t>Ampliação dos Canais de Acesso</a:t>
            </a:r>
            <a:endParaRPr lang="pt-BR" sz="2000" b="1" kern="12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5292080" y="5157192"/>
            <a:ext cx="2576601" cy="1288300"/>
          </a:xfrm>
          <a:custGeom>
            <a:avLst/>
            <a:gdLst>
              <a:gd name="connsiteX0" fmla="*/ 0 w 2576601"/>
              <a:gd name="connsiteY0" fmla="*/ 214721 h 1288300"/>
              <a:gd name="connsiteX1" fmla="*/ 214721 w 2576601"/>
              <a:gd name="connsiteY1" fmla="*/ 0 h 1288300"/>
              <a:gd name="connsiteX2" fmla="*/ 2361880 w 2576601"/>
              <a:gd name="connsiteY2" fmla="*/ 0 h 1288300"/>
              <a:gd name="connsiteX3" fmla="*/ 2576601 w 2576601"/>
              <a:gd name="connsiteY3" fmla="*/ 214721 h 1288300"/>
              <a:gd name="connsiteX4" fmla="*/ 2576601 w 2576601"/>
              <a:gd name="connsiteY4" fmla="*/ 1073579 h 1288300"/>
              <a:gd name="connsiteX5" fmla="*/ 2361880 w 2576601"/>
              <a:gd name="connsiteY5" fmla="*/ 1288300 h 1288300"/>
              <a:gd name="connsiteX6" fmla="*/ 214721 w 2576601"/>
              <a:gd name="connsiteY6" fmla="*/ 1288300 h 1288300"/>
              <a:gd name="connsiteX7" fmla="*/ 0 w 2576601"/>
              <a:gd name="connsiteY7" fmla="*/ 1073579 h 1288300"/>
              <a:gd name="connsiteX8" fmla="*/ 0 w 2576601"/>
              <a:gd name="connsiteY8" fmla="*/ 214721 h 12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601" h="1288300">
                <a:moveTo>
                  <a:pt x="0" y="214721"/>
                </a:moveTo>
                <a:cubicBezTo>
                  <a:pt x="0" y="96134"/>
                  <a:pt x="96134" y="0"/>
                  <a:pt x="214721" y="0"/>
                </a:cubicBezTo>
                <a:lnTo>
                  <a:pt x="2361880" y="0"/>
                </a:lnTo>
                <a:cubicBezTo>
                  <a:pt x="2480467" y="0"/>
                  <a:pt x="2576601" y="96134"/>
                  <a:pt x="2576601" y="214721"/>
                </a:cubicBezTo>
                <a:lnTo>
                  <a:pt x="2576601" y="1073579"/>
                </a:lnTo>
                <a:cubicBezTo>
                  <a:pt x="2576601" y="1192166"/>
                  <a:pt x="2480467" y="1288300"/>
                  <a:pt x="2361880" y="1288300"/>
                </a:cubicBezTo>
                <a:lnTo>
                  <a:pt x="214721" y="1288300"/>
                </a:lnTo>
                <a:cubicBezTo>
                  <a:pt x="96134" y="1288300"/>
                  <a:pt x="0" y="1192166"/>
                  <a:pt x="0" y="1073579"/>
                </a:cubicBezTo>
                <a:lnTo>
                  <a:pt x="0" y="2147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090" tIns="139090" rIns="139090" bIns="13909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kern="1200" dirty="0" smtClean="0">
                <a:latin typeface="Leelawadee" pitchFamily="34" charset="-34"/>
                <a:cs typeface="Leelawadee" pitchFamily="34" charset="-34"/>
              </a:rPr>
              <a:t>Redução de Custos de Observância</a:t>
            </a:r>
            <a:endParaRPr lang="pt-BR" sz="2000" b="1" kern="12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3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21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87206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3" y="980727"/>
            <a:ext cx="8727654" cy="5472609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560" y="20141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Estabilidade regulatória</a:t>
            </a:r>
            <a:endParaRPr lang="pt-BR" sz="20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17046" y="1988840"/>
            <a:ext cx="34669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Brasil convergindo para padrões internacionais de solvência e 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contabilidade.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27584" y="2547481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95250" algn="just"/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• Alterações relevantes em regras de capital e de demonstrações financeiras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;</a:t>
            </a:r>
          </a:p>
          <a:p>
            <a:pPr lvl="1" indent="-95250" algn="just"/>
            <a:endParaRPr lang="pt-BR" sz="5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lvl="1" indent="-95250" algn="just"/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• Precisamos caminhar em ritmo acelerado?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817046" y="3861048"/>
            <a:ext cx="346692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No último triênio foram publicadas: 62 Circulares Susep; 61 Resoluções CNSP e 81 Resoluções Normativas 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ANS.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292080" y="1988840"/>
            <a:ext cx="32403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Regras 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perenes </a:t>
            </a: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dão tranquilidade ao empresário para investir na 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atividade.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292080" y="2736503"/>
            <a:ext cx="32403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A maturidade e grau de desenvolvimento de nosso mercado são distintos  daqueles das economias mais 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avançadas.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4" name="Arredondar Retângulo em um Canto Diagonal 23"/>
          <p:cNvSpPr/>
          <p:nvPr/>
        </p:nvSpPr>
        <p:spPr bwMode="auto">
          <a:xfrm>
            <a:off x="1380377" y="1415745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Cenário Atual</a:t>
            </a:r>
          </a:p>
        </p:txBody>
      </p:sp>
      <p:sp>
        <p:nvSpPr>
          <p:cNvPr id="25" name="Arredondar Retângulo em um Canto Diagonal 24"/>
          <p:cNvSpPr/>
          <p:nvPr/>
        </p:nvSpPr>
        <p:spPr bwMode="auto">
          <a:xfrm>
            <a:off x="5742130" y="1420986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Premissas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3" y="1999473"/>
            <a:ext cx="380145" cy="36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73" y="2848801"/>
            <a:ext cx="380145" cy="3600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9" y="1988840"/>
            <a:ext cx="380145" cy="3600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4" y="3977481"/>
            <a:ext cx="380145" cy="360000"/>
          </a:xfrm>
          <a:prstGeom prst="rect">
            <a:avLst/>
          </a:prstGeom>
        </p:spPr>
      </p:pic>
      <p:pic>
        <p:nvPicPr>
          <p:cNvPr id="15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22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0619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3" y="980727"/>
            <a:ext cx="8727654" cy="5472609"/>
          </a:xfrm>
          <a:prstGeom prst="rect">
            <a:avLst/>
          </a:prstGeom>
        </p:spPr>
      </p:pic>
      <p:sp>
        <p:nvSpPr>
          <p:cNvPr id="2" name="Pizza 1"/>
          <p:cNvSpPr/>
          <p:nvPr/>
        </p:nvSpPr>
        <p:spPr bwMode="auto">
          <a:xfrm>
            <a:off x="2339752" y="2420888"/>
            <a:ext cx="3816424" cy="2016224"/>
          </a:xfrm>
          <a:prstGeom prst="pi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560" y="20141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Regulação </a:t>
            </a:r>
            <a:r>
              <a:rPr lang="pt-BR" sz="2400" b="1" dirty="0" err="1" smtClean="0">
                <a:solidFill>
                  <a:schemeClr val="bg1"/>
                </a:solidFill>
                <a:latin typeface="Leelawadee" pitchFamily="34" charset="-34"/>
              </a:rPr>
              <a:t>Contracíclica</a:t>
            </a:r>
            <a:endParaRPr lang="pt-BR" sz="20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2" name="Arredondar Retângulo em um Canto Diagonal 11"/>
          <p:cNvSpPr/>
          <p:nvPr/>
        </p:nvSpPr>
        <p:spPr bwMode="auto">
          <a:xfrm>
            <a:off x="1380377" y="1415745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Cenário Atual</a:t>
            </a:r>
          </a:p>
        </p:txBody>
      </p:sp>
      <p:sp>
        <p:nvSpPr>
          <p:cNvPr id="13" name="Arredondar Retângulo em um Canto Diagonal 12"/>
          <p:cNvSpPr/>
          <p:nvPr/>
        </p:nvSpPr>
        <p:spPr bwMode="auto">
          <a:xfrm>
            <a:off x="5742130" y="1420986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Premissas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3" y="1999473"/>
            <a:ext cx="380145" cy="36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9" y="1988840"/>
            <a:ext cx="380145" cy="360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17593" y="1988840"/>
            <a:ext cx="332235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O </a:t>
            </a: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setor segurador 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recebe poucos incentivos. Uma regulação </a:t>
            </a:r>
            <a:r>
              <a:rPr lang="pt-BR" sz="13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contracíclica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se constituiria em um grande avanço 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64088" y="1988840"/>
            <a:ext cx="32403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A agenda regulatória deve ser estabelecida tendo-se em mente o comportamento dos ciclos econômicos: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18221" y="2780928"/>
            <a:ext cx="313209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• Em </a:t>
            </a: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momento de expansão a regulação pode aprofundar os ajustes necessários;</a:t>
            </a:r>
          </a:p>
          <a:p>
            <a:pPr marL="0" lvl="1" algn="just"/>
            <a:endParaRPr lang="pt-BR" sz="5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algn="just"/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• Em </a:t>
            </a: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momentos de retração deve ser parcimoniosa nos ajustes e privilegiar medidas que fomentem o crescimento e a inovação;</a:t>
            </a:r>
          </a:p>
          <a:p>
            <a:pPr marL="0" lvl="1" algn="just"/>
            <a:endParaRPr lang="pt-BR" sz="5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algn="just"/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• Flexibilização </a:t>
            </a: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de produtos.</a:t>
            </a:r>
          </a:p>
        </p:txBody>
      </p:sp>
      <p:pic>
        <p:nvPicPr>
          <p:cNvPr id="16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23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858404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3" y="980727"/>
            <a:ext cx="8727654" cy="5472609"/>
          </a:xfrm>
          <a:prstGeom prst="rect">
            <a:avLst/>
          </a:prstGeom>
        </p:spPr>
      </p:pic>
      <p:sp>
        <p:nvSpPr>
          <p:cNvPr id="2" name="Pizza 1"/>
          <p:cNvSpPr/>
          <p:nvPr/>
        </p:nvSpPr>
        <p:spPr bwMode="auto">
          <a:xfrm>
            <a:off x="2339752" y="2420888"/>
            <a:ext cx="3816424" cy="2016224"/>
          </a:xfrm>
          <a:prstGeom prst="pi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1560" y="20141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Redução de Custos de Observância</a:t>
            </a:r>
            <a:endParaRPr lang="pt-BR" sz="20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3" name="Arredondar Retângulo em um Canto Diagonal 12"/>
          <p:cNvSpPr/>
          <p:nvPr/>
        </p:nvSpPr>
        <p:spPr bwMode="auto">
          <a:xfrm>
            <a:off x="1380377" y="1415745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Cenário Atual</a:t>
            </a:r>
          </a:p>
        </p:txBody>
      </p:sp>
      <p:sp>
        <p:nvSpPr>
          <p:cNvPr id="14" name="Arredondar Retângulo em um Canto Diagonal 13"/>
          <p:cNvSpPr/>
          <p:nvPr/>
        </p:nvSpPr>
        <p:spPr bwMode="auto">
          <a:xfrm>
            <a:off x="5742130" y="1420986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Premissas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3" y="1999473"/>
            <a:ext cx="380145" cy="360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9" y="1988840"/>
            <a:ext cx="380145" cy="360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t="41050" r="36942" b="39449"/>
          <a:stretch/>
        </p:blipFill>
        <p:spPr bwMode="auto">
          <a:xfrm>
            <a:off x="539552" y="2530110"/>
            <a:ext cx="3652698" cy="13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11463" y="1988840"/>
            <a:ext cx="307808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O custo regulatório no Brasil é bastante alto, em especial para as empresas de pequeno e médio porte.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11463" y="4016677"/>
            <a:ext cx="3088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Ainda há pouca análise de impacto pelos órgãos reguladores.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7" y="4079701"/>
            <a:ext cx="380145" cy="36000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364088" y="1988839"/>
            <a:ext cx="33123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Maior racionalidade 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no estabelecimento </a:t>
            </a: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de exigências 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por meio </a:t>
            </a: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de análise de custo 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benefício, respeitando o princípio da proporcionalidade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8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24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863181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/>
      <p:bldP spid="4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3" y="980727"/>
            <a:ext cx="8727654" cy="5472609"/>
          </a:xfrm>
          <a:prstGeom prst="rect">
            <a:avLst/>
          </a:prstGeom>
        </p:spPr>
      </p:pic>
      <p:sp>
        <p:nvSpPr>
          <p:cNvPr id="2" name="Pizza 1"/>
          <p:cNvSpPr/>
          <p:nvPr/>
        </p:nvSpPr>
        <p:spPr bwMode="auto">
          <a:xfrm>
            <a:off x="2339752" y="2420888"/>
            <a:ext cx="3816424" cy="2016224"/>
          </a:xfrm>
          <a:prstGeom prst="pi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560" y="20141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Ampliação dos Canais de Acesso</a:t>
            </a:r>
            <a:endParaRPr lang="pt-BR" sz="20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2" name="Arredondar Retângulo em um Canto Diagonal 11"/>
          <p:cNvSpPr/>
          <p:nvPr/>
        </p:nvSpPr>
        <p:spPr bwMode="auto">
          <a:xfrm>
            <a:off x="1380377" y="1415745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Cenário Atual</a:t>
            </a:r>
          </a:p>
        </p:txBody>
      </p:sp>
      <p:sp>
        <p:nvSpPr>
          <p:cNvPr id="13" name="Arredondar Retângulo em um Canto Diagonal 12"/>
          <p:cNvSpPr/>
          <p:nvPr/>
        </p:nvSpPr>
        <p:spPr bwMode="auto">
          <a:xfrm>
            <a:off x="5742130" y="1420986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Premissas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3" y="1999473"/>
            <a:ext cx="380145" cy="360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2" y="1999473"/>
            <a:ext cx="316835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A legislação e regulação atuais não favorecem a oferta de produtos por meios remotos.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899592" y="2936557"/>
            <a:ext cx="31683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Setor bancário capitalizou de forma mais efetiva o avanço de tecnologias digitais</a:t>
            </a: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.* 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7" y="2929880"/>
            <a:ext cx="380145" cy="360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292080" y="1966607"/>
            <a:ext cx="316835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O estímulo à distribuição de seguros por meios digitais, possibilita o acesso de maior parcela da população ao seguro.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9" y="1988840"/>
            <a:ext cx="380145" cy="36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3" y="2985393"/>
            <a:ext cx="380145" cy="36000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5292080" y="2952527"/>
            <a:ext cx="31683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Comodidade e conveniência para toda a cadeia produtiva, beneficiando a todos.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3423" y="5445224"/>
            <a:ext cx="38945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* O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surgimento destes canais não estancou, o desenvolvimento e inovações dos demais canais, uma vez que os </a:t>
            </a:r>
            <a:r>
              <a:rPr lang="pt-BR" sz="1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caixas em agências são capazes de executar operações mais rapidamente e os </a:t>
            </a:r>
            <a:r>
              <a:rPr lang="pt-BR" sz="11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ATMs</a:t>
            </a:r>
            <a:r>
              <a:rPr lang="pt-BR" sz="11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estão cada vez mais multifuncionais (Fonte: Pesquisa Febraban 2014)</a:t>
            </a:r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9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25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193031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" grpId="0"/>
      <p:bldP spid="6" grpId="0"/>
      <p:bldP spid="18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3" y="980727"/>
            <a:ext cx="8727654" cy="5472609"/>
          </a:xfrm>
          <a:prstGeom prst="rect">
            <a:avLst/>
          </a:prstGeom>
        </p:spPr>
      </p:pic>
      <p:sp>
        <p:nvSpPr>
          <p:cNvPr id="2" name="Pizza 1"/>
          <p:cNvSpPr/>
          <p:nvPr/>
        </p:nvSpPr>
        <p:spPr bwMode="auto">
          <a:xfrm>
            <a:off x="2339752" y="2420888"/>
            <a:ext cx="3816424" cy="2016224"/>
          </a:xfrm>
          <a:prstGeom prst="pi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1560" y="20141"/>
            <a:ext cx="784822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Comunicação e Educação em Seguros</a:t>
            </a:r>
            <a:endParaRPr lang="pt-BR" sz="20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2" name="Arredondar Retângulo em um Canto Diagonal 11"/>
          <p:cNvSpPr/>
          <p:nvPr/>
        </p:nvSpPr>
        <p:spPr bwMode="auto">
          <a:xfrm>
            <a:off x="1380377" y="1415745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Cenário Atual</a:t>
            </a:r>
          </a:p>
        </p:txBody>
      </p:sp>
      <p:sp>
        <p:nvSpPr>
          <p:cNvPr id="13" name="Arredondar Retângulo em um Canto Diagonal 12"/>
          <p:cNvSpPr/>
          <p:nvPr/>
        </p:nvSpPr>
        <p:spPr bwMode="auto">
          <a:xfrm>
            <a:off x="5742130" y="1420986"/>
            <a:ext cx="2340260" cy="360040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Leelawadee" pitchFamily="34" charset="-34"/>
              </a:rPr>
              <a:t>Premissas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3" y="1988840"/>
            <a:ext cx="380145" cy="360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9592" y="2996952"/>
            <a:ext cx="305090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Foco voltado para educação financeira.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899592" y="1988840"/>
            <a:ext cx="3050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Pouco entendimento de que o aumento da longevidade terá um grande impacto nos sistemas públicos de previdência e saúde.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7" y="2922733"/>
            <a:ext cx="380145" cy="360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386810" y="1988840"/>
            <a:ext cx="31456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O entendimento do princípio do mutualismo fortalecerá a cultura do seguro.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386810" y="2821037"/>
            <a:ext cx="31456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Instrumento de preservação do patrimônio e mitigação dos efeitos da perda da renda.</a:t>
            </a:r>
            <a:endParaRPr lang="pt-BR" sz="13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63" y="2934823"/>
            <a:ext cx="380145" cy="36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9" y="1988840"/>
            <a:ext cx="380145" cy="36000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381138" y="3789040"/>
            <a:ext cx="31456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pt-BR" sz="1300" dirty="0">
                <a:latin typeface="Leelawadee" panose="020B0502040204020203" pitchFamily="34" charset="-34"/>
                <a:cs typeface="Leelawadee" panose="020B0502040204020203" pitchFamily="34" charset="-34"/>
              </a:rPr>
              <a:t>O setor privado pode prover soluções para questões que afligem a população e que não são adequadamente supridas pelo Estado: aposentadoria e saúde.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91" y="3902826"/>
            <a:ext cx="380145" cy="360000"/>
          </a:xfrm>
          <a:prstGeom prst="rect">
            <a:avLst/>
          </a:prstGeom>
        </p:spPr>
      </p:pic>
      <p:pic>
        <p:nvPicPr>
          <p:cNvPr id="22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26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765549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4" grpId="0"/>
      <p:bldP spid="6" grpId="0"/>
      <p:bldP spid="17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7760" y="300436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</a:endParaRPr>
          </a:p>
          <a:p>
            <a:pPr algn="ctr">
              <a:spcAft>
                <a:spcPts val="1200"/>
              </a:spcAft>
            </a:pPr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</a:rPr>
              <a:t>Obrigado!</a:t>
            </a:r>
            <a:endParaRPr lang="pt-B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22178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27295"/>
            <a:ext cx="84597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O Brasil no contexto latino-americano</a:t>
            </a:r>
            <a:endParaRPr lang="pt-BR" sz="1600" dirty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89288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366966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862" y="6341258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latin typeface="Leelawadee" pitchFamily="34" charset="-34"/>
                <a:cs typeface="Leelawadee" pitchFamily="34" charset="-34"/>
              </a:rPr>
              <a:t>Fonte</a:t>
            </a:r>
            <a:r>
              <a:rPr lang="pt-BR" sz="1000" dirty="0" smtClean="0">
                <a:latin typeface="Leelawadee" pitchFamily="34" charset="-34"/>
                <a:cs typeface="Leelawadee" pitchFamily="34" charset="-34"/>
              </a:rPr>
              <a:t>: Relatório Sigma </a:t>
            </a:r>
            <a:r>
              <a:rPr lang="pt-BR" sz="1000" dirty="0" err="1" smtClean="0">
                <a:latin typeface="Leelawadee" pitchFamily="34" charset="-34"/>
                <a:cs typeface="Leelawadee" pitchFamily="34" charset="-34"/>
              </a:rPr>
              <a:t>Swiss</a:t>
            </a:r>
            <a:r>
              <a:rPr lang="pt-BR" sz="1000" dirty="0" smtClean="0">
                <a:latin typeface="Leelawadee" pitchFamily="34" charset="-34"/>
                <a:cs typeface="Leelawadee" pitchFamily="34" charset="-34"/>
              </a:rPr>
              <a:t> Re</a:t>
            </a:r>
          </a:p>
          <a:p>
            <a:r>
              <a:rPr lang="pt-BR" sz="1000" dirty="0" smtClean="0">
                <a:latin typeface="Leelawadee" pitchFamily="34" charset="-34"/>
                <a:cs typeface="Leelawadee" pitchFamily="34" charset="-34"/>
              </a:rPr>
              <a:t>World Insurance in 2014 – 04/2015</a:t>
            </a:r>
            <a:endParaRPr lang="pt-BR" sz="1000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85" y="89288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85" y="366966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3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27800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00" y="3822694"/>
            <a:ext cx="4980000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578"/>
            <a:ext cx="480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00" y="917664"/>
            <a:ext cx="480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862" y="6341258"/>
            <a:ext cx="215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latin typeface="Leelawadee" pitchFamily="34" charset="-34"/>
                <a:cs typeface="Leelawadee" pitchFamily="34" charset="-34"/>
              </a:rPr>
              <a:t>Fonte</a:t>
            </a:r>
            <a:r>
              <a:rPr lang="pt-BR" sz="1000" dirty="0" smtClean="0">
                <a:latin typeface="Leelawadee" pitchFamily="34" charset="-34"/>
                <a:cs typeface="Leelawadee" pitchFamily="34" charset="-34"/>
              </a:rPr>
              <a:t>: Relatório Sigma </a:t>
            </a:r>
            <a:r>
              <a:rPr lang="pt-BR" sz="1000" dirty="0" err="1" smtClean="0">
                <a:latin typeface="Leelawadee" pitchFamily="34" charset="-34"/>
                <a:cs typeface="Leelawadee" pitchFamily="34" charset="-34"/>
              </a:rPr>
              <a:t>Swiss</a:t>
            </a:r>
            <a:r>
              <a:rPr lang="pt-BR" sz="1000" dirty="0" smtClean="0">
                <a:latin typeface="Leelawadee" pitchFamily="34" charset="-34"/>
                <a:cs typeface="Leelawadee" pitchFamily="34" charset="-34"/>
              </a:rPr>
              <a:t> Re</a:t>
            </a:r>
          </a:p>
          <a:p>
            <a:r>
              <a:rPr lang="pt-BR" sz="1000" dirty="0" smtClean="0">
                <a:latin typeface="Leelawadee" pitchFamily="34" charset="-34"/>
                <a:cs typeface="Leelawadee" pitchFamily="34" charset="-34"/>
              </a:rPr>
              <a:t>World Insurance in 2014 – 04/2015</a:t>
            </a:r>
            <a:endParaRPr lang="pt-BR" sz="10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27295"/>
            <a:ext cx="84597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O Brasil no contexto latino-americano</a:t>
            </a:r>
            <a:endParaRPr lang="pt-BR" sz="1600" dirty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8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0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4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34799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08536"/>
              </p:ext>
            </p:extLst>
          </p:nvPr>
        </p:nvGraphicFramePr>
        <p:xfrm>
          <a:off x="883818" y="1625208"/>
          <a:ext cx="488502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7"/>
                <a:gridCol w="993711"/>
                <a:gridCol w="1126205"/>
                <a:gridCol w="14401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Países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cs typeface="Leelawadee" pitchFamily="34" charset="-34"/>
                        </a:rPr>
                        <a:t>Δ</a:t>
                      </a:r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 PIB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Inflação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Desemprego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Leelawadee" pitchFamily="34" charset="-34"/>
                          <a:cs typeface="Leelawadee" pitchFamily="34" charset="-34"/>
                        </a:rPr>
                        <a:t>Brasil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-3,7%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7,3%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9,4%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Leelawadee" pitchFamily="34" charset="-34"/>
                          <a:cs typeface="Leelawadee" pitchFamily="34" charset="-34"/>
                        </a:rPr>
                        <a:t>Argentina</a:t>
                      </a:r>
                      <a:endParaRPr lang="pt-BR" sz="16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-1,0%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25,0%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7,8%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Leelawadee" pitchFamily="34" charset="-34"/>
                          <a:cs typeface="Leelawadee" pitchFamily="34" charset="-34"/>
                        </a:rPr>
                        <a:t>Chile</a:t>
                      </a:r>
                      <a:endParaRPr lang="pt-BR" sz="16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1,5%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3,5%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6,8%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Leelawadee" pitchFamily="34" charset="-34"/>
                          <a:cs typeface="Leelawadee" pitchFamily="34" charset="-34"/>
                        </a:rPr>
                        <a:t>Colômbia</a:t>
                      </a:r>
                      <a:endParaRPr lang="pt-BR" sz="16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2,5%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5,3%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9,8%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Leelawadee" pitchFamily="34" charset="-34"/>
                          <a:cs typeface="Leelawadee" pitchFamily="34" charset="-34"/>
                        </a:rPr>
                        <a:t>Peru</a:t>
                      </a:r>
                      <a:endParaRPr lang="pt-BR" sz="16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3,7%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3,4%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6,0%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Leelawadee" pitchFamily="34" charset="-34"/>
                          <a:cs typeface="Leelawadee" pitchFamily="34" charset="-34"/>
                        </a:rPr>
                        <a:t>México</a:t>
                      </a:r>
                      <a:endParaRPr lang="pt-BR" sz="1600" b="1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2,4%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3,3%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4,0%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8862" y="5802649"/>
            <a:ext cx="318228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Fontes</a:t>
            </a:r>
            <a:r>
              <a:rPr lang="pt-BR" sz="1100" dirty="0" smtClean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:</a:t>
            </a:r>
          </a:p>
          <a:p>
            <a:r>
              <a:rPr lang="pt-BR" sz="1100" dirty="0" smtClean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FMI – World </a:t>
            </a:r>
            <a:r>
              <a:rPr lang="pt-BR" sz="1100" dirty="0" err="1" smtClean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Economic</a:t>
            </a:r>
            <a:r>
              <a:rPr lang="pt-BR" sz="1100" dirty="0" smtClean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 Outlook – Abril 2016</a:t>
            </a:r>
          </a:p>
          <a:p>
            <a:endParaRPr lang="pt-BR" sz="1100" dirty="0" smtClean="0">
              <a:solidFill>
                <a:prstClr val="black"/>
              </a:solidFill>
              <a:latin typeface="Leelawadee" pitchFamily="34" charset="-34"/>
              <a:cs typeface="Leelawadee" pitchFamily="34" charset="-34"/>
            </a:endParaRPr>
          </a:p>
          <a:p>
            <a:r>
              <a:rPr lang="pt-BR" sz="1100" b="1" dirty="0" smtClean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Exceções</a:t>
            </a:r>
            <a:r>
              <a:rPr lang="pt-BR" sz="1100" dirty="0" smtClean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:</a:t>
            </a:r>
          </a:p>
          <a:p>
            <a:r>
              <a:rPr lang="pt-BR" sz="1100" dirty="0" smtClean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Brasil – PIB e inflação - </a:t>
            </a:r>
            <a:r>
              <a:rPr lang="pt-BR" sz="1100" dirty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Boletim </a:t>
            </a:r>
            <a:r>
              <a:rPr lang="pt-BR" sz="1100" dirty="0" smtClean="0">
                <a:solidFill>
                  <a:prstClr val="black"/>
                </a:solidFill>
                <a:latin typeface="Leelawadee" pitchFamily="34" charset="-34"/>
                <a:cs typeface="Leelawadee" pitchFamily="34" charset="-34"/>
              </a:rPr>
              <a:t>Focus 1/4/2016  </a:t>
            </a:r>
            <a:endParaRPr lang="pt-BR" sz="1100" dirty="0">
              <a:solidFill>
                <a:prstClr val="black"/>
              </a:solidFill>
              <a:latin typeface="Leelawadee" pitchFamily="34" charset="-34"/>
              <a:cs typeface="Leelawadee" pitchFamily="34" charset="-34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27317"/>
              </p:ext>
            </p:extLst>
          </p:nvPr>
        </p:nvGraphicFramePr>
        <p:xfrm>
          <a:off x="6272896" y="1625208"/>
          <a:ext cx="19442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Leelawadee" pitchFamily="34" charset="-34"/>
                          <a:cs typeface="Leelawadee" pitchFamily="34" charset="-34"/>
                        </a:rPr>
                        <a:t>CAGR PIB  14/10</a:t>
                      </a:r>
                      <a:endParaRPr lang="pt-BR" sz="160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smtClean="0">
                          <a:latin typeface="Leelawadee" pitchFamily="34" charset="-34"/>
                          <a:cs typeface="Leelawadee" pitchFamily="34" charset="-34"/>
                        </a:rPr>
                        <a:t>3,2%</a:t>
                      </a:r>
                      <a:endParaRPr lang="pt-BR" sz="1600" b="1" i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smtClean="0">
                          <a:latin typeface="Leelawadee" pitchFamily="34" charset="-34"/>
                          <a:cs typeface="Leelawadee" pitchFamily="34" charset="-34"/>
                        </a:rPr>
                        <a:t>4,5%</a:t>
                      </a:r>
                      <a:endParaRPr lang="pt-BR" sz="1600" b="1" i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smtClean="0">
                          <a:latin typeface="Leelawadee" pitchFamily="34" charset="-34"/>
                          <a:cs typeface="Leelawadee" pitchFamily="34" charset="-34"/>
                        </a:rPr>
                        <a:t>4,6%</a:t>
                      </a:r>
                      <a:endParaRPr lang="pt-BR" sz="1600" b="1" i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smtClean="0">
                          <a:latin typeface="Leelawadee" pitchFamily="34" charset="-34"/>
                          <a:cs typeface="Leelawadee" pitchFamily="34" charset="-34"/>
                        </a:rPr>
                        <a:t>4,8%</a:t>
                      </a:r>
                      <a:endParaRPr lang="pt-BR" sz="1600" b="1" i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smtClean="0">
                          <a:latin typeface="Leelawadee" pitchFamily="34" charset="-34"/>
                          <a:cs typeface="Leelawadee" pitchFamily="34" charset="-34"/>
                        </a:rPr>
                        <a:t>5,8%</a:t>
                      </a:r>
                      <a:endParaRPr lang="pt-BR" sz="1600" b="1" i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smtClean="0">
                          <a:latin typeface="Leelawadee" pitchFamily="34" charset="-34"/>
                          <a:cs typeface="Leelawadee" pitchFamily="34" charset="-34"/>
                        </a:rPr>
                        <a:t>3,3%</a:t>
                      </a:r>
                      <a:endParaRPr lang="pt-BR" sz="1600" b="1" i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624" y="20003"/>
            <a:ext cx="726347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2016 - Projeções de países selecionados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América Latina</a:t>
            </a:r>
            <a:endParaRPr lang="pt-BR" sz="1600" dirty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8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0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5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793276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17760" y="3004368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pt-BR" sz="2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</a:endParaRPr>
          </a:p>
          <a:p>
            <a:pPr algn="ctr">
              <a:spcAft>
                <a:spcPts val="1200"/>
              </a:spcAft>
            </a:pPr>
            <a:r>
              <a:rPr lang="pt-BR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</a:rPr>
              <a:t>Números do Mercado Brasileiro de Seguros</a:t>
            </a:r>
          </a:p>
          <a:p>
            <a:pPr algn="ctr">
              <a:spcAft>
                <a:spcPts val="1200"/>
              </a:spcAft>
            </a:pPr>
            <a:r>
              <a:rPr lang="pt-BR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elawadee" pitchFamily="34" charset="-34"/>
              </a:rPr>
              <a:t>Período de Franca Expansão</a:t>
            </a:r>
          </a:p>
          <a:p>
            <a:pPr algn="ctr"/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04066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27295"/>
            <a:ext cx="84597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Arrecadação - histórico</a:t>
            </a:r>
            <a:endParaRPr lang="pt-BR" sz="1600" dirty="0">
              <a:solidFill>
                <a:schemeClr val="bg1"/>
              </a:solidFill>
              <a:latin typeface="Leelawadee" pitchFamily="34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84018" r="10625" b="12500"/>
          <a:stretch/>
        </p:blipFill>
        <p:spPr bwMode="auto">
          <a:xfrm>
            <a:off x="9431" y="6453336"/>
            <a:ext cx="8690908" cy="2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6763" y="969633"/>
            <a:ext cx="9130475" cy="5407927"/>
            <a:chOff x="-77478" y="888245"/>
            <a:chExt cx="9217384" cy="54210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478" y="1196752"/>
              <a:ext cx="9217384" cy="5112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2" t="19922" r="10625" b="75496"/>
            <a:stretch/>
          </p:blipFill>
          <p:spPr bwMode="auto">
            <a:xfrm>
              <a:off x="185760" y="888245"/>
              <a:ext cx="8690908" cy="39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7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5551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165304"/>
            <a:ext cx="8459788" cy="553998"/>
          </a:xfrm>
          <a:prstGeom prst="rect">
            <a:avLst/>
          </a:prstGeom>
          <a:noFill/>
        </p:spPr>
        <p:txBody>
          <a:bodyPr wrap="square" lIns="72000" t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Nota: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pt-B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1)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Por questões metodológicas, os valores apresentados diferem dos informados pela ANS e </a:t>
            </a:r>
            <a:r>
              <a:rPr lang="pt-BR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FenaSaúde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. </a:t>
            </a:r>
            <a:r>
              <a:rPr lang="pt-B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2) 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A deflação </a:t>
            </a:r>
            <a:r>
              <a:rPr lang="pt-B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da 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Arrecadação foi feita com base no IPCA. </a:t>
            </a:r>
            <a:r>
              <a:rPr lang="pt-B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3)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Para fins de agrupamento, a parte referente à cobertura de risco dos Planos Tradicionais de previdência foram alocados </a:t>
            </a:r>
            <a:r>
              <a:rPr lang="pt-B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em “Pessoas 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Planos de Risco</a:t>
            </a:r>
            <a:r>
              <a:rPr lang="pt-B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”. </a:t>
            </a:r>
            <a:r>
              <a:rPr lang="pt-BR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4</a:t>
            </a:r>
            <a:r>
              <a:rPr lang="pt-B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)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pt-B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A deflação do 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PIB </a:t>
            </a:r>
            <a:r>
              <a:rPr lang="pt-B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foi retirada 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de publicação do IBGE disponível </a:t>
            </a:r>
            <a:r>
              <a:rPr lang="pt-B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em http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://</a:t>
            </a:r>
            <a:r>
              <a:rPr lang="pt-B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saladeimprensa.ibge.gov.br/noticias?view=noticia&amp;id=1&amp;busca=1&amp;idnoticia=3111. </a:t>
            </a:r>
            <a:r>
              <a:rPr lang="pt-BR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5</a:t>
            </a:r>
            <a:r>
              <a:rPr lang="pt-B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) </a:t>
            </a:r>
            <a:r>
              <a:rPr lang="pt-BR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Dados Saúde Suplementar: projeções </a:t>
            </a:r>
            <a:r>
              <a:rPr lang="pt-BR" sz="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CNseg</a:t>
            </a:r>
            <a:r>
              <a:rPr lang="pt-B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.</a:t>
            </a:r>
            <a:endParaRPr lang="pt-BR" sz="800" dirty="0">
              <a:solidFill>
                <a:schemeClr val="tx1">
                  <a:lumMod val="85000"/>
                  <a:lumOff val="15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09588" y="1196752"/>
            <a:ext cx="8124825" cy="4441493"/>
            <a:chOff x="509588" y="1196752"/>
            <a:chExt cx="8124825" cy="4441493"/>
          </a:xfrm>
        </p:grpSpPr>
        <p:pic>
          <p:nvPicPr>
            <p:cNvPr id="10" name="Imagem 9"/>
            <p:cNvPicPr/>
            <p:nvPr>
              <p:extLst>
                <p:ext uri="{D42A27DB-BD31-4B8C-83A1-F6EECF244321}">
                  <p14:modId xmlns:p14="http://schemas.microsoft.com/office/powerpoint/2010/main" val="474892490"/>
                </p:ext>
              </p:extLst>
            </p:nvPr>
          </p:nvPicPr>
          <p:blipFill>
            <a:blip r:embed="rId2"/>
            <a:stretch>
              <a:fillRect/>
            </a:stretch>
          </p:blipFill>
          <p:spPr>
            <a:xfrm>
              <a:off x="509588" y="1628220"/>
              <a:ext cx="8124825" cy="4010025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551631" y="1196752"/>
              <a:ext cx="518457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0" bIns="0" rtlCol="0">
              <a:spAutoFit/>
            </a:bodyPr>
            <a:lstStyle/>
            <a:p>
              <a:r>
                <a:rPr lang="pt-BR" sz="1400" b="1" dirty="0" smtClean="0">
                  <a:latin typeface="Leelawadee" pitchFamily="34" charset="-34"/>
                  <a:cs typeface="Leelawadee" pitchFamily="34" charset="-34"/>
                </a:rPr>
                <a:t>Variação real do PIB e da arrecadação – histórico anual</a:t>
              </a:r>
              <a:endParaRPr lang="pt-BR" sz="1400" b="1" dirty="0">
                <a:latin typeface="Leelawadee" pitchFamily="34" charset="-34"/>
                <a:cs typeface="Leelawadee" pitchFamily="34" charset="-34"/>
              </a:endParaRPr>
            </a:p>
          </p:txBody>
        </p:sp>
      </p:grpSp>
      <p:pic>
        <p:nvPicPr>
          <p:cNvPr id="11" name="Imagem 10"/>
          <p:cNvPicPr/>
          <p:nvPr>
            <p:extLst>
              <p:ext uri="{D42A27DB-BD31-4B8C-83A1-F6EECF244321}">
                <p14:modId xmlns:p14="http://schemas.microsoft.com/office/powerpoint/2010/main" val="25098890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841429" y="1052736"/>
            <a:ext cx="3267075" cy="1381125"/>
          </a:xfrm>
          <a:prstGeom prst="rect">
            <a:avLst/>
          </a:prstGeom>
        </p:spPr>
      </p:pic>
      <p:pic>
        <p:nvPicPr>
          <p:cNvPr id="8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87624" y="20003"/>
            <a:ext cx="726347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Leelawadee" pitchFamily="34" charset="-34"/>
              </a:rPr>
              <a:t>Variação real do PIB e da </a:t>
            </a:r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Arrecadação</a:t>
            </a:r>
          </a:p>
          <a:p>
            <a:pPr algn="r"/>
            <a:r>
              <a:rPr lang="pt-BR" sz="2400" b="1" dirty="0" smtClean="0">
                <a:solidFill>
                  <a:schemeClr val="bg1"/>
                </a:solidFill>
                <a:latin typeface="Leelawadee" pitchFamily="34" charset="-34"/>
              </a:rPr>
              <a:t>histórico</a:t>
            </a:r>
            <a:endParaRPr lang="pt-BR" sz="1600" dirty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13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8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208669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 bwMode="auto">
          <a:xfrm>
            <a:off x="7051804" y="5539820"/>
            <a:ext cx="1979712" cy="1096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pt-BR" sz="1500" b="1" dirty="0" smtClean="0">
              <a:solidFill>
                <a:schemeClr val="bg1"/>
              </a:solidFill>
              <a:latin typeface="Leelawadee" pitchFamily="34" charset="-34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7298" y="20003"/>
            <a:ext cx="841249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BR" b="1" dirty="0" smtClean="0">
                <a:solidFill>
                  <a:schemeClr val="bg1"/>
                </a:solidFill>
                <a:latin typeface="Leelawadee" pitchFamily="34" charset="-34"/>
              </a:rPr>
              <a:t>Arrecadação – Auto e RE, Planos de Risco, 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  <a:latin typeface="Leelawadee" pitchFamily="34" charset="-34"/>
              </a:rPr>
              <a:t>Planos de Acumulação, Capitalização &amp; Saúde Suplementar</a:t>
            </a:r>
            <a:endParaRPr lang="pt-BR" sz="1200" dirty="0">
              <a:solidFill>
                <a:schemeClr val="bg1"/>
              </a:solidFill>
              <a:latin typeface="Leelawadee" pitchFamily="34" charset="-34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8483" y="950248"/>
            <a:ext cx="8927034" cy="5256000"/>
            <a:chOff x="108483" y="950248"/>
            <a:chExt cx="8927034" cy="5256000"/>
          </a:xfrm>
        </p:grpSpPr>
        <p:grpSp>
          <p:nvGrpSpPr>
            <p:cNvPr id="5" name="Grupo 4"/>
            <p:cNvGrpSpPr/>
            <p:nvPr/>
          </p:nvGrpSpPr>
          <p:grpSpPr>
            <a:xfrm>
              <a:off x="899592" y="5136840"/>
              <a:ext cx="8064896" cy="1028464"/>
              <a:chOff x="899592" y="4976232"/>
              <a:chExt cx="8064896" cy="1028464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1907704" y="4976232"/>
                <a:ext cx="7056784" cy="1028464"/>
                <a:chOff x="1907704" y="4976232"/>
                <a:chExt cx="7056784" cy="1028464"/>
              </a:xfrm>
            </p:grpSpPr>
            <p:sp>
              <p:nvSpPr>
                <p:cNvPr id="9" name="Retângulo 8"/>
                <p:cNvSpPr/>
                <p:nvPr/>
              </p:nvSpPr>
              <p:spPr>
                <a:xfrm>
                  <a:off x="1907704" y="4976232"/>
                  <a:ext cx="2376264" cy="9361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" name="Retângulo 9"/>
                <p:cNvSpPr/>
                <p:nvPr/>
              </p:nvSpPr>
              <p:spPr>
                <a:xfrm>
                  <a:off x="6516216" y="4996584"/>
                  <a:ext cx="2448272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1" name="Retângulo 10"/>
                <p:cNvSpPr/>
                <p:nvPr/>
              </p:nvSpPr>
              <p:spPr>
                <a:xfrm>
                  <a:off x="4283968" y="5201492"/>
                  <a:ext cx="2448272" cy="747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8" name="CaixaDeTexto 7"/>
              <p:cNvSpPr txBox="1"/>
              <p:nvPr/>
            </p:nvSpPr>
            <p:spPr>
              <a:xfrm>
                <a:off x="899592" y="5301208"/>
                <a:ext cx="7920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smtClean="0"/>
                  <a:t>Nominal	          4,9%	                6,7%	19,0%	    13,2%	           -2,0%	                 11,4%</a:t>
                </a:r>
              </a:p>
              <a:p>
                <a:r>
                  <a:rPr lang="pt-BR" sz="1400" dirty="0" smtClean="0"/>
                  <a:t>Real	        -5,2%	              -3,6%	7,5%	      2,3%	         -11,5%	                   0,6%</a:t>
                </a:r>
                <a:endParaRPr lang="pt-BR" sz="1400" dirty="0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83" y="950248"/>
              <a:ext cx="8927034" cy="52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-19730" y="6233537"/>
            <a:ext cx="84795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Nota: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pt-B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1)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Por questões metodológicas, os valores apresentados diferem dos informados pela ANS e </a:t>
            </a:r>
            <a:r>
              <a:rPr lang="pt-BR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FenaSaúde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. </a:t>
            </a:r>
            <a:r>
              <a:rPr lang="pt-B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2) 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A deflação  da Arrecadação foi </a:t>
            </a:r>
            <a:r>
              <a:rPr lang="pt-B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feita com 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base no </a:t>
            </a:r>
            <a:r>
              <a:rPr lang="pt-B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IPCA. </a:t>
            </a:r>
            <a:r>
              <a:rPr lang="pt-B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3</a:t>
            </a:r>
            <a:r>
              <a:rPr lang="pt-BR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)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Para fins de agrupamento, a parte referente à cobertura de risco dos Planos Tradicionais de previdência foram alocados em “Pessoas Planos de Risco</a:t>
            </a:r>
            <a:r>
              <a:rPr lang="pt-B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”. </a:t>
            </a:r>
            <a:r>
              <a:rPr lang="pt-BR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4</a:t>
            </a:r>
            <a:r>
              <a:rPr lang="pt-B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 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Leelawadee" pitchFamily="34" charset="-34"/>
                <a:cs typeface="Leelawadee" pitchFamily="34" charset="-34"/>
              </a:rPr>
              <a:t>Dados Saúde Suplementar de 2015: projeções CNseg</a:t>
            </a:r>
            <a:endParaRPr lang="pt-BR" sz="900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2" name="Picture 2" descr="C:\Users\JoãoLucas\Downloads\CNseg_3D_HORIZONTAL_BRANCA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" y="251924"/>
            <a:ext cx="967636" cy="4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Número de Slide 3"/>
          <p:cNvSpPr txBox="1">
            <a:spLocks/>
          </p:cNvSpPr>
          <p:nvPr/>
        </p:nvSpPr>
        <p:spPr>
          <a:xfrm>
            <a:off x="8748464" y="6453336"/>
            <a:ext cx="564348" cy="333727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CF6218-EF08-4E34-A24F-4892BE0DBE89}" type="slidenum">
              <a:rPr lang="pt-BR" sz="1400" smtClean="0"/>
              <a:pPr/>
              <a:t>9</a:t>
            </a:fld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28381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>
          <a:defRPr sz="1500" b="1" dirty="0" smtClean="0">
            <a:solidFill>
              <a:schemeClr val="bg1"/>
            </a:solidFill>
            <a:latin typeface="Leelawadee" pitchFamily="34" charset="-34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6459</TotalTime>
  <Words>1234</Words>
  <Application>Microsoft Office PowerPoint</Application>
  <PresentationFormat>Apresentação na tela (4:3)</PresentationFormat>
  <Paragraphs>259</Paragraphs>
  <Slides>27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 de Powerpoint</dc:title>
  <dc:creator>luislima</dc:creator>
  <cp:lastModifiedBy>Victor de Carvalho Lila</cp:lastModifiedBy>
  <cp:revision>332</cp:revision>
  <cp:lastPrinted>2016-04-07T21:32:12Z</cp:lastPrinted>
  <dcterms:created xsi:type="dcterms:W3CDTF">2011-11-22T19:10:13Z</dcterms:created>
  <dcterms:modified xsi:type="dcterms:W3CDTF">2016-04-15T14:28:04Z</dcterms:modified>
</cp:coreProperties>
</file>