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3" r:id="rId2"/>
  </p:sldMasterIdLst>
  <p:notesMasterIdLst>
    <p:notesMasterId r:id="rId20"/>
  </p:notesMasterIdLst>
  <p:handoutMasterIdLst>
    <p:handoutMasterId r:id="rId21"/>
  </p:handoutMasterIdLst>
  <p:sldIdLst>
    <p:sldId id="599" r:id="rId3"/>
    <p:sldId id="615" r:id="rId4"/>
    <p:sldId id="650" r:id="rId5"/>
    <p:sldId id="635" r:id="rId6"/>
    <p:sldId id="649" r:id="rId7"/>
    <p:sldId id="634" r:id="rId8"/>
    <p:sldId id="642" r:id="rId9"/>
    <p:sldId id="636" r:id="rId10"/>
    <p:sldId id="640" r:id="rId11"/>
    <p:sldId id="641" r:id="rId12"/>
    <p:sldId id="612" r:id="rId13"/>
    <p:sldId id="647" r:id="rId14"/>
    <p:sldId id="614" r:id="rId15"/>
    <p:sldId id="613" r:id="rId16"/>
    <p:sldId id="648" r:id="rId17"/>
    <p:sldId id="643" r:id="rId18"/>
    <p:sldId id="644" r:id="rId1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64487" autoAdjust="0"/>
  </p:normalViewPr>
  <p:slideViewPr>
    <p:cSldViewPr>
      <p:cViewPr varScale="1">
        <p:scale>
          <a:sx n="71" d="100"/>
          <a:sy n="71" d="100"/>
        </p:scale>
        <p:origin x="-1512" y="-90"/>
      </p:cViewPr>
      <p:guideLst>
        <p:guide orient="horz" pos="2160"/>
        <p:guide orient="horz" pos="1933"/>
        <p:guide orient="horz" pos="1706"/>
        <p:guide orient="horz" pos="1480"/>
        <p:guide orient="horz" pos="1253"/>
        <p:guide orient="horz" pos="1026"/>
        <p:guide orient="horz" pos="799"/>
        <p:guide orient="horz" pos="572"/>
        <p:guide orient="horz" pos="3475"/>
        <p:guide pos="2880"/>
        <p:guide pos="389"/>
        <p:guide pos="2653"/>
        <p:guide pos="2426"/>
        <p:guide pos="2200"/>
        <p:guide pos="1973"/>
        <p:guide pos="1746"/>
        <p:guide pos="1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32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74" y="1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CEC742-9B29-4A8A-A879-57AEF391A132}" type="datetimeFigureOut">
              <a:rPr lang="en-GB"/>
              <a:pPr>
                <a:defRPr/>
              </a:pPr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74" y="9428403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CE19B8-B322-448E-9381-3E53BC605E4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1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74" y="1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71525B-0BC6-4D3F-AB53-3A61332F9A37}" type="datetimeFigureOut">
              <a:rPr lang="en-GB"/>
              <a:pPr>
                <a:defRPr/>
              </a:pPr>
              <a:t>20/04/2016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0" tIns="45565" rIns="91130" bIns="4556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789"/>
            <a:ext cx="5335270" cy="4466670"/>
          </a:xfrm>
          <a:prstGeom prst="rect">
            <a:avLst/>
          </a:prstGeom>
        </p:spPr>
        <p:txBody>
          <a:bodyPr vert="horz" lIns="91130" tIns="45565" rIns="91130" bIns="455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03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74" y="9428403"/>
            <a:ext cx="2890458" cy="496649"/>
          </a:xfrm>
          <a:prstGeom prst="rect">
            <a:avLst/>
          </a:prstGeom>
        </p:spPr>
        <p:txBody>
          <a:bodyPr vert="horz" lIns="91130" tIns="45565" rIns="91130" bIns="455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69214B-6EB0-481F-B395-42574706A0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000" y="1421313"/>
            <a:ext cx="3936458" cy="497726"/>
          </a:xfr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line one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0000" y="2924174"/>
            <a:ext cx="5610225" cy="10088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4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4137969"/>
            <a:ext cx="5610646" cy="659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date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995228"/>
            <a:ext cx="3996346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two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229922"/>
            <a:ext cx="2179324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3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1794-AFC7-4FC0-B902-4F00C212E33F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399290"/>
            <a:ext cx="385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752000" y="5399290"/>
            <a:ext cx="385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3"/>
          </p:nvPr>
        </p:nvSpPr>
        <p:spPr>
          <a:xfrm>
            <a:off x="4752000" y="1296000"/>
            <a:ext cx="3852000" cy="40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0000" y="1296000"/>
            <a:ext cx="3852000" cy="40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40000" y="1098000"/>
            <a:ext cx="8064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2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3E9D-C91E-4732-BC0E-C3EAACF79C56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3024000"/>
            <a:ext cx="385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752000" y="3024000"/>
            <a:ext cx="385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4752000" y="1296000"/>
            <a:ext cx="3852000" cy="16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40000" y="1296000"/>
            <a:ext cx="3852000" cy="16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1098000"/>
            <a:ext cx="8064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5399914"/>
            <a:ext cx="385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752000" y="5399914"/>
            <a:ext cx="385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6" name="Content Placeholder 7"/>
          <p:cNvSpPr>
            <a:spLocks noGrp="1"/>
          </p:cNvSpPr>
          <p:nvPr>
            <p:ph sz="quarter" idx="23"/>
          </p:nvPr>
        </p:nvSpPr>
        <p:spPr>
          <a:xfrm>
            <a:off x="4752000" y="3680922"/>
            <a:ext cx="3852000" cy="16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540000" y="3680922"/>
            <a:ext cx="3852000" cy="16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765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064000" cy="68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1469-D462-4CCE-8D39-CC781BF43BC1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1098000"/>
            <a:ext cx="8064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304227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3"/>
          </p:nvPr>
        </p:nvSpPr>
        <p:spPr>
          <a:xfrm>
            <a:off x="4668000" y="1304227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3068960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668000" y="3068960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2604000" y="1304227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4"/>
          </p:nvPr>
        </p:nvSpPr>
        <p:spPr>
          <a:xfrm>
            <a:off x="6732000" y="1304227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604000" y="3068960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732000" y="3068960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27"/>
          </p:nvPr>
        </p:nvSpPr>
        <p:spPr>
          <a:xfrm>
            <a:off x="540000" y="3649940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8"/>
          </p:nvPr>
        </p:nvSpPr>
        <p:spPr>
          <a:xfrm>
            <a:off x="4668000" y="3649940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540000" y="5414673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668000" y="5414673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31" name="Content Placeholder 2"/>
          <p:cNvSpPr>
            <a:spLocks noGrp="1"/>
          </p:cNvSpPr>
          <p:nvPr>
            <p:ph idx="31"/>
          </p:nvPr>
        </p:nvSpPr>
        <p:spPr>
          <a:xfrm>
            <a:off x="2604000" y="3649940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32"/>
          </p:nvPr>
        </p:nvSpPr>
        <p:spPr>
          <a:xfrm>
            <a:off x="6732000" y="3649940"/>
            <a:ext cx="1872000" cy="169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2604000" y="5414673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732000" y="5414673"/>
            <a:ext cx="1872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2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9388" y="179388"/>
            <a:ext cx="8785225" cy="64992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E5EBF28-B8BA-42C0-A51F-D164769643E5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57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1098000"/>
            <a:ext cx="842493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00" y="6048000"/>
            <a:ext cx="540000" cy="5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D079B-DA25-4C9E-ACF6-58C8E977EFF9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9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12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04983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1421313"/>
            <a:ext cx="3936458" cy="497726"/>
          </a:xfr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line one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7538" y="2924174"/>
            <a:ext cx="5610225" cy="10088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4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4137969"/>
            <a:ext cx="5610646" cy="659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date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995228"/>
            <a:ext cx="3996346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two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710D60-0E64-4E51-A7CA-03CD32F60770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1421313"/>
            <a:ext cx="3936458" cy="497726"/>
          </a:xfr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line one</a:t>
            </a:r>
            <a:endParaRPr lang="en-GB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995228"/>
            <a:ext cx="3996346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two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3143058"/>
            <a:ext cx="4208969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four</a:t>
            </a:r>
            <a:endParaRPr lang="en-GB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4290889"/>
            <a:ext cx="3708832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six</a:t>
            </a:r>
            <a:endParaRPr lang="en-GB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3716973"/>
            <a:ext cx="3958900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Five</a:t>
            </a:r>
            <a:endParaRPr lang="en-GB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2569143"/>
            <a:ext cx="4430760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three</a:t>
            </a:r>
            <a:endParaRPr lang="en-GB" dirty="0"/>
          </a:p>
        </p:txBody>
      </p:sp>
      <p:pic>
        <p:nvPicPr>
          <p:cNvPr id="31" name="Picture 12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04983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32813" y="0"/>
            <a:ext cx="6111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7"/>
            <a:ext cx="7561262" cy="2879725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2F4A4-B85C-4375-B35E-A1552D0C1DF3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pic>
        <p:nvPicPr>
          <p:cNvPr id="12" name="Picture 9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00" y="6048000"/>
            <a:ext cx="540000" cy="5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31895-D275-4CE0-8DFA-701D5721D84C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49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0" cy="4681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268413"/>
            <a:ext cx="3600450" cy="4681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EB0F-ECED-4736-AE47-8E6FA1E54C57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A98BB-269E-46B1-B5E5-A7F7680E223F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1421313"/>
            <a:ext cx="3936458" cy="497726"/>
          </a:xfr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line one</a:t>
            </a:r>
            <a:endParaRPr lang="en-GB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995228"/>
            <a:ext cx="3996346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two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3143058"/>
            <a:ext cx="4208969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four</a:t>
            </a:r>
            <a:endParaRPr lang="en-GB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4290889"/>
            <a:ext cx="3708832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six</a:t>
            </a:r>
            <a:endParaRPr lang="en-GB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000" y="3716973"/>
            <a:ext cx="3958900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Five</a:t>
            </a:r>
            <a:endParaRPr lang="en-GB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2569143"/>
            <a:ext cx="4430760" cy="49772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0" bIns="18000" anchor="ctr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 line three</a:t>
            </a:r>
            <a:endParaRPr lang="en-GB" dirty="0"/>
          </a:p>
        </p:txBody>
      </p:sp>
      <p:pic>
        <p:nvPicPr>
          <p:cNvPr id="14" name="Picture 13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00" y="6048000"/>
            <a:ext cx="540000" cy="5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72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0" cy="4248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268413"/>
            <a:ext cx="3600450" cy="4248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2419-0283-46AB-BFEB-E173BDADC6B1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5589240"/>
            <a:ext cx="360045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5589240"/>
            <a:ext cx="360045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268413"/>
            <a:ext cx="360045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BFD1-8520-4567-A860-83049FFC5403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5588570"/>
            <a:ext cx="360045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372" y="5588570"/>
            <a:ext cx="360045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1560" y="3717032"/>
            <a:ext cx="360045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0"/>
          </p:nvPr>
        </p:nvSpPr>
        <p:spPr>
          <a:xfrm>
            <a:off x="4572372" y="3717032"/>
            <a:ext cx="360045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3140298"/>
            <a:ext cx="360045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3140298"/>
            <a:ext cx="360045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561262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00030" y="1268413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1D20-5D16-4715-938E-5691C94A1472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3140298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500030" y="3140298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2555609" y="1268413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6444450" y="1268413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555609" y="3140298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444450" y="3140298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27"/>
          </p:nvPr>
        </p:nvSpPr>
        <p:spPr>
          <a:xfrm>
            <a:off x="611560" y="3716685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8"/>
          </p:nvPr>
        </p:nvSpPr>
        <p:spPr>
          <a:xfrm>
            <a:off x="4500154" y="3716685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611560" y="5588570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500154" y="5588570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31"/>
          </p:nvPr>
        </p:nvSpPr>
        <p:spPr>
          <a:xfrm>
            <a:off x="2555857" y="3716685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2"/>
          </p:nvPr>
        </p:nvSpPr>
        <p:spPr>
          <a:xfrm>
            <a:off x="6444450" y="3716685"/>
            <a:ext cx="1728000" cy="18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2555857" y="5588570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444450" y="5588570"/>
            <a:ext cx="1728000" cy="360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8AE7-B544-46B4-9392-1F68C61E7DC7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890E-72E1-4C2A-ADD6-E27A04F72A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6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11863" y="0"/>
            <a:ext cx="31321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5760000" cy="719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2"/>
            <a:ext cx="5760000" cy="4680000"/>
          </a:xfrm>
        </p:spPr>
        <p:txBody>
          <a:bodyPr/>
          <a:lstStyle>
            <a:lvl1pPr>
              <a:buClr>
                <a:schemeClr val="tx1"/>
              </a:buClr>
              <a:defRPr sz="1900"/>
            </a:lvl1pPr>
            <a:lvl2pPr>
              <a:buClr>
                <a:schemeClr val="tx1"/>
              </a:buClr>
              <a:defRPr sz="1900"/>
            </a:lvl2pPr>
            <a:lvl3pPr>
              <a:buClr>
                <a:schemeClr val="tx1"/>
              </a:buClr>
              <a:defRPr sz="1900"/>
            </a:lvl3pPr>
            <a:lvl4pPr>
              <a:buClr>
                <a:schemeClr val="tx1"/>
              </a:buClr>
              <a:defRPr sz="1900"/>
            </a:lvl4pPr>
            <a:lvl5pPr>
              <a:buClr>
                <a:schemeClr val="tx1"/>
              </a:buClr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692275" y="6561140"/>
            <a:ext cx="1439863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55A360-8FEC-40AB-B2BC-4D1B41717FB3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976" y="6561140"/>
            <a:ext cx="3419475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Welcome to ACE in EMEA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9" y="6561140"/>
            <a:ext cx="720724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76BA09-212A-4B25-A57B-9D2BE0B8641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9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15063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02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804027" y="0"/>
            <a:ext cx="2339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12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04983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5616996" cy="935806"/>
          </a:xfrm>
        </p:spPr>
        <p:txBody>
          <a:bodyPr>
            <a:normAutofit/>
          </a:bodyPr>
          <a:lstStyle>
            <a:lvl1pPr algn="l"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7539" y="2924175"/>
            <a:ext cx="5610225" cy="100888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300"/>
            </a:lvl1pPr>
            <a:lvl2pPr marL="0" indent="0">
              <a:spcBef>
                <a:spcPts val="0"/>
              </a:spcBef>
              <a:buNone/>
              <a:defRPr sz="1500"/>
            </a:lvl2pPr>
            <a:lvl3pPr marL="0" indent="0">
              <a:spcBef>
                <a:spcPts val="0"/>
              </a:spcBef>
              <a:buNone/>
              <a:defRPr sz="1500"/>
            </a:lvl3pPr>
            <a:lvl4pPr marL="0" indent="0">
              <a:spcBef>
                <a:spcPts val="0"/>
              </a:spcBef>
              <a:buNone/>
              <a:defRPr sz="1500"/>
            </a:lvl4pPr>
            <a:lvl5pPr marL="0" indent="0"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4137970"/>
            <a:ext cx="5610646" cy="659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81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5040312" cy="2519362"/>
          </a:xfrm>
        </p:spPr>
        <p:txBody>
          <a:bodyPr>
            <a:normAutofit/>
          </a:bodyPr>
          <a:lstStyle>
            <a:lvl1pPr algn="l"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692275" y="6561140"/>
            <a:ext cx="1439863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4EB555-D69F-4D42-BA8F-644ECB0DD514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976" y="6561140"/>
            <a:ext cx="3419475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9" y="6561140"/>
            <a:ext cx="720724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76BA09-212A-4B25-A57B-9D2BE0B86414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4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strip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1863" y="0"/>
            <a:ext cx="31321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5040312" cy="2519362"/>
          </a:xfrm>
        </p:spPr>
        <p:txBody>
          <a:bodyPr>
            <a:normAutofit/>
          </a:bodyPr>
          <a:lstStyle>
            <a:lvl1pPr algn="l"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692275" y="6561140"/>
            <a:ext cx="1439863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0ADAC1-BD0B-48C8-9B63-AA9147531639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976" y="6561140"/>
            <a:ext cx="3419475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Welcome to ACE in EMEA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9" y="6561140"/>
            <a:ext cx="720724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76BA09-212A-4B25-A57B-9D2BE0B86414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9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15063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32814" y="0"/>
            <a:ext cx="6111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9"/>
            <a:ext cx="7561262" cy="2879725"/>
          </a:xfrm>
        </p:spPr>
        <p:txBody>
          <a:bodyPr>
            <a:noAutofit/>
          </a:bodyPr>
          <a:lstStyle>
            <a:lvl1pPr algn="l">
              <a:defRPr sz="3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692275" y="6561140"/>
            <a:ext cx="1439863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5EFBD5-47DC-4C16-A786-8D9281D265C8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976" y="6561140"/>
            <a:ext cx="3419475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Welcome to ACE in EMEA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9" y="6561140"/>
            <a:ext cx="720724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76BA09-212A-4B25-A57B-9D2BE0B8641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9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15063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289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11863" y="0"/>
            <a:ext cx="31321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5760000" cy="719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2"/>
            <a:ext cx="5760000" cy="4680000"/>
          </a:xfrm>
        </p:spPr>
        <p:txBody>
          <a:bodyPr/>
          <a:lstStyle>
            <a:lvl1pPr>
              <a:buClr>
                <a:schemeClr val="tx1"/>
              </a:buClr>
              <a:defRPr sz="1900"/>
            </a:lvl1pPr>
            <a:lvl2pPr>
              <a:buClr>
                <a:schemeClr val="tx1"/>
              </a:buClr>
              <a:defRPr sz="1900"/>
            </a:lvl2pPr>
            <a:lvl3pPr>
              <a:buClr>
                <a:schemeClr val="tx1"/>
              </a:buClr>
              <a:defRPr sz="1900"/>
            </a:lvl3pPr>
            <a:lvl4pPr>
              <a:buClr>
                <a:schemeClr val="tx1"/>
              </a:buClr>
              <a:defRPr sz="1900"/>
            </a:lvl4pPr>
            <a:lvl5pPr>
              <a:buClr>
                <a:schemeClr val="tx1"/>
              </a:buClr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692275" y="6561140"/>
            <a:ext cx="1439863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55A360-8FEC-40AB-B2BC-4D1B41717FB3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976" y="6561140"/>
            <a:ext cx="3419475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Welcome to ACE in EMEA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9" y="6561140"/>
            <a:ext cx="720724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76BA09-212A-4B25-A57B-9D2BE0B8641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9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15063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2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0000" y="180000"/>
            <a:ext cx="8784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064000" cy="68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541AF-5881-45AE-ACE2-54F2F0FB2E13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0000" y="1296000"/>
            <a:ext cx="8064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1" name="Picture 10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00" y="6048000"/>
            <a:ext cx="540000" cy="5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540000" y="1098000"/>
            <a:ext cx="806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3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CF82-941A-44EA-AAB2-1FDC9B6270B7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18F7-E61D-4CA1-B635-EA8EEED4040F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71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chemeClr val="tx2"/>
                </a:solidFill>
              </a:defRPr>
            </a:lvl1pPr>
            <a:lvl2pPr marL="427270" indent="-257574">
              <a:buFont typeface="Wingdings" pitchFamily="2" charset="2"/>
              <a:buChar char=""/>
              <a:defRPr/>
            </a:lvl2pPr>
            <a:lvl3pPr marL="599997" indent="-262120">
              <a:buFont typeface="Wingdings" pitchFamily="2" charset="2"/>
              <a:buChar char=""/>
              <a:defRPr/>
            </a:lvl3pPr>
            <a:lvl4pPr marL="772723" indent="-256060">
              <a:buFont typeface="Wingdings" pitchFamily="2" charset="2"/>
              <a:buChar char=""/>
              <a:defRPr/>
            </a:lvl4pPr>
            <a:lvl5pPr marL="945449" indent="-259090">
              <a:buFont typeface="Wingdings" pitchFamily="2" charset="2"/>
              <a:buChar char="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7FD0-4BB2-4E7A-9F04-0614DEAB22B8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18F7-E61D-4CA1-B635-EA8EEED4040F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87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1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268413"/>
            <a:ext cx="3600451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B53E-6AF8-417B-B4E4-5A972021D616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2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5"/>
            <a:ext cx="3600451" cy="42488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268415"/>
            <a:ext cx="3600451" cy="42488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EFC8-8DA0-476E-A741-D88574D07246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5589240"/>
            <a:ext cx="3600451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5589240"/>
            <a:ext cx="3600451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950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1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268413"/>
            <a:ext cx="3600451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A94B-F807-4259-AFDD-A2DCEE77C0BF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5588570"/>
            <a:ext cx="3600451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372" y="5588570"/>
            <a:ext cx="3600451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1560" y="3717032"/>
            <a:ext cx="3600451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0"/>
          </p:nvPr>
        </p:nvSpPr>
        <p:spPr>
          <a:xfrm>
            <a:off x="4572372" y="3717032"/>
            <a:ext cx="3600451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3140298"/>
            <a:ext cx="3600451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3140298"/>
            <a:ext cx="3600451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0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561262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00031" y="1268413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9277-1937-4365-B12E-20634F57C645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3140298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500031" y="3140298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2555608" y="1268413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6444451" y="1268413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555608" y="3140298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444451" y="3140298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27"/>
          </p:nvPr>
        </p:nvSpPr>
        <p:spPr>
          <a:xfrm>
            <a:off x="611560" y="3716686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8"/>
          </p:nvPr>
        </p:nvSpPr>
        <p:spPr>
          <a:xfrm>
            <a:off x="4500154" y="3716686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611560" y="5588570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500154" y="5588570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31"/>
          </p:nvPr>
        </p:nvSpPr>
        <p:spPr>
          <a:xfrm>
            <a:off x="2555857" y="3716686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2"/>
          </p:nvPr>
        </p:nvSpPr>
        <p:spPr>
          <a:xfrm>
            <a:off x="6444451" y="3716686"/>
            <a:ext cx="1728000" cy="18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2555857" y="5588570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444451" y="5588570"/>
            <a:ext cx="1728000" cy="36071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49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3600451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1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AEFD-30CD-4BC2-8437-D27F20E38C91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Welcome to ACE in EMEA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B99-7D6D-42A6-B137-09A2EBA17D02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932364" y="1268414"/>
            <a:ext cx="3600451" cy="4681537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40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rig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3600451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1" cy="4681538"/>
          </a:xfrm>
        </p:spPr>
        <p:txBody>
          <a:bodyPr/>
          <a:lstStyle>
            <a:lvl1pPr marL="0" indent="0">
              <a:buNone/>
              <a:defRPr sz="1900"/>
            </a:lvl1pPr>
            <a:lvl2pPr marL="169696" indent="0">
              <a:buNone/>
              <a:defRPr sz="1900"/>
            </a:lvl2pPr>
            <a:lvl3pPr marL="337878" indent="0">
              <a:buNone/>
              <a:defRPr sz="1900"/>
            </a:lvl3pPr>
            <a:lvl4pPr marL="516664" indent="0">
              <a:buNone/>
              <a:defRPr sz="1900"/>
            </a:lvl4pPr>
            <a:lvl5pPr marL="686359" indent="0">
              <a:buNone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A9CA-B049-4D23-ADB6-1D0AB3CB62E2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Welcome to ACE in EMEA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6B99-7D6D-42A6-B137-09A2EBA17D02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932364" y="1268414"/>
            <a:ext cx="3600451" cy="468153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169696" indent="0">
              <a:buNone/>
              <a:defRPr sz="1900">
                <a:solidFill>
                  <a:schemeClr val="bg1"/>
                </a:solidFill>
              </a:defRPr>
            </a:lvl2pPr>
            <a:lvl3pPr marL="337878" indent="0">
              <a:buNone/>
              <a:defRPr sz="1900">
                <a:solidFill>
                  <a:schemeClr val="bg1"/>
                </a:solidFill>
              </a:defRPr>
            </a:lvl3pPr>
            <a:lvl4pPr marL="516664" indent="0">
              <a:buNone/>
              <a:defRPr sz="1900">
                <a:solidFill>
                  <a:schemeClr val="bg1"/>
                </a:solidFill>
              </a:defRPr>
            </a:lvl4pPr>
            <a:lvl5pPr marL="686359" indent="0">
              <a:buNone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3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3600451" cy="719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1" cy="46815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4932364" y="1268414"/>
            <a:ext cx="3600451" cy="4681537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5E0DDB-A009-46F8-8F33-7A6BC9E2E4B1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66A9EA-301D-41EF-A829-4777EAAF79A9}" type="slidenum">
              <a:rPr lang="en-GB" smtClean="0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333333"/>
              </a:solidFill>
            </a:endParaRPr>
          </a:p>
        </p:txBody>
      </p:sp>
      <p:pic>
        <p:nvPicPr>
          <p:cNvPr id="18433" name="Picture 1" descr="\\psf\Home\Dropbox\o5d\ACE\Reference\logo\ace_png_office\PNG Files for Office Use\Xlarge\ace_wht_rev_xlarge_pn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15063"/>
            <a:ext cx="540000" cy="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614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lef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12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15063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6"/>
            <a:ext cx="3600451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1" cy="46815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4932364" y="1268414"/>
            <a:ext cx="3600451" cy="4681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645EDE-C4F3-40A3-AE4B-67DA8F0717FB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20/04/2016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083BC0-5ADC-4982-90B7-B81B408ACD9C}" type="slidenum">
              <a:rPr lang="en-GB" smtClean="0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9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064000" cy="68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C3A79-57B6-4D2D-8743-F6F4C0E19004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39750" y="1296000"/>
            <a:ext cx="8064000" cy="446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40000" y="1098000"/>
            <a:ext cx="8064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7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righ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5414" y="0"/>
            <a:ext cx="90185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12" descr="ace_2c_pos_xlarge_pn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15063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6"/>
            <a:ext cx="3600451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3600451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4932364" y="1268414"/>
            <a:ext cx="3600451" cy="4681537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EEA661-310B-438C-BE6E-4B5C6D4F7B4B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>
              <a:solidFill>
                <a:srgbClr val="333333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E35EEC-C343-4563-BE87-E5070D8428E4}" type="slidenum">
              <a:rPr lang="en-GB" smtClean="0">
                <a:solidFill>
                  <a:srgbClr val="333333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180000"/>
            <a:ext cx="4392000" cy="649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3600450" cy="68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96000"/>
            <a:ext cx="3600450" cy="44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205E-A4C3-473D-960E-F1F5DA6A9702}" type="datetime1">
              <a:rPr lang="en-GB" smtClean="0"/>
              <a:t>20/04/2016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3F6B99-7D6D-42A6-B137-09A2EBA17D02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5004047" y="1296000"/>
            <a:ext cx="3600000" cy="44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40000" y="1098000"/>
            <a:ext cx="360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0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righ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180000"/>
            <a:ext cx="4392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3600450" cy="68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96000"/>
            <a:ext cx="3600450" cy="44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98C1-89B3-4957-A57A-8375222514E1}" type="datetime1">
              <a:rPr lang="en-GB" smtClean="0"/>
              <a:t>20/04/2016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3F6B99-7D6D-42A6-B137-09A2EBA17D02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5004047" y="1296000"/>
            <a:ext cx="3600000" cy="44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40000" y="1098000"/>
            <a:ext cx="360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righ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180000"/>
            <a:ext cx="43920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3600450" cy="68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96000"/>
            <a:ext cx="3600450" cy="44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E99-51AD-4646-9CD8-2479D4C54119}" type="datetime1">
              <a:rPr lang="en-GB" smtClean="0"/>
              <a:t>20/04/2016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3F6B99-7D6D-42A6-B137-09A2EBA17D02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5004047" y="1296000"/>
            <a:ext cx="3600000" cy="44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40000" y="1098000"/>
            <a:ext cx="360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28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80000"/>
            <a:ext cx="4392000" cy="649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3600450" cy="68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96000"/>
            <a:ext cx="3600450" cy="44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B84B-66F3-4570-A3ED-288542989844}" type="datetime1">
              <a:rPr lang="en-GB" smtClean="0"/>
              <a:t>20/04/2016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Welcome to ACE in EMEA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3F6B99-7D6D-42A6-B137-09A2EBA17D02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40000" y="1098000"/>
            <a:ext cx="360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2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52000" y="1296000"/>
            <a:ext cx="3852000" cy="44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064000" cy="68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96000"/>
            <a:ext cx="3852000" cy="44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AE72-0E3F-47E9-87A0-58CB6C8912C1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Welcome to ACE in EMEA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34A-DCE7-401A-983A-CB4B3F33792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1098000"/>
            <a:ext cx="8064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2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296000"/>
            <a:ext cx="8064000" cy="446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691977" y="6400800"/>
            <a:ext cx="1439863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F025D0-5045-4F74-B561-2DB05814C297}" type="datetime1">
              <a:rPr lang="en-GB" smtClean="0"/>
              <a:t>20/04/2016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22" y="6400800"/>
            <a:ext cx="4680570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Welcome to ACE in EMEA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003" y="6400800"/>
            <a:ext cx="245997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76BA09-212A-4B25-A57B-9D2BE0B86414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pic>
        <p:nvPicPr>
          <p:cNvPr id="10" name="Picture 9" descr="ace_2c_pos_xlarge_png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00" y="6048000"/>
            <a:ext cx="540000" cy="5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540000" y="360000"/>
            <a:ext cx="8064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216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718" r:id="rId11"/>
    <p:sldLayoutId id="2147483721" r:id="rId12"/>
    <p:sldLayoutId id="2147483722" r:id="rId13"/>
    <p:sldLayoutId id="2147483707" r:id="rId14"/>
    <p:sldLayoutId id="2147483691" r:id="rId15"/>
    <p:sldLayoutId id="2147483692" r:id="rId16"/>
    <p:sldLayoutId id="2147483694" r:id="rId17"/>
    <p:sldLayoutId id="2147483706" r:id="rId18"/>
    <p:sldLayoutId id="2147483690" r:id="rId19"/>
    <p:sldLayoutId id="2147483701" r:id="rId20"/>
    <p:sldLayoutId id="2147483702" r:id="rId21"/>
    <p:sldLayoutId id="2147483703" r:id="rId22"/>
    <p:sldLayoutId id="2147483740" r:id="rId23"/>
    <p:sldLayoutId id="2147483741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18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defTabSz="914400" rtl="0" eaLnBrk="1" latinLnBrk="0" hangingPunct="1">
        <a:spcBef>
          <a:spcPts val="18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defTabSz="914400" rtl="0" eaLnBrk="1" latinLnBrk="0" hangingPunct="1">
        <a:spcBef>
          <a:spcPts val="18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spcBef>
          <a:spcPts val="18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defTabSz="914400" rtl="0" eaLnBrk="1" latinLnBrk="0" hangingPunct="1">
        <a:spcBef>
          <a:spcPts val="18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32814" y="0"/>
            <a:ext cx="61118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549275"/>
            <a:ext cx="75612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268415"/>
            <a:ext cx="75612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2275" y="6561140"/>
            <a:ext cx="1439863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955714-CBB8-44AA-B244-179084EE15EF}" type="datetime1">
              <a:rPr lang="en-GB" smtClean="0">
                <a:solidFill>
                  <a:srgbClr val="333333"/>
                </a:solidFill>
              </a:rPr>
              <a:pPr>
                <a:defRPr/>
              </a:pPr>
              <a:t>20/04/2016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976" y="6561140"/>
            <a:ext cx="3419475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333333"/>
                </a:solidFill>
              </a:rPr>
              <a:t>Welcome to ACE in EMEA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9" y="6561140"/>
            <a:ext cx="720724" cy="180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76BA09-212A-4B25-A57B-9D2BE0B86414}" type="slidenum">
              <a:rPr lang="en-GB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176" name="Picture 9" descr="ace_2c_pos_xlarge_png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15063"/>
            <a:ext cx="541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3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5pPr>
      <a:lvl6pPr marL="43636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6pPr>
      <a:lvl7pPr marL="87272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7pPr>
      <a:lvl8pPr marL="13090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8pPr>
      <a:lvl9pPr marL="174544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9696" indent="-169696" algn="l" rtl="0" eaLnBrk="1" fontAlgn="base" hangingPunct="1">
        <a:spcBef>
          <a:spcPts val="1718"/>
        </a:spcBef>
        <a:spcAft>
          <a:spcPct val="0"/>
        </a:spcAft>
        <a:buClr>
          <a:schemeClr val="tx2"/>
        </a:buClr>
        <a:buFont typeface="Wingdings" pitchFamily="2" charset="2"/>
        <a:buChar char="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37878" indent="-168181" algn="l" rtl="0" eaLnBrk="1" fontAlgn="base" hangingPunct="1">
        <a:spcBef>
          <a:spcPts val="1718"/>
        </a:spcBef>
        <a:spcAft>
          <a:spcPct val="0"/>
        </a:spcAft>
        <a:buClr>
          <a:schemeClr val="tx2"/>
        </a:buClr>
        <a:buFont typeface="Wingdings" pitchFamily="2" charset="2"/>
        <a:buChar char="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6664" indent="-178787" algn="l" rtl="0" eaLnBrk="1" fontAlgn="base" hangingPunct="1">
        <a:spcBef>
          <a:spcPts val="1718"/>
        </a:spcBef>
        <a:spcAft>
          <a:spcPct val="0"/>
        </a:spcAft>
        <a:buClr>
          <a:schemeClr val="tx2"/>
        </a:buClr>
        <a:buFont typeface="Wingdings" pitchFamily="2" charset="2"/>
        <a:buChar char="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6360" indent="-169696" algn="l" rtl="0" eaLnBrk="1" fontAlgn="base" hangingPunct="1">
        <a:spcBef>
          <a:spcPts val="1718"/>
        </a:spcBef>
        <a:spcAft>
          <a:spcPct val="0"/>
        </a:spcAft>
        <a:buClr>
          <a:schemeClr val="tx2"/>
        </a:buClr>
        <a:buFont typeface="Wingdings" pitchFamily="2" charset="2"/>
        <a:buChar char="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4541" indent="-168181" algn="l" rtl="0" eaLnBrk="1" fontAlgn="base" hangingPunct="1">
        <a:spcBef>
          <a:spcPts val="1718"/>
        </a:spcBef>
        <a:spcAft>
          <a:spcPct val="0"/>
        </a:spcAft>
        <a:buClr>
          <a:schemeClr val="tx2"/>
        </a:buClr>
        <a:buFont typeface="Wingdings" pitchFamily="2" charset="2"/>
        <a:buChar char="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eroporto_de_Congonha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2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/>
          </a:p>
        </p:txBody>
      </p:sp>
      <p:pic>
        <p:nvPicPr>
          <p:cNvPr id="205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7624" y="18864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Brasil - 17 </a:t>
            </a:r>
            <a:r>
              <a:rPr lang="pt-PT" sz="1200" dirty="0"/>
              <a:t>de julho de </a:t>
            </a:r>
            <a:r>
              <a:rPr lang="pt-PT" sz="1200" dirty="0" smtClean="0"/>
              <a:t>2007: o </a:t>
            </a:r>
            <a:r>
              <a:rPr lang="pt-PT" sz="1200" dirty="0"/>
              <a:t>aparelho ultrapassou o fim da pista 35L do </a:t>
            </a:r>
            <a:r>
              <a:rPr lang="pt-PT" sz="1200" dirty="0">
                <a:hlinkClick r:id="rId3" tooltip="Aeroporto de Congonhas"/>
              </a:rPr>
              <a:t>Aeroporto de Congonhas</a:t>
            </a:r>
            <a:r>
              <a:rPr lang="pt-PT" sz="1200" dirty="0"/>
              <a:t> durante o pouso, chocando-se em seguida contra um depósito de cargas da própria TAM situado nas proximidades da cabeceira da pista </a:t>
            </a:r>
            <a:r>
              <a:rPr lang="pt-PT" sz="1200" dirty="0" smtClean="0"/>
              <a:t>17R.. Havia </a:t>
            </a:r>
            <a:r>
              <a:rPr lang="pt-PT" sz="1200" dirty="0"/>
              <a:t>187 pessoas na aeronave e não houve sobreviventes, incluindo mais doze mortes no solo</a:t>
            </a:r>
            <a:r>
              <a:rPr lang="pt-PT" sz="1200" dirty="0" smtClean="0"/>
              <a:t>. (Fonte: Wikepedia)</a:t>
            </a:r>
            <a:endParaRPr lang="pt-BR" sz="1200" dirty="0"/>
          </a:p>
        </p:txBody>
      </p:sp>
      <p:pic>
        <p:nvPicPr>
          <p:cNvPr id="1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87343"/>
            <a:ext cx="7344816" cy="486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4767"/>
            <a:ext cx="3816424" cy="23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16424" cy="17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30" y="6259914"/>
            <a:ext cx="3057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23528" y="6450414"/>
            <a:ext cx="1439863" cy="1809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Abril, 2016</a:t>
            </a: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4644008" y="1412776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err="1" smtClean="0"/>
              <a:t>Maersk</a:t>
            </a:r>
            <a:r>
              <a:rPr lang="pt-BR" sz="1200" b="1" dirty="0" smtClean="0"/>
              <a:t> Londrina (</a:t>
            </a:r>
            <a:r>
              <a:rPr lang="pt-BR" sz="1200" b="1" dirty="0" smtClean="0"/>
              <a:t>D</a:t>
            </a:r>
            <a:r>
              <a:rPr lang="pt-BR" sz="1200" b="1" dirty="0" smtClean="0"/>
              <a:t>ia </a:t>
            </a:r>
            <a:r>
              <a:rPr lang="pt-BR" sz="1200" b="1" dirty="0"/>
              <a:t>25 de abril de </a:t>
            </a:r>
            <a:r>
              <a:rPr lang="pt-BR" sz="1200" b="1" dirty="0" smtClean="0"/>
              <a:t>2015)</a:t>
            </a:r>
          </a:p>
          <a:p>
            <a:pPr algn="just"/>
            <a:endParaRPr lang="pt-BR" sz="1200" b="1" dirty="0" smtClean="0"/>
          </a:p>
          <a:p>
            <a:pPr algn="just"/>
            <a:r>
              <a:rPr lang="pt-BR" sz="1200" b="1" dirty="0" smtClean="0"/>
              <a:t>Durante uma viagem regular </a:t>
            </a:r>
            <a:r>
              <a:rPr lang="pt-BR" sz="1200" b="1" dirty="0"/>
              <a:t>entre portos asiáticos e brasileiros, após escala em </a:t>
            </a:r>
            <a:r>
              <a:rPr lang="pt-BR" sz="1200" b="1" dirty="0" err="1"/>
              <a:t>Tanjung</a:t>
            </a:r>
            <a:r>
              <a:rPr lang="pt-BR" sz="1200" b="1" dirty="0"/>
              <a:t> </a:t>
            </a:r>
            <a:r>
              <a:rPr lang="pt-BR" sz="1200" b="1" dirty="0" err="1"/>
              <a:t>Pelepas</a:t>
            </a:r>
            <a:r>
              <a:rPr lang="pt-BR" sz="1200" b="1" dirty="0"/>
              <a:t>, na Malásia, com destino aos portos de Santos, </a:t>
            </a:r>
            <a:r>
              <a:rPr lang="pt-BR" sz="1200" b="1" dirty="0" err="1"/>
              <a:t>Sepetiba</a:t>
            </a:r>
            <a:r>
              <a:rPr lang="pt-BR" sz="1200" b="1" dirty="0"/>
              <a:t>, Itapoá, Itajaí e </a:t>
            </a:r>
            <a:r>
              <a:rPr lang="pt-BR" sz="1200" b="1" dirty="0" smtClean="0"/>
              <a:t>Paranaguá, o navio </a:t>
            </a:r>
            <a:r>
              <a:rPr lang="pt-BR" sz="1200" b="1" dirty="0"/>
              <a:t>sofreu explosão seguida de incêndio no interior do porão nº </a:t>
            </a:r>
            <a:r>
              <a:rPr lang="pt-BR" sz="1200" b="1" dirty="0" smtClean="0"/>
              <a:t>7. Estava </a:t>
            </a:r>
            <a:r>
              <a:rPr lang="pt-BR" sz="1200" b="1" dirty="0"/>
              <a:t>em trânsito no Oceano Índico, a cerca de 1.300 quilômetros das Ilhas Maurício. </a:t>
            </a:r>
            <a:endParaRPr lang="pt-BR" sz="1200" b="1" dirty="0" smtClean="0"/>
          </a:p>
          <a:p>
            <a:pPr algn="just"/>
            <a:endParaRPr lang="pt-BR" sz="1200" b="1" dirty="0"/>
          </a:p>
          <a:p>
            <a:pPr algn="just"/>
            <a:r>
              <a:rPr lang="pt-BR" sz="1200" b="1" dirty="0" smtClean="0"/>
              <a:t>O </a:t>
            </a:r>
            <a:r>
              <a:rPr lang="pt-BR" sz="1200" b="1" dirty="0"/>
              <a:t>comando de bordo solicitou assistência de salvamento à empresa </a:t>
            </a:r>
            <a:r>
              <a:rPr lang="pt-BR" sz="1200" b="1" dirty="0" err="1"/>
              <a:t>Svitzer</a:t>
            </a:r>
            <a:r>
              <a:rPr lang="pt-BR" sz="1200" b="1" dirty="0"/>
              <a:t>, sendo rebocado até Port Louis, nas Ilhas Maurício, onde houve o resfriamento e prosseguimento ao combate ao incêndio.</a:t>
            </a:r>
          </a:p>
          <a:p>
            <a:pPr algn="just"/>
            <a:endParaRPr lang="pt-BR" sz="1200" b="1" dirty="0" smtClean="0"/>
          </a:p>
          <a:p>
            <a:pPr algn="just"/>
            <a:r>
              <a:rPr lang="pt-BR" sz="1200" b="1" dirty="0" smtClean="0"/>
              <a:t>Pelas </a:t>
            </a:r>
            <a:r>
              <a:rPr lang="pt-BR" sz="1200" b="1" dirty="0"/>
              <a:t>informações iniciais, 15 contêineres foram destruídos pelo incêndio e outros 332 estão estivados no porão nº 7, podendo ter sido afetados.</a:t>
            </a:r>
          </a:p>
          <a:p>
            <a:pPr algn="just"/>
            <a:endParaRPr lang="pt-B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4806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empestade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60"/>
            <a:ext cx="403244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empestade 02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03244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88024" y="1773971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Valor da </a:t>
            </a:r>
            <a:r>
              <a:rPr lang="pt-BR" dirty="0" smtClean="0"/>
              <a:t>mercadoria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Tipo da mercadoria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Tipo </a:t>
            </a:r>
            <a:r>
              <a:rPr lang="pt-BR" dirty="0"/>
              <a:t>de container para transportar a mercadora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Tipo </a:t>
            </a:r>
            <a:r>
              <a:rPr lang="pt-BR" dirty="0"/>
              <a:t>e idade do navio. É classificado por alguma </a:t>
            </a:r>
            <a:r>
              <a:rPr lang="pt-BR" dirty="0" err="1"/>
              <a:t>Classification</a:t>
            </a:r>
            <a:r>
              <a:rPr lang="pt-BR" dirty="0"/>
              <a:t> </a:t>
            </a:r>
            <a:r>
              <a:rPr lang="pt-BR" dirty="0" err="1"/>
              <a:t>Society</a:t>
            </a:r>
            <a:r>
              <a:rPr lang="pt-BR" dirty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Rota </a:t>
            </a:r>
            <a:r>
              <a:rPr lang="pt-BR" dirty="0"/>
              <a:t>para saber </a:t>
            </a:r>
            <a:r>
              <a:rPr lang="pt-BR" dirty="0" smtClean="0"/>
              <a:t>se vai </a:t>
            </a:r>
            <a:r>
              <a:rPr lang="pt-BR" dirty="0"/>
              <a:t>passar por uma zona de risco para pirataria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Portos </a:t>
            </a:r>
            <a:r>
              <a:rPr lang="pt-BR" dirty="0"/>
              <a:t>de origem e destino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4788024" y="920914"/>
            <a:ext cx="3960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pt-BR" altLang="pt-BR" sz="2000" dirty="0"/>
              <a:t>PRINCIPAIS CRITÉRIOS DE SUBSCRIÇÃO</a:t>
            </a:r>
          </a:p>
        </p:txBody>
      </p:sp>
    </p:spTree>
    <p:extLst>
      <p:ext uri="{BB962C8B-B14F-4D97-AF65-F5344CB8AC3E}">
        <p14:creationId xmlns:p14="http://schemas.microsoft.com/office/powerpoint/2010/main" val="24206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257">
            <a:off x="470822" y="648848"/>
            <a:ext cx="3288673" cy="20033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9912" y="1490464"/>
            <a:ext cx="4897744" cy="1146448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Exemplo</a:t>
            </a:r>
            <a:r>
              <a:rPr lang="en-US" b="1" dirty="0" smtClean="0">
                <a:solidFill>
                  <a:schemeClr val="tx1"/>
                </a:solidFill>
              </a:rPr>
              <a:t> Sinistro de D&amp;O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Aracruz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2752378"/>
            <a:ext cx="8424936" cy="370095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1500" b="1" dirty="0"/>
              <a:t> </a:t>
            </a:r>
            <a:r>
              <a:rPr lang="pt-BR" sz="1500" b="1" dirty="0" smtClean="0"/>
              <a:t>Nota da </a:t>
            </a:r>
            <a:r>
              <a:rPr lang="pt-BR" sz="1500" b="1" dirty="0" err="1" smtClean="0"/>
              <a:t>Fibria</a:t>
            </a:r>
            <a:r>
              <a:rPr lang="pt-BR" sz="1500" b="1" dirty="0" smtClean="0"/>
              <a:t> no Formulário 20-F da SEC em 2013 sobre a </a:t>
            </a:r>
            <a:r>
              <a:rPr lang="pt-BR" sz="1500" b="1" i="1" dirty="0" err="1" smtClean="0"/>
              <a:t>Class</a:t>
            </a:r>
            <a:r>
              <a:rPr lang="pt-BR" sz="1500" b="1" i="1" dirty="0" smtClean="0"/>
              <a:t> </a:t>
            </a:r>
            <a:r>
              <a:rPr lang="pt-BR" sz="1500" b="1" i="1" dirty="0" err="1" smtClean="0"/>
              <a:t>Action</a:t>
            </a:r>
            <a:r>
              <a:rPr lang="pt-BR" sz="1500" b="1" i="1" dirty="0" smtClean="0"/>
              <a:t> </a:t>
            </a:r>
            <a:r>
              <a:rPr lang="pt-BR" sz="1500" b="1" dirty="0" smtClean="0"/>
              <a:t>sofrida nos EUA relacionada às operações com derivativos:</a:t>
            </a:r>
          </a:p>
          <a:p>
            <a:pPr marL="0" indent="0" algn="just">
              <a:buNone/>
            </a:pPr>
            <a:r>
              <a:rPr lang="pt-BR" sz="1500" dirty="0" smtClean="0"/>
              <a:t>	Em </a:t>
            </a:r>
            <a:r>
              <a:rPr lang="pt-BR" sz="1500" dirty="0"/>
              <a:t>novembro de 2008, uma ação popular de valores mobiliários foi movida contra nós e alguns </a:t>
            </a:r>
            <a:r>
              <a:rPr lang="pt-BR" sz="1500" dirty="0" smtClean="0"/>
              <a:t>dos </a:t>
            </a:r>
            <a:r>
              <a:rPr lang="pt-BR" sz="1500" dirty="0"/>
              <a:t>diretores e conselheiros, atuais e anteriores, em nome de compradores de nossos ADRs entre 7 de abril e 2 de outubro de 2008. A ação reivindica supostas violações do US </a:t>
            </a:r>
            <a:r>
              <a:rPr lang="pt-BR" sz="1500" dirty="0" err="1"/>
              <a:t>Securities</a:t>
            </a:r>
            <a:r>
              <a:rPr lang="pt-BR" sz="1500" dirty="0"/>
              <a:t> Exchange </a:t>
            </a:r>
            <a:r>
              <a:rPr lang="pt-BR" sz="1500" dirty="0" err="1"/>
              <a:t>Act</a:t>
            </a:r>
            <a:r>
              <a:rPr lang="pt-BR" sz="1500" dirty="0"/>
              <a:t>, alegando que deixamos de apresentar informações e declarar perdas decorrentes de determinadas operações de derivativos. </a:t>
            </a:r>
          </a:p>
          <a:p>
            <a:pPr marL="0" indent="0" algn="just">
              <a:buNone/>
            </a:pPr>
            <a:r>
              <a:rPr lang="pt-BR" sz="1500" dirty="0" smtClean="0"/>
              <a:t>	Durante </a:t>
            </a:r>
            <a:r>
              <a:rPr lang="pt-BR" sz="1500" dirty="0"/>
              <a:t>nossa reunião do Conselho de Administração em dezembro de 2012, ratificamos o acordo sob mediação judicial, segundo o qual nós e os outros corréus concordamos em pagar o montante total de US$37,5 milhões (equivalente a R$76,6 milhões) a todos os titulares de ADRs (American </a:t>
            </a:r>
            <a:r>
              <a:rPr lang="pt-BR" sz="1500" dirty="0" err="1"/>
              <a:t>Depositary</a:t>
            </a:r>
            <a:r>
              <a:rPr lang="pt-BR" sz="1500" dirty="0"/>
              <a:t> </a:t>
            </a:r>
            <a:r>
              <a:rPr lang="pt-BR" sz="1500" dirty="0" err="1"/>
              <a:t>Receipt</a:t>
            </a:r>
            <a:r>
              <a:rPr lang="pt-BR" sz="1500" dirty="0"/>
              <a:t>), de 7 de abril a 2 de outubro de 2008. Possuímos apólice de seguro ativa de D&amp;O (Diretores e Conselheiros), para cobrir uma quantia significativa deste pagamento, sem impactos relevantes para a Companhia. Vide a Nota Explicativa 24 às nossas demonstrações financeiras</a:t>
            </a:r>
            <a:r>
              <a:rPr lang="pt-BR" sz="1500" dirty="0" smtClean="0"/>
              <a:t>.</a:t>
            </a:r>
          </a:p>
          <a:p>
            <a:pPr marL="0" indent="0" algn="just">
              <a:buNone/>
            </a:pPr>
            <a:r>
              <a:rPr lang="pt-BR" sz="1300" dirty="0" smtClean="0"/>
              <a:t>Fonte</a:t>
            </a:r>
            <a:r>
              <a:rPr lang="pt-BR" sz="1300" dirty="0"/>
              <a:t>: FORMULÁRIO 20-F  RELATÓRIO ANUAL DE ACORDO COM O ARTIGO 13 OU 15(d) DO SECURITIES EXCHANGE ACT DE 1934 Referente ao exercício fiscal encerrado em 31 DE DEZEMBRO DE 2013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48264" y="260648"/>
            <a:ext cx="1738536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6344" y="914401"/>
            <a:ext cx="8218487" cy="57038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D&amp;O – </a:t>
            </a:r>
            <a:r>
              <a:rPr lang="en-US" b="1" dirty="0" err="1" smtClean="0">
                <a:solidFill>
                  <a:schemeClr val="tx1"/>
                </a:solidFill>
              </a:rPr>
              <a:t>Principais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Critérios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Subscrição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8487" cy="46085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 Histórico de demandas contra gestores;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Situação financeira da empresa;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Tempo de atuação;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Setor de atuação;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Capital Fechado ou Aberto (BM&amp;F Bovespa e/ou NYSE);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Nível de governança corporativa;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Composição acionária e Acionista controlador;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Experiência dos gestores;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r>
              <a:rPr lang="pt-BR" sz="1700" dirty="0" smtClean="0"/>
              <a:t>Ratings.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endParaRPr lang="pt-BR" sz="17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endParaRPr lang="pt-BR" sz="17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endParaRPr lang="pt-BR" sz="17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None/>
            </a:pPr>
            <a:endParaRPr lang="pt-BR" sz="17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endParaRPr lang="pt-BR" sz="1700" dirty="0" smtClean="0"/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70BC1F"/>
              </a:buClr>
              <a:buSzPct val="100000"/>
              <a:buFont typeface="Wingdings" pitchFamily="2" charset="2"/>
              <a:buChar char="§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48264" y="260648"/>
            <a:ext cx="1738536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02964" y="3645024"/>
            <a:ext cx="5069436" cy="16622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-177800" algn="l" defTabSz="914400" rtl="0" eaLnBrk="1" latinLnBrk="0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 smtClean="0"/>
              <a:t>Brazilian Claims Examples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16216" y="6309320"/>
            <a:ext cx="2448223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 21, 2016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8750"/>
            <a:ext cx="6840760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166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“On </a:t>
            </a:r>
            <a:r>
              <a:rPr lang="en-US" sz="1200" dirty="0"/>
              <a:t>12 August</a:t>
            </a:r>
            <a:r>
              <a:rPr lang="en-US" sz="1200" dirty="0" smtClean="0"/>
              <a:t>, 2015 - </a:t>
            </a:r>
            <a:r>
              <a:rPr lang="en-US" sz="1200" dirty="0"/>
              <a:t>two massive explosions at the Port of Tianjin </a:t>
            </a:r>
            <a:r>
              <a:rPr lang="en-US" sz="1200" dirty="0" smtClean="0"/>
              <a:t>in northeast </a:t>
            </a:r>
            <a:r>
              <a:rPr lang="en-US" sz="1200" dirty="0"/>
              <a:t>China claimed 173 victims and injured many more. The </a:t>
            </a:r>
            <a:r>
              <a:rPr lang="en-US" sz="1200" dirty="0" smtClean="0"/>
              <a:t>explosions affected </a:t>
            </a:r>
            <a:r>
              <a:rPr lang="en-US" sz="1200" dirty="0"/>
              <a:t>an area of 3 km radius, causing large-scale damage to surrounding </a:t>
            </a:r>
            <a:r>
              <a:rPr lang="en-US" sz="1200" dirty="0" smtClean="0"/>
              <a:t>property and </a:t>
            </a:r>
            <a:r>
              <a:rPr lang="en-US" sz="1200" dirty="0"/>
              <a:t>infrastructure. The property insurance loss is estimated to be USD 2.5 billion </a:t>
            </a:r>
            <a:r>
              <a:rPr lang="en-US" sz="1200" dirty="0" smtClean="0"/>
              <a:t>to USD </a:t>
            </a:r>
            <a:r>
              <a:rPr lang="en-US" sz="1200" dirty="0"/>
              <a:t>3.5 billion</a:t>
            </a:r>
            <a:r>
              <a:rPr lang="en-US" sz="1200" dirty="0" smtClean="0"/>
              <a:t>.” (Fonte: </a:t>
            </a:r>
            <a:r>
              <a:rPr lang="en-US" sz="1200" dirty="0" err="1" smtClean="0"/>
              <a:t>Revista</a:t>
            </a:r>
            <a:r>
              <a:rPr lang="en-US" sz="1200" dirty="0" smtClean="0"/>
              <a:t> Sigma – Swiss Re)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43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m para fukushim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fukushim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7493"/>
            <a:ext cx="4495974" cy="29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773"/>
            <a:ext cx="4495974" cy="292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932040" y="1897662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Japan Earthquake followed by Tsunami: March 11, 2011</a:t>
            </a:r>
          </a:p>
          <a:p>
            <a:endParaRPr lang="en-US" sz="1200" dirty="0" smtClean="0"/>
          </a:p>
          <a:p>
            <a:r>
              <a:rPr lang="en-US" sz="1200" dirty="0" smtClean="0"/>
              <a:t>“The </a:t>
            </a:r>
            <a:r>
              <a:rPr lang="en-US" sz="1200" dirty="0"/>
              <a:t>tragedy at the Fukushima nuclear plant will cost 11.08 trillion yen ($105 billion), twice as much as Japanese authorities predicted at the end of 2011, says the study. The expenses include radiation clean-up and compensation to </a:t>
            </a:r>
            <a:r>
              <a:rPr lang="en-US" sz="1200" dirty="0" smtClean="0"/>
              <a:t>residents….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…The </a:t>
            </a:r>
            <a:r>
              <a:rPr lang="en-US" sz="1200" dirty="0"/>
              <a:t>figures of the research say that the expenses will include 4.91 trillion yen ($47 billion) for compensation to residents in the affected area of the crippled Fukushima Daiichi nuclear plant, reports Kyodo news. </a:t>
            </a:r>
          </a:p>
          <a:p>
            <a:endParaRPr lang="en-US" sz="1200" dirty="0" smtClean="0"/>
          </a:p>
          <a:p>
            <a:r>
              <a:rPr lang="en-US" sz="1200" dirty="0" smtClean="0"/>
              <a:t>A </a:t>
            </a:r>
            <a:r>
              <a:rPr lang="en-US" sz="1200" dirty="0"/>
              <a:t>further 2.48 trillion yen ($23 billion) will be involved in the radiation cleanup of the territories, 2.17 trillion yen to scrap the disaster-hit plant and 1.06 trillion yen for the temporal storage of radioactive </a:t>
            </a:r>
            <a:r>
              <a:rPr lang="en-US" sz="1200" dirty="0" smtClean="0"/>
              <a:t>soil….”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67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m para fukushim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fukushim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8321"/>
            <a:ext cx="8352928" cy="36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75656" y="62068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COSTLIEST NATURAL CATASTROPHES SINCE 1980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801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16216" y="6309320"/>
            <a:ext cx="2448223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 21, 2016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327917" y="836712"/>
            <a:ext cx="8564563" cy="5024437"/>
            <a:chOff x="298450" y="404813"/>
            <a:chExt cx="8564563" cy="5024437"/>
          </a:xfrm>
        </p:grpSpPr>
        <p:sp>
          <p:nvSpPr>
            <p:cNvPr id="11" name="CaixaDeTexto 10"/>
            <p:cNvSpPr txBox="1"/>
            <p:nvPr/>
          </p:nvSpPr>
          <p:spPr>
            <a:xfrm>
              <a:off x="298450" y="404813"/>
              <a:ext cx="5786438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600" b="1" dirty="0">
                  <a:latin typeface="+mj-lt"/>
                </a:rPr>
                <a:t>Definições de Grandes Riscos: </a:t>
              </a: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84200" y="1828800"/>
              <a:ext cx="827881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rgbClr val="336699"/>
                  </a:solidFill>
                  <a:latin typeface="Verdana" pitchFamily="34" charset="0"/>
                </a:rPr>
                <a:t>Definição por Produtos, Segmentos e Canais de Distribuição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rgbClr val="336699"/>
                  </a:solidFill>
                  <a:latin typeface="Verdana" pitchFamily="34" charset="0"/>
                </a:rPr>
                <a:t>Definição pelos ramos da Susep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rgbClr val="336699"/>
                  </a:solidFill>
                  <a:latin typeface="Verdana" pitchFamily="34" charset="0"/>
                </a:rPr>
                <a:t>Definição Visual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5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16216" y="6309320"/>
            <a:ext cx="2448223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 21, 2016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327917" y="836712"/>
            <a:ext cx="8564563" cy="5024437"/>
            <a:chOff x="298450" y="404813"/>
            <a:chExt cx="8564563" cy="5024437"/>
          </a:xfrm>
        </p:grpSpPr>
        <p:sp>
          <p:nvSpPr>
            <p:cNvPr id="11" name="CaixaDeTexto 10"/>
            <p:cNvSpPr txBox="1"/>
            <p:nvPr/>
          </p:nvSpPr>
          <p:spPr>
            <a:xfrm>
              <a:off x="298450" y="404813"/>
              <a:ext cx="5786438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600" b="1" dirty="0">
                  <a:latin typeface="+mj-lt"/>
                </a:rPr>
                <a:t>Definições de Grandes Riscos: </a:t>
              </a: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84200" y="1828800"/>
              <a:ext cx="827881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rgbClr val="336699"/>
                  </a:solidFill>
                  <a:latin typeface="Verdana" pitchFamily="34" charset="0"/>
                </a:rPr>
                <a:t>Definição por Produtos, Segmentos e Canais de Distribuição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Verdana" pitchFamily="34" charset="0"/>
                </a:rPr>
                <a:t>Definição pelos ramos da Susep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Verdana" pitchFamily="34" charset="0"/>
                </a:rPr>
                <a:t>Definição Visual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0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16216" y="6309320"/>
            <a:ext cx="2448223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 21, 2016</a:t>
            </a:r>
            <a:endParaRPr lang="en-US" dirty="0"/>
          </a:p>
        </p:txBody>
      </p:sp>
      <p:sp>
        <p:nvSpPr>
          <p:cNvPr id="6" name="Legend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548680"/>
            <a:ext cx="362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Pct val="120000"/>
            </a:pPr>
            <a:r>
              <a:rPr lang="en-US" altLang="pt-BR" sz="2000"/>
              <a:t>Escopo de Grandes Riscos</a:t>
            </a:r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3980681" y="1750418"/>
            <a:ext cx="1838325" cy="4583112"/>
            <a:chOff x="179388" y="1608138"/>
            <a:chExt cx="1838325" cy="4583112"/>
          </a:xfrm>
        </p:grpSpPr>
        <p:sp>
          <p:nvSpPr>
            <p:cNvPr id="68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14313" y="5864225"/>
              <a:ext cx="1803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pt-BR"/>
            </a:p>
          </p:txBody>
        </p:sp>
        <p:sp>
          <p:nvSpPr>
            <p:cNvPr id="69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8600" y="5883275"/>
              <a:ext cx="17192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SzPct val="120000"/>
              </a:pPr>
              <a:r>
                <a:rPr lang="pt-BR" altLang="pt-BR" sz="2000">
                  <a:solidFill>
                    <a:srgbClr val="004F6D"/>
                  </a:solidFill>
                </a:rPr>
                <a:t>Produtos</a:t>
              </a:r>
              <a:endParaRPr lang="en-US" altLang="pt-BR" sz="2000" i="1">
                <a:solidFill>
                  <a:srgbClr val="004F6D"/>
                </a:solidFill>
              </a:endParaRPr>
            </a:p>
          </p:txBody>
        </p:sp>
        <p:sp>
          <p:nvSpPr>
            <p:cNvPr id="70" name="Rectangle 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9388" y="1608138"/>
              <a:ext cx="1582737" cy="512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296" tIns="46648" rIns="93296" bIns="466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pt-BR" altLang="pt-BR" sz="1400"/>
            </a:p>
          </p:txBody>
        </p:sp>
        <p:sp>
          <p:nvSpPr>
            <p:cNvPr id="71" name="CaixaDeTexto 40"/>
            <p:cNvSpPr txBox="1">
              <a:spLocks noChangeArrowheads="1"/>
            </p:cNvSpPr>
            <p:nvPr/>
          </p:nvSpPr>
          <p:spPr bwMode="auto">
            <a:xfrm>
              <a:off x="323850" y="1711325"/>
              <a:ext cx="122237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400" dirty="0"/>
                <a:t>Seguros</a:t>
              </a: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9388" y="2195513"/>
              <a:ext cx="1582738" cy="5127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3296" tIns="46648" rIns="93296" bIns="46648" anchor="ctr"/>
            <a:lstStyle/>
            <a:p>
              <a:pPr algn="ctr">
                <a:defRPr/>
              </a:pPr>
              <a:endParaRPr lang="pt-BR" sz="1400">
                <a:latin typeface="Arial" charset="0"/>
                <a:cs typeface="Arial" charset="0"/>
              </a:endParaRP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323528" y="2185700"/>
              <a:ext cx="1222797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Vida Previdência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79388" y="2781300"/>
              <a:ext cx="1582738" cy="5127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3296" tIns="46648" rIns="93296" bIns="46648" anchor="ctr"/>
            <a:lstStyle/>
            <a:p>
              <a:pPr algn="ctr">
                <a:defRPr/>
              </a:pPr>
              <a:endParaRPr lang="pt-BR" sz="1400">
                <a:latin typeface="Arial" charset="0"/>
                <a:cs typeface="Arial" charset="0"/>
              </a:endParaRP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278123" y="2883420"/>
              <a:ext cx="1269541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Capitalização</a:t>
              </a:r>
            </a:p>
          </p:txBody>
        </p:sp>
        <p:sp>
          <p:nvSpPr>
            <p:cNvPr id="76" name="Rectangle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79388" y="3933825"/>
              <a:ext cx="1582738" cy="5127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3296" tIns="46648" rIns="93296" bIns="46648" anchor="ctr"/>
            <a:lstStyle/>
            <a:p>
              <a:pPr algn="ctr">
                <a:defRPr/>
              </a:pPr>
              <a:endParaRPr lang="pt-BR" sz="1400">
                <a:latin typeface="Arial" charset="0"/>
                <a:cs typeface="Arial" charset="0"/>
              </a:endParaRP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323528" y="4035548"/>
              <a:ext cx="1222797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Auto</a:t>
              </a: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79388" y="4508500"/>
              <a:ext cx="1582738" cy="5127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3296" tIns="46648" rIns="93296" bIns="46648" anchor="ctr"/>
            <a:lstStyle/>
            <a:p>
              <a:pPr algn="ctr">
                <a:defRPr/>
              </a:pPr>
              <a:endParaRPr lang="pt-BR" sz="1400">
                <a:latin typeface="Arial" charset="0"/>
                <a:cs typeface="Arial" charset="0"/>
              </a:endParaRP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323528" y="4611612"/>
              <a:ext cx="1222797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Saúde</a:t>
              </a: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79388" y="3348038"/>
              <a:ext cx="1582738" cy="5127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3296" tIns="46648" rIns="93296" bIns="46648" anchor="ctr"/>
            <a:lstStyle/>
            <a:p>
              <a:pPr algn="ctr">
                <a:defRPr/>
              </a:pPr>
              <a:endParaRPr lang="pt-BR" sz="1400">
                <a:latin typeface="Arial" charset="0"/>
                <a:cs typeface="Arial" charset="0"/>
              </a:endParaRPr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251520" y="3337828"/>
              <a:ext cx="1269541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Garantia Estendida</a:t>
              </a:r>
            </a:p>
          </p:txBody>
        </p:sp>
      </p:grpSp>
      <p:grpSp>
        <p:nvGrpSpPr>
          <p:cNvPr id="8" name="Grupo 15"/>
          <p:cNvGrpSpPr>
            <a:grpSpLocks/>
          </p:cNvGrpSpPr>
          <p:nvPr/>
        </p:nvGrpSpPr>
        <p:grpSpPr bwMode="auto">
          <a:xfrm>
            <a:off x="6394376" y="834430"/>
            <a:ext cx="2289175" cy="5373688"/>
            <a:chOff x="6655495" y="692696"/>
            <a:chExt cx="2289175" cy="5372856"/>
          </a:xfrm>
        </p:grpSpPr>
        <p:sp>
          <p:nvSpPr>
            <p:cNvPr id="32" name="Line 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6745288" y="5864225"/>
              <a:ext cx="20923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pt-BR"/>
            </a:p>
          </p:txBody>
        </p:sp>
        <p:sp>
          <p:nvSpPr>
            <p:cNvPr id="33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655495" y="5883276"/>
              <a:ext cx="2289175" cy="18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SzPct val="120000"/>
              </a:pPr>
              <a:r>
                <a:rPr lang="pt-BR" altLang="pt-BR" sz="2000">
                  <a:solidFill>
                    <a:srgbClr val="004F6D"/>
                  </a:solidFill>
                </a:rPr>
                <a:t>Canais de Vendas</a:t>
              </a:r>
              <a:endParaRPr lang="en-US" altLang="pt-BR" sz="2000">
                <a:solidFill>
                  <a:srgbClr val="004F6D"/>
                </a:solidFill>
              </a:endParaRPr>
            </a:p>
          </p:txBody>
        </p:sp>
        <p:grpSp>
          <p:nvGrpSpPr>
            <p:cNvPr id="35" name="Group 76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741418" y="4571281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66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 err="1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Varejista</a:t>
                </a:r>
                <a:endParaRPr lang="en-US" sz="1400" dirty="0">
                  <a:solidFill>
                    <a:schemeClr val="tx1">
                      <a:alpha val="3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6" name="Group 76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732240" y="5003329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64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pt-BR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Canais “Crédito”</a:t>
                </a:r>
                <a:endParaRPr lang="en-US" sz="1400" dirty="0">
                  <a:solidFill>
                    <a:schemeClr val="tx1">
                      <a:alpha val="3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7" name="Group 76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732240" y="4139233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62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Rectangle 78"/>
              <p:cNvSpPr>
                <a:spLocks noChangeArrowheads="1"/>
              </p:cNvSpPr>
              <p:nvPr/>
            </p:nvSpPr>
            <p:spPr bwMode="auto">
              <a:xfrm>
                <a:off x="4273" y="1695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Agentes</a:t>
                </a:r>
                <a:endParaRPr lang="en-US" sz="1400" dirty="0">
                  <a:solidFill>
                    <a:schemeClr val="tx1">
                      <a:alpha val="3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8" name="Group 76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741418" y="3275137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60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Worksite</a:t>
                </a:r>
              </a:p>
            </p:txBody>
          </p:sp>
        </p:grpSp>
        <p:grpSp>
          <p:nvGrpSpPr>
            <p:cNvPr id="39" name="Group 76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732240" y="2843089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8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 err="1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Especialista</a:t>
                </a: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 3º</a:t>
                </a:r>
              </a:p>
            </p:txBody>
          </p:sp>
        </p:grpSp>
        <p:grpSp>
          <p:nvGrpSpPr>
            <p:cNvPr id="40" name="Group 76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732240" y="2411041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6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 err="1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Especialista</a:t>
                </a: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Próprio</a:t>
                </a:r>
                <a:endParaRPr lang="en-US" sz="1400" dirty="0">
                  <a:solidFill>
                    <a:schemeClr val="tx1">
                      <a:alpha val="3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1" name="Group 76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732240" y="1988840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4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Internet</a:t>
                </a:r>
              </a:p>
            </p:txBody>
          </p:sp>
        </p:grpSp>
        <p:grpSp>
          <p:nvGrpSpPr>
            <p:cNvPr id="42" name="Group 76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732240" y="1556792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2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 Call Center </a:t>
                </a:r>
                <a:r>
                  <a:rPr lang="en-US" sz="1400" dirty="0" err="1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Recept</a:t>
                </a:r>
                <a:endParaRPr lang="en-US" sz="1400" dirty="0">
                  <a:solidFill>
                    <a:schemeClr val="tx1">
                      <a:alpha val="3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" name="Group 76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6732240" y="1124744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0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 Call Center </a:t>
                </a:r>
                <a:r>
                  <a:rPr lang="en-US" sz="1400" dirty="0" err="1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Ativo</a:t>
                </a:r>
                <a:endParaRPr lang="en-US" sz="1400" dirty="0">
                  <a:solidFill>
                    <a:schemeClr val="tx1">
                      <a:alpha val="3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4" name="Group 76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6732240" y="692696"/>
              <a:ext cx="2151062" cy="369887"/>
              <a:chOff x="4231" y="1626"/>
              <a:chExt cx="1145" cy="30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8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400" dirty="0" err="1">
                    <a:solidFill>
                      <a:schemeClr val="tx1">
                        <a:alpha val="30000"/>
                      </a:schemeClr>
                    </a:solidFill>
                    <a:latin typeface="Arial" charset="0"/>
                    <a:cs typeface="Arial" charset="0"/>
                  </a:rPr>
                  <a:t>Agência</a:t>
                </a:r>
                <a:endParaRPr lang="en-US" sz="1400" dirty="0">
                  <a:solidFill>
                    <a:schemeClr val="tx1">
                      <a:alpha val="3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5" name="Group 7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6732240" y="3707185"/>
              <a:ext cx="2151062" cy="369887"/>
              <a:chOff x="4231" y="1626"/>
              <a:chExt cx="1145" cy="305"/>
            </a:xfrm>
            <a:solidFill>
              <a:schemeClr val="accent1"/>
            </a:solidFill>
          </p:grpSpPr>
          <p:sp>
            <p:nvSpPr>
              <p:cNvPr id="46" name="AutoShape 77"/>
              <p:cNvSpPr>
                <a:spLocks noChangeArrowheads="1"/>
              </p:cNvSpPr>
              <p:nvPr/>
            </p:nvSpPr>
            <p:spPr bwMode="auto">
              <a:xfrm>
                <a:off x="4231" y="1626"/>
                <a:ext cx="1145" cy="30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 sz="1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Rectangle 78"/>
              <p:cNvSpPr>
                <a:spLocks noChangeArrowheads="1"/>
              </p:cNvSpPr>
              <p:nvPr/>
            </p:nvSpPr>
            <p:spPr bwMode="auto">
              <a:xfrm>
                <a:off x="4273" y="1712"/>
                <a:ext cx="1061" cy="17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>
                <a:spAutoFit/>
              </a:bodyPr>
              <a:lstStyle/>
              <a:p>
                <a:pPr algn="ctr" defTabSz="912813">
                  <a:buSzPct val="120000"/>
                  <a:defRPr/>
                </a:pPr>
                <a:r>
                  <a:rPr lang="en-US" sz="1400" dirty="0" err="1" smtClean="0">
                    <a:latin typeface="Arial" charset="0"/>
                    <a:cs typeface="Arial" charset="0"/>
                  </a:rPr>
                  <a:t>Corretores</a:t>
                </a:r>
                <a:r>
                  <a:rPr lang="en-US" sz="1400" dirty="0" smtClean="0">
                    <a:latin typeface="Arial" charset="0"/>
                    <a:cs typeface="Arial" charset="0"/>
                  </a:rPr>
                  <a:t> de Seguros</a:t>
                </a:r>
                <a:endParaRPr lang="en-US" sz="1400" dirty="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0" name="Grupo 13"/>
          <p:cNvGrpSpPr>
            <a:grpSpLocks/>
          </p:cNvGrpSpPr>
          <p:nvPr/>
        </p:nvGrpSpPr>
        <p:grpSpPr bwMode="auto">
          <a:xfrm>
            <a:off x="470719" y="926505"/>
            <a:ext cx="2668587" cy="5435600"/>
            <a:chOff x="3071813" y="765175"/>
            <a:chExt cx="2668587" cy="5435600"/>
          </a:xfrm>
        </p:grpSpPr>
        <p:sp>
          <p:nvSpPr>
            <p:cNvPr id="11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582988" y="5876925"/>
              <a:ext cx="1803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296" tIns="46648" rIns="93296" bIns="46648"/>
            <a:lstStyle/>
            <a:p>
              <a:endParaRPr lang="pt-BR"/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82988" y="5892800"/>
              <a:ext cx="17192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SzPct val="120000"/>
              </a:pPr>
              <a:r>
                <a:rPr lang="pt-BR" altLang="pt-BR" sz="2000">
                  <a:solidFill>
                    <a:srgbClr val="004F6D"/>
                  </a:solidFill>
                </a:rPr>
                <a:t>Segmentos</a:t>
              </a:r>
              <a:endParaRPr lang="en-US" altLang="pt-BR" sz="2000" i="1">
                <a:solidFill>
                  <a:srgbClr val="004F6D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071813" y="765175"/>
              <a:ext cx="2668587" cy="4651375"/>
              <a:chOff x="2059" y="1014"/>
              <a:chExt cx="1413" cy="2872"/>
            </a:xfrm>
          </p:grpSpPr>
          <p:sp>
            <p:nvSpPr>
              <p:cNvPr id="27" name="AutoShape 54"/>
              <p:cNvSpPr>
                <a:spLocks noChangeArrowheads="1"/>
              </p:cNvSpPr>
              <p:nvPr/>
            </p:nvSpPr>
            <p:spPr bwMode="auto">
              <a:xfrm>
                <a:off x="2774" y="1014"/>
                <a:ext cx="698" cy="2872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pt-BR" altLang="pt-BR" sz="1400"/>
              </a:p>
            </p:txBody>
          </p:sp>
          <p:sp>
            <p:nvSpPr>
              <p:cNvPr id="28" name="AutoShape 55"/>
              <p:cNvSpPr>
                <a:spLocks noChangeArrowheads="1"/>
              </p:cNvSpPr>
              <p:nvPr/>
            </p:nvSpPr>
            <p:spPr bwMode="auto">
              <a:xfrm flipH="1">
                <a:off x="2059" y="1014"/>
                <a:ext cx="698" cy="2872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pt-BR" altLang="pt-BR" sz="1400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2474" y="2176"/>
                <a:ext cx="56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2338" y="2752"/>
                <a:ext cx="85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58"/>
              <p:cNvSpPr>
                <a:spLocks noChangeShapeType="1"/>
              </p:cNvSpPr>
              <p:nvPr/>
            </p:nvSpPr>
            <p:spPr bwMode="auto">
              <a:xfrm>
                <a:off x="2202" y="3345"/>
                <a:ext cx="112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6" name="Rectangle 5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95638" y="1916113"/>
              <a:ext cx="116046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SzPct val="120000"/>
              </a:pPr>
              <a:r>
                <a:rPr lang="pt-BR" altLang="pt-BR" sz="1400"/>
                <a:t>Governo e Mega-Empresas.</a:t>
              </a:r>
              <a:endParaRPr lang="en-US" altLang="pt-BR" sz="1400"/>
            </a:p>
          </p:txBody>
        </p:sp>
        <p:sp>
          <p:nvSpPr>
            <p:cNvPr id="17" name="Rectangle 6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500563" y="2133600"/>
              <a:ext cx="73660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SzPct val="120000"/>
              </a:pPr>
              <a:r>
                <a:rPr lang="pt-BR" altLang="pt-BR" sz="1400"/>
                <a:t>Pri-</a:t>
              </a:r>
            </a:p>
            <a:p>
              <a:pPr eaLnBrk="1" hangingPunct="1">
                <a:buSzPct val="120000"/>
              </a:pPr>
              <a:r>
                <a:rPr lang="pt-BR" altLang="pt-BR" sz="1400"/>
                <a:t>vate</a:t>
              </a:r>
              <a:endParaRPr lang="en-US" altLang="pt-BR" sz="1400"/>
            </a:p>
          </p:txBody>
        </p:sp>
        <p:sp>
          <p:nvSpPr>
            <p:cNvPr id="18" name="Rectangle 6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63643" y="3070121"/>
              <a:ext cx="561429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defTabSz="912813">
                <a:buSzPct val="120000"/>
                <a:defRPr/>
              </a:pPr>
              <a:r>
                <a:rPr lang="pt-BR" sz="1400" dirty="0" err="1">
                  <a:solidFill>
                    <a:schemeClr val="tx1">
                      <a:alpha val="30000"/>
                    </a:schemeClr>
                  </a:solidFill>
                </a:rPr>
                <a:t>Afflue-nt</a:t>
              </a:r>
              <a:endParaRPr lang="en-US" sz="1400" dirty="0">
                <a:solidFill>
                  <a:schemeClr val="tx1">
                    <a:alpha val="30000"/>
                  </a:schemeClr>
                </a:solidFill>
              </a:endParaRPr>
            </a:p>
          </p:txBody>
        </p:sp>
        <p:sp>
          <p:nvSpPr>
            <p:cNvPr id="19" name="Rectangle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07904" y="4005064"/>
              <a:ext cx="485775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defTabSz="912813">
                <a:buSzPct val="120000"/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PME</a:t>
              </a:r>
              <a:endParaRPr lang="en-US" sz="1400" dirty="0">
                <a:solidFill>
                  <a:schemeClr val="tx1">
                    <a:alpha val="30000"/>
                  </a:schemeClr>
                </a:solidFill>
              </a:endParaRPr>
            </a:p>
          </p:txBody>
        </p:sp>
        <p:sp>
          <p:nvSpPr>
            <p:cNvPr id="20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54177" y="4869740"/>
              <a:ext cx="485775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defTabSz="912813">
                <a:buSzPct val="120000"/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Micro</a:t>
              </a:r>
              <a:endParaRPr lang="en-US" sz="1400" dirty="0">
                <a:solidFill>
                  <a:schemeClr val="tx1">
                    <a:alpha val="30000"/>
                  </a:schemeClr>
                </a:solidFill>
              </a:endParaRPr>
            </a:p>
          </p:txBody>
        </p:sp>
        <p:sp>
          <p:nvSpPr>
            <p:cNvPr id="21" name="Rectangle 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62289" y="4869160"/>
              <a:ext cx="574303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defTabSz="912813">
                <a:buSzPct val="120000"/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Baixa Renda</a:t>
              </a:r>
              <a:endParaRPr lang="en-US" sz="1400" dirty="0">
                <a:solidFill>
                  <a:schemeClr val="tx1">
                    <a:alpha val="30000"/>
                  </a:schemeClr>
                </a:solidFill>
              </a:endParaRPr>
            </a:p>
          </p:txBody>
        </p:sp>
        <p:sp>
          <p:nvSpPr>
            <p:cNvPr id="22" name="Rectangl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2000" y="4005064"/>
              <a:ext cx="574303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defTabSz="912813">
                <a:buSzPct val="120000"/>
                <a:defRPr/>
              </a:pPr>
              <a:r>
                <a:rPr lang="pt-BR" sz="1400" dirty="0">
                  <a:solidFill>
                    <a:schemeClr val="tx1">
                      <a:alpha val="30000"/>
                    </a:schemeClr>
                  </a:solidFill>
                </a:rPr>
                <a:t>Varejo</a:t>
              </a:r>
              <a:endParaRPr lang="en-US" sz="1400" dirty="0">
                <a:solidFill>
                  <a:schemeClr val="tx1">
                    <a:alpha val="30000"/>
                  </a:schemeClr>
                </a:solidFill>
              </a:endParaRPr>
            </a:p>
          </p:txBody>
        </p:sp>
        <p:sp>
          <p:nvSpPr>
            <p:cNvPr id="23" name="Rectangl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19475" y="3068638"/>
              <a:ext cx="9366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SzPct val="120000"/>
              </a:pPr>
              <a:r>
                <a:rPr lang="pt-BR" altLang="pt-BR" sz="1400"/>
                <a:t>Empresas</a:t>
              </a:r>
              <a:endParaRPr lang="en-US" altLang="pt-BR" sz="1400"/>
            </a:p>
          </p:txBody>
        </p:sp>
        <p:sp>
          <p:nvSpPr>
            <p:cNvPr id="24" name="CaixaDeTexto 78"/>
            <p:cNvSpPr txBox="1">
              <a:spLocks noChangeArrowheads="1"/>
            </p:cNvSpPr>
            <p:nvPr/>
          </p:nvSpPr>
          <p:spPr bwMode="auto">
            <a:xfrm>
              <a:off x="3563938" y="5516563"/>
              <a:ext cx="5762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/>
                <a:t>PJ</a:t>
              </a:r>
            </a:p>
          </p:txBody>
        </p:sp>
        <p:sp>
          <p:nvSpPr>
            <p:cNvPr id="25" name="CaixaDeTexto 79"/>
            <p:cNvSpPr txBox="1">
              <a:spLocks noChangeArrowheads="1"/>
            </p:cNvSpPr>
            <p:nvPr/>
          </p:nvSpPr>
          <p:spPr bwMode="auto">
            <a:xfrm>
              <a:off x="4787900" y="5516563"/>
              <a:ext cx="5762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/>
                <a:t>PF</a:t>
              </a:r>
            </a:p>
          </p:txBody>
        </p:sp>
        <p:sp>
          <p:nvSpPr>
            <p:cNvPr id="26" name="Elipse 25"/>
            <p:cNvSpPr/>
            <p:nvPr/>
          </p:nvSpPr>
          <p:spPr>
            <a:xfrm>
              <a:off x="3232150" y="1052513"/>
              <a:ext cx="1849438" cy="26939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073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16216" y="6309320"/>
            <a:ext cx="2448223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 21, 2016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327917" y="836712"/>
            <a:ext cx="8564563" cy="5024437"/>
            <a:chOff x="298450" y="404813"/>
            <a:chExt cx="8564563" cy="5024437"/>
          </a:xfrm>
        </p:grpSpPr>
        <p:sp>
          <p:nvSpPr>
            <p:cNvPr id="11" name="CaixaDeTexto 10"/>
            <p:cNvSpPr txBox="1"/>
            <p:nvPr/>
          </p:nvSpPr>
          <p:spPr>
            <a:xfrm>
              <a:off x="298450" y="404813"/>
              <a:ext cx="5786438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600" b="1" dirty="0">
                  <a:latin typeface="+mj-lt"/>
                </a:rPr>
                <a:t>Definições de Grandes Riscos: </a:t>
              </a: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84200" y="1828800"/>
              <a:ext cx="827881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Verdana" pitchFamily="34" charset="0"/>
                </a:rPr>
                <a:t>Definição por Produtos, Segmentos e Canais de Distribuição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rgbClr val="336699"/>
                  </a:solidFill>
                  <a:latin typeface="Verdana" pitchFamily="34" charset="0"/>
                </a:rPr>
                <a:t>Definição pelos ramos da Susep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Verdana" pitchFamily="34" charset="0"/>
                </a:rPr>
                <a:t>Definição Visual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8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16216" y="6309320"/>
            <a:ext cx="2448223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 21, 2016</a:t>
            </a:r>
            <a:endParaRPr lang="en-US" dirty="0"/>
          </a:p>
        </p:txBody>
      </p:sp>
      <p:grpSp>
        <p:nvGrpSpPr>
          <p:cNvPr id="5" name="Grupo 4"/>
          <p:cNvGrpSpPr/>
          <p:nvPr/>
        </p:nvGrpSpPr>
        <p:grpSpPr>
          <a:xfrm>
            <a:off x="308372" y="404813"/>
            <a:ext cx="8702675" cy="5777309"/>
            <a:chOff x="308372" y="404813"/>
            <a:chExt cx="8702675" cy="577730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972447" y="2276872"/>
              <a:ext cx="4038600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30000"/>
                </a:spcBef>
              </a:pPr>
              <a:r>
                <a:rPr lang="pt-BR" altLang="pt-BR" sz="1400" b="1" dirty="0">
                  <a:solidFill>
                    <a:srgbClr val="336699"/>
                  </a:solidFill>
                  <a:latin typeface="Verdana" pitchFamily="34" charset="0"/>
                </a:rPr>
                <a:t>Grupo 3: Setoriais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7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Aviação (Linhas Aéreas e Jatos </a:t>
              </a:r>
              <a:r>
                <a:rPr lang="pt-BR" altLang="pt-BR" sz="1400" dirty="0" err="1">
                  <a:solidFill>
                    <a:srgbClr val="336699"/>
                  </a:solidFill>
                  <a:latin typeface="Verdana" pitchFamily="34" charset="0"/>
                </a:rPr>
                <a:t>Exec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)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7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Transportes (</a:t>
              </a:r>
              <a:r>
                <a:rPr lang="pt-BR" altLang="pt-BR" sz="1400" dirty="0" err="1">
                  <a:solidFill>
                    <a:srgbClr val="336699"/>
                  </a:solidFill>
                  <a:latin typeface="Verdana" pitchFamily="34" charset="0"/>
                </a:rPr>
                <a:t>Embarc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/Transportador)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7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Riscos de Engenharia (</a:t>
              </a:r>
              <a:r>
                <a:rPr lang="pt-BR" altLang="pt-BR" sz="1400" dirty="0" smtClean="0">
                  <a:solidFill>
                    <a:srgbClr val="336699"/>
                  </a:solidFill>
                  <a:latin typeface="Verdana" pitchFamily="34" charset="0"/>
                </a:rPr>
                <a:t>Infra/Edifícios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)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7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Risco do Petróleo (</a:t>
              </a:r>
              <a:r>
                <a:rPr lang="pt-BR" altLang="pt-BR" sz="1400" dirty="0" err="1">
                  <a:solidFill>
                    <a:srgbClr val="336699"/>
                  </a:solidFill>
                  <a:latin typeface="Verdana" pitchFamily="34" charset="0"/>
                </a:rPr>
                <a:t>Prospec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/</a:t>
              </a:r>
              <a:r>
                <a:rPr lang="pt-BR" altLang="pt-BR" sz="1400" dirty="0" err="1">
                  <a:solidFill>
                    <a:srgbClr val="336699"/>
                  </a:solidFill>
                  <a:latin typeface="Verdana" pitchFamily="34" charset="0"/>
                </a:rPr>
                <a:t>Constr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)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7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Seguro Rural (Agro.,</a:t>
              </a:r>
              <a:r>
                <a:rPr lang="pt-BR" altLang="pt-BR" sz="1400" dirty="0" err="1">
                  <a:solidFill>
                    <a:srgbClr val="336699"/>
                  </a:solidFill>
                  <a:latin typeface="Verdana" pitchFamily="34" charset="0"/>
                </a:rPr>
                <a:t>Benf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/</a:t>
              </a:r>
              <a:r>
                <a:rPr lang="pt-BR" altLang="pt-BR" sz="1400" dirty="0" err="1">
                  <a:solidFill>
                    <a:srgbClr val="336699"/>
                  </a:solidFill>
                  <a:latin typeface="Verdana" pitchFamily="34" charset="0"/>
                </a:rPr>
                <a:t>Equip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,)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</a:pPr>
              <a:r>
                <a:rPr lang="pt-BR" altLang="pt-BR" sz="1400" b="1" dirty="0">
                  <a:solidFill>
                    <a:srgbClr val="336699"/>
                  </a:solidFill>
                  <a:latin typeface="Verdana" pitchFamily="34" charset="0"/>
                </a:rPr>
                <a:t>Grupo 4: </a:t>
              </a:r>
              <a:r>
                <a:rPr lang="pt-BR" altLang="pt-BR" sz="1400" b="1" dirty="0" smtClean="0">
                  <a:solidFill>
                    <a:srgbClr val="336699"/>
                  </a:solidFill>
                  <a:latin typeface="Verdana" pitchFamily="34" charset="0"/>
                </a:rPr>
                <a:t>Garantias e Crédito</a:t>
              </a:r>
              <a:endParaRPr lang="pt-BR" altLang="pt-BR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12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Garantia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12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Fiança Locatícia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12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Crédito Interno e a Exportação</a:t>
              </a:r>
              <a:endParaRPr lang="pt-BR" altLang="pt-BR" sz="2400" baseline="-25000" dirty="0">
                <a:solidFill>
                  <a:srgbClr val="336699"/>
                </a:solidFill>
                <a:latin typeface="Times" pitchFamily="18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38535" y="2283222"/>
              <a:ext cx="4368800" cy="384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30000"/>
                </a:spcBef>
              </a:pPr>
              <a:r>
                <a:rPr lang="pt-BR" altLang="pt-BR" sz="1400" b="1" dirty="0">
                  <a:solidFill>
                    <a:srgbClr val="336699"/>
                  </a:solidFill>
                  <a:latin typeface="Verdana" pitchFamily="34" charset="0"/>
                </a:rPr>
                <a:t>Grupo 1: Patrimoniais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400" dirty="0" err="1">
                  <a:solidFill>
                    <a:srgbClr val="336699"/>
                  </a:solidFill>
                  <a:latin typeface="Verdana" pitchFamily="34" charset="0"/>
                </a:rPr>
                <a:t>Multiriscos</a:t>
              </a: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 (Empresariais)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Facultativos Riscos Nomeados e Operacionais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Riscos Diversos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400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</a:pPr>
              <a:r>
                <a:rPr lang="pt-BR" altLang="pt-BR" sz="1400" b="1" dirty="0">
                  <a:solidFill>
                    <a:srgbClr val="336699"/>
                  </a:solidFill>
                  <a:latin typeface="Verdana" pitchFamily="34" charset="0"/>
                </a:rPr>
                <a:t>Grupo 2: Responsabilidade Civil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4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Responsabilidade Civil Geral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4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Responsabilidade Civil Profissional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 startAt="4"/>
              </a:pPr>
              <a:r>
                <a:rPr lang="pt-BR" altLang="pt-BR" sz="1400" dirty="0">
                  <a:solidFill>
                    <a:srgbClr val="336699"/>
                  </a:solidFill>
                  <a:latin typeface="Verdana" pitchFamily="34" charset="0"/>
                </a:rPr>
                <a:t>R.C. Diretores e Administradores (D&amp;O)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08372" y="1052736"/>
              <a:ext cx="8278813" cy="99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pt-BR" altLang="pt-BR" sz="1900" b="1" dirty="0" smtClean="0">
                  <a:solidFill>
                    <a:srgbClr val="336699"/>
                  </a:solidFill>
                  <a:latin typeface="Verdana" pitchFamily="34" charset="0"/>
                </a:rPr>
                <a:t>P&amp;C </a:t>
              </a:r>
              <a:r>
                <a:rPr lang="pt-BR" altLang="pt-BR" sz="1900" b="1" dirty="0" err="1" smtClean="0">
                  <a:solidFill>
                    <a:srgbClr val="336699"/>
                  </a:solidFill>
                  <a:latin typeface="Verdana" pitchFamily="34" charset="0"/>
                </a:rPr>
                <a:t>Commercial</a:t>
              </a:r>
              <a:r>
                <a:rPr lang="pt-BR" altLang="pt-BR" sz="1900" b="1" dirty="0" smtClean="0">
                  <a:solidFill>
                    <a:srgbClr val="336699"/>
                  </a:solidFill>
                  <a:latin typeface="Verdana" pitchFamily="34" charset="0"/>
                </a:rPr>
                <a:t> </a:t>
              </a:r>
              <a:r>
                <a:rPr lang="pt-BR" altLang="pt-BR" sz="1900" b="1" dirty="0" err="1" smtClean="0">
                  <a:solidFill>
                    <a:srgbClr val="336699"/>
                  </a:solidFill>
                  <a:latin typeface="Verdana" pitchFamily="34" charset="0"/>
                </a:rPr>
                <a:t>Lines</a:t>
              </a:r>
              <a:r>
                <a:rPr lang="pt-BR" altLang="pt-BR" sz="1900" b="1" dirty="0" smtClean="0">
                  <a:solidFill>
                    <a:srgbClr val="336699"/>
                  </a:solidFill>
                  <a:latin typeface="Verdana" pitchFamily="34" charset="0"/>
                </a:rPr>
                <a:t>, ou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</a:pPr>
              <a:r>
                <a:rPr lang="pt-BR" altLang="pt-BR" sz="1900" b="1" dirty="0" smtClean="0">
                  <a:solidFill>
                    <a:srgbClr val="336699"/>
                  </a:solidFill>
                  <a:latin typeface="Verdana" pitchFamily="34" charset="0"/>
                </a:rPr>
                <a:t>Ramos </a:t>
              </a:r>
              <a:r>
                <a:rPr lang="pt-BR" altLang="pt-BR" sz="1900" b="1" dirty="0">
                  <a:solidFill>
                    <a:srgbClr val="336699"/>
                  </a:solidFill>
                  <a:latin typeface="Verdana" pitchFamily="34" charset="0"/>
                </a:rPr>
                <a:t>Elementares Corporativos (excluindo frota), ou: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08372" y="404813"/>
              <a:ext cx="80899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600" b="1" dirty="0">
                  <a:latin typeface="+mj-lt"/>
                </a:rPr>
                <a:t>Definição de Grandes </a:t>
              </a:r>
              <a:r>
                <a:rPr lang="pt-BR" sz="2600" b="1" dirty="0" smtClean="0">
                  <a:latin typeface="+mj-lt"/>
                </a:rPr>
                <a:t>Riscos:</a:t>
              </a:r>
              <a:endParaRPr lang="pt-BR" sz="26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4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516216" y="6309320"/>
            <a:ext cx="2448223" cy="1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April 21, 2016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327917" y="836712"/>
            <a:ext cx="8564563" cy="5024437"/>
            <a:chOff x="298450" y="404813"/>
            <a:chExt cx="8564563" cy="5024437"/>
          </a:xfrm>
        </p:grpSpPr>
        <p:sp>
          <p:nvSpPr>
            <p:cNvPr id="11" name="CaixaDeTexto 10"/>
            <p:cNvSpPr txBox="1"/>
            <p:nvPr/>
          </p:nvSpPr>
          <p:spPr>
            <a:xfrm>
              <a:off x="298450" y="404813"/>
              <a:ext cx="5786438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600" b="1" dirty="0">
                  <a:latin typeface="+mj-lt"/>
                </a:rPr>
                <a:t>Definições de Grandes Riscos: </a:t>
              </a: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84200" y="1828800"/>
              <a:ext cx="827881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Verdana" pitchFamily="34" charset="0"/>
                </a:rPr>
                <a:t>Definição por Produtos, Segmentos e Canais de Distribuição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Verdana" pitchFamily="34" charset="0"/>
                </a:rPr>
                <a:t>Definição pelos ramos da Susep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r>
                <a:rPr lang="pt-BR" altLang="pt-BR" sz="1900" b="1" dirty="0">
                  <a:solidFill>
                    <a:srgbClr val="336699"/>
                  </a:solidFill>
                  <a:latin typeface="Verdana" pitchFamily="34" charset="0"/>
                </a:rPr>
                <a:t>Definição Visual</a:t>
              </a:r>
            </a:p>
            <a:p>
              <a:pPr eaLnBrk="1" hangingPunct="1">
                <a:lnSpc>
                  <a:spcPct val="150000"/>
                </a:lnSpc>
                <a:spcBef>
                  <a:spcPct val="30000"/>
                </a:spcBef>
                <a:buFontTx/>
                <a:buAutoNum type="arabicPeriod"/>
              </a:pPr>
              <a:endParaRPr lang="pt-BR" altLang="pt-BR" sz="19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0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064000" cy="6840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>April 2014 - Santos – Brazil: Fire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charset="0"/>
              </a:rPr>
              <a:t>in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>Tank Farm lasted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charset="0"/>
              </a:rPr>
              <a:t>9 days and cause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>several material and consequential losses, including BI for several thirty parties and Environmental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73088" y="1196752"/>
            <a:ext cx="8031360" cy="5112568"/>
            <a:chOff x="5436096" y="1835908"/>
            <a:chExt cx="2622558" cy="181134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780405"/>
              <a:ext cx="1266613" cy="8575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(Foto: Luiz Torres/DL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327" y="1838834"/>
              <a:ext cx="1272683" cy="8566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756" y="1835908"/>
              <a:ext cx="1274898" cy="8566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756" y="2780405"/>
              <a:ext cx="1274898" cy="8668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8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8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73088" y="538163"/>
            <a:ext cx="8153400" cy="466725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1"/>
                </a:solidFill>
                <a:latin typeface="News Gothic" charset="0"/>
              </a:defRPr>
            </a:lvl9pPr>
          </a:lstStyle>
          <a:p>
            <a:pPr algn="ctr">
              <a:defRPr/>
            </a:pPr>
            <a:endParaRPr lang="pt-BR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55576" y="1227733"/>
            <a:ext cx="7560842" cy="5153595"/>
            <a:chOff x="2758946" y="771524"/>
            <a:chExt cx="5917510" cy="334168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858" y="776951"/>
              <a:ext cx="2865960" cy="16171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698" y="771524"/>
              <a:ext cx="2872758" cy="16225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946" y="2546178"/>
              <a:ext cx="2866873" cy="156702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698" y="2546177"/>
              <a:ext cx="2865239" cy="15670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000" y="296728"/>
            <a:ext cx="8064000" cy="6840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>Nov 2015 – Brazil: Collapse of the Dam causes 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charset="0"/>
              </a:rPr>
              <a:t>devastation of cities, contamination of river and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cs typeface="Arial" charset="0"/>
              </a:rPr>
              <a:t>sea and severe environmental damages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G6ahXuV0utI5tz6MTw6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k5t_X0bUSm2JP_OCrI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k5t_X0bUSm2JP_OCrI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k5t_X0bUSm2JP_OCrI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bX926doEaS8YdKz7cMh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PJWcD9SECWP.BJhoX2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HiikPiXkCR8_Jk9UUs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tM7rDWi06GhOIAWPK3Z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snMNRQSEGDyj87VPpb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zVijRuaU.GMFOs9Upt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BLLxW.VUihI4y1Pg1n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BLLxW.VUihI4y1Pg1n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loIjh1aUSGYVAyH7rXu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BLLxW.VUihI4y1Pg1n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BLLxW.VUihI4y1Pg1n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BLLxW.VUihI4y1Pg1n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BLLxW.VUihI4y1Pg1n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N7unvnaEeUP9FaqRah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1d6NghnE.Iue17tr3S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U_15rtlkK3QXA.J.Fp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k5t_X0bUSm2JP_OCrI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k5t_X0bUSm2JP_OCrI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k5t_X0bUSm2JP_OCrIyg"/>
</p:tagLst>
</file>

<file path=ppt/theme/theme1.xml><?xml version="1.0" encoding="utf-8"?>
<a:theme xmlns:a="http://schemas.openxmlformats.org/drawingml/2006/main" name="ACE PPT Template">
  <a:themeElements>
    <a:clrScheme name="ACE 2013">
      <a:dk1>
        <a:srgbClr val="333F48"/>
      </a:dk1>
      <a:lt1>
        <a:sysClr val="window" lastClr="FFFFFF"/>
      </a:lt1>
      <a:dk2>
        <a:srgbClr val="99CC00"/>
      </a:dk2>
      <a:lt2>
        <a:srgbClr val="333F48"/>
      </a:lt2>
      <a:accent1>
        <a:srgbClr val="99CC00"/>
      </a:accent1>
      <a:accent2>
        <a:srgbClr val="FFB81C"/>
      </a:accent2>
      <a:accent3>
        <a:srgbClr val="05C3DE"/>
      </a:accent3>
      <a:accent4>
        <a:srgbClr val="AD96DC"/>
      </a:accent4>
      <a:accent5>
        <a:srgbClr val="744F28"/>
      </a:accent5>
      <a:accent6>
        <a:srgbClr val="FE5000"/>
      </a:accent6>
      <a:hlink>
        <a:srgbClr val="99CC00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E PPT Template v03 - RZed">
  <a:themeElements>
    <a:clrScheme name="ACE 2012">
      <a:dk1>
        <a:srgbClr val="333333"/>
      </a:dk1>
      <a:lt1>
        <a:sysClr val="window" lastClr="FFFFFF"/>
      </a:lt1>
      <a:dk2>
        <a:srgbClr val="99CC00"/>
      </a:dk2>
      <a:lt2>
        <a:srgbClr val="CCCCCC"/>
      </a:lt2>
      <a:accent1>
        <a:srgbClr val="99CC00"/>
      </a:accent1>
      <a:accent2>
        <a:srgbClr val="FFCC00"/>
      </a:accent2>
      <a:accent3>
        <a:srgbClr val="006699"/>
      </a:accent3>
      <a:accent4>
        <a:srgbClr val="660099"/>
      </a:accent4>
      <a:accent5>
        <a:srgbClr val="993333"/>
      </a:accent5>
      <a:accent6>
        <a:srgbClr val="996633"/>
      </a:accent6>
      <a:hlink>
        <a:srgbClr val="99CC00"/>
      </a:hlink>
      <a:folHlink>
        <a:srgbClr val="99CC00"/>
      </a:folHlink>
    </a:clrScheme>
    <a:fontScheme name="ACE Fonts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ACE PPT Template</Template>
  <TotalTime>9532</TotalTime>
  <Words>842</Words>
  <Application>Microsoft Office PowerPoint</Application>
  <PresentationFormat>Apresentação na tela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ACE PPT Template</vt:lpstr>
      <vt:lpstr>ACE PPT Template v03 - RZed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April 2014 - Santos – Brazil: Fire in Tank Farm lasted 9 days and cause several material and consequential losses, including BI for several thirty parties and Environmental</vt:lpstr>
      <vt:lpstr>Nov 2015 – Brazil: Collapse of the Dam causes devastation of cities, contamination of river and sea and severe environmental damages</vt:lpstr>
      <vt:lpstr>Apresentação do PowerPoint</vt:lpstr>
      <vt:lpstr>Apresentação do PowerPoint</vt:lpstr>
      <vt:lpstr>Apresentação do PowerPoint</vt:lpstr>
      <vt:lpstr>Exemplo Sinistro de D&amp;O  Aracruz  </vt:lpstr>
      <vt:lpstr>D&amp;O – Principais Critérios de Subscrição  </vt:lpstr>
      <vt:lpstr>Apresentação do PowerPoint</vt:lpstr>
      <vt:lpstr>Apresentação do PowerPoint</vt:lpstr>
      <vt:lpstr>Apresentação do PowerPoint</vt:lpstr>
    </vt:vector>
  </TitlesOfParts>
  <Company>ACE European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Gagnerot, Valerie</dc:creator>
  <cp:lastModifiedBy>Nagamine, Luis     INTL (Brazil)</cp:lastModifiedBy>
  <cp:revision>445</cp:revision>
  <cp:lastPrinted>2014-11-10T18:47:16Z</cp:lastPrinted>
  <dcterms:created xsi:type="dcterms:W3CDTF">2013-10-16T17:32:18Z</dcterms:created>
  <dcterms:modified xsi:type="dcterms:W3CDTF">2016-04-20T14:53:11Z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Offisync_UpdateToken">
    <vt:lpwstr>5</vt:lpwstr>
  </property>
  <property fmtid="{D5CDD505-2E9C-101B-9397-08002B2CF9AE}" pid="4" name="Offisync_IsSaved">
    <vt:lpwstr>False</vt:lpwstr>
  </property>
  <property fmtid="{D5CDD505-2E9C-101B-9397-08002B2CF9AE}" pid="5" name="Offisync_ProviderName">
    <vt:lpwstr>Jive</vt:lpwstr>
  </property>
  <property fmtid="{D5CDD505-2E9C-101B-9397-08002B2CF9AE}" pid="6" name="Jive_LatestUserAccountName">
    <vt:lpwstr>cxlach</vt:lpwstr>
  </property>
  <property fmtid="{D5CDD505-2E9C-101B-9397-08002B2CF9AE}" pid="7" name="Offisync_ProviderInitializationData">
    <vt:lpwstr>https://village.acegroup.com</vt:lpwstr>
  </property>
  <property fmtid="{D5CDD505-2E9C-101B-9397-08002B2CF9AE}" pid="8" name="Offisync_UniqueId">
    <vt:lpwstr>23585</vt:lpwstr>
  </property>
  <property fmtid="{D5CDD505-2E9C-101B-9397-08002B2CF9AE}" pid="9" name="Jive_VersionGuid">
    <vt:lpwstr>d11b26a3-9fa9-461f-ae70-a95d2589f24c</vt:lpwstr>
  </property>
  <property fmtid="{D5CDD505-2E9C-101B-9397-08002B2CF9AE}" pid="10" name="Offisync_ServerID">
    <vt:lpwstr>94ca9b7a-279b-472e-ae48-b4a7c6e36abf</vt:lpwstr>
  </property>
  <property fmtid="{D5CDD505-2E9C-101B-9397-08002B2CF9AE}" pid="11" name="Jive_ModifiedButNotPublished">
    <vt:lpwstr>True</vt:lpwstr>
  </property>
</Properties>
</file>