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67" r:id="rId3"/>
    <p:sldId id="268" r:id="rId4"/>
    <p:sldId id="269" r:id="rId5"/>
    <p:sldId id="270" r:id="rId6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8" autoAdjust="0"/>
    <p:restoredTop sz="98080" autoAdjust="0"/>
  </p:normalViewPr>
  <p:slideViewPr>
    <p:cSldViewPr>
      <p:cViewPr varScale="1">
        <p:scale>
          <a:sx n="72" d="100"/>
          <a:sy n="72" d="100"/>
        </p:scale>
        <p:origin x="16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4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4A463ED-9E10-4548-B8B1-CFD3B245297E}" type="datetimeFigureOut">
              <a:rPr lang="pt-BR" smtClean="0"/>
              <a:pPr/>
              <a:t>27/06/2017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pt-BR"/>
              <a:t>26/03/2014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9D3D384-41AE-4585-A6B3-75BC8363512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35645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5A9423-CBA8-48EC-9A2D-772F55E1A37F}" type="datetimeFigureOut">
              <a:rPr lang="pt-BR" smtClean="0"/>
              <a:pPr/>
              <a:t>27/06/2017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pt-BR"/>
              <a:t>26/03/2014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B4562B-F11F-4F9A-A972-440E9127806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58029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4562B-F11F-4F9A-A972-440E91278061}" type="slidenum">
              <a:rPr lang="pt-BR" smtClean="0"/>
              <a:pPr/>
              <a:t>0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4562B-F11F-4F9A-A972-440E91278061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8111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48" name="CoverBarOutlin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2014539"/>
            <a:ext cx="9144000" cy="28289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pt-BR" sz="1200" dirty="0"/>
          </a:p>
        </p:txBody>
      </p:sp>
      <p:sp>
        <p:nvSpPr>
          <p:cNvPr id="739330" name="Rectangle 2"/>
          <p:cNvSpPr>
            <a:spLocks noChangeArrowheads="1"/>
          </p:cNvSpPr>
          <p:nvPr/>
        </p:nvSpPr>
        <p:spPr bwMode="ltGray">
          <a:xfrm>
            <a:off x="2651881" y="2143116"/>
            <a:ext cx="6492119" cy="2741613"/>
          </a:xfrm>
          <a:prstGeom prst="rect">
            <a:avLst/>
          </a:prstGeom>
          <a:solidFill>
            <a:srgbClr val="0057A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736" tIns="45368" rIns="90736" bIns="45368" anchor="ctr"/>
          <a:lstStyle/>
          <a:p>
            <a:pPr defTabSz="908050">
              <a:spcBef>
                <a:spcPct val="0"/>
              </a:spcBef>
            </a:pPr>
            <a:endParaRPr lang="pt-BR" sz="2000" dirty="0">
              <a:latin typeface="+mj-lt"/>
            </a:endParaRPr>
          </a:p>
        </p:txBody>
      </p:sp>
      <p:sp>
        <p:nvSpPr>
          <p:cNvPr id="739331" name="Rectangle 3"/>
          <p:cNvSpPr>
            <a:spLocks noChangeArrowheads="1"/>
          </p:cNvSpPr>
          <p:nvPr/>
        </p:nvSpPr>
        <p:spPr bwMode="ltGray">
          <a:xfrm>
            <a:off x="0" y="2143116"/>
            <a:ext cx="2611060" cy="27416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736" tIns="45368" rIns="90736" bIns="45368" anchor="ctr"/>
          <a:lstStyle/>
          <a:p>
            <a:pPr defTabSz="908050">
              <a:spcBef>
                <a:spcPct val="0"/>
              </a:spcBef>
            </a:pPr>
            <a:endParaRPr lang="pt-BR" sz="2000" dirty="0"/>
          </a:p>
        </p:txBody>
      </p:sp>
      <p:sp>
        <p:nvSpPr>
          <p:cNvPr id="739332" name="Date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008690" y="2775615"/>
            <a:ext cx="5849589" cy="1597032"/>
          </a:xfrm>
        </p:spPr>
        <p:txBody>
          <a:bodyPr>
            <a:noAutofit/>
          </a:bodyPr>
          <a:lstStyle>
            <a:lvl1pPr marL="0" indent="0">
              <a:buFont typeface="Wingdings" pitchFamily="2" charset="2"/>
              <a:buNone/>
              <a:defRPr sz="36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pic>
        <p:nvPicPr>
          <p:cNvPr id="739359" name="LogoMainW" descr="GUY_FC_w" hidden="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4763" y="406401"/>
            <a:ext cx="3288393" cy="879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0" name="Imagem 9" descr="logo Fairfax Seguros Corporativos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26652" y="2847053"/>
            <a:ext cx="2373646" cy="1000132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76" y="142851"/>
            <a:ext cx="8343904" cy="357191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8" name="TitleAccentSquare"/>
          <p:cNvSpPr>
            <a:spLocks noChangeAspect="1" noChangeArrowheads="1"/>
          </p:cNvSpPr>
          <p:nvPr userDrawn="1">
            <p:custDataLst>
              <p:tags r:id="rId1"/>
            </p:custDataLst>
          </p:nvPr>
        </p:nvSpPr>
        <p:spPr bwMode="ltGray">
          <a:xfrm>
            <a:off x="0" y="142852"/>
            <a:ext cx="457200" cy="35719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pt-BR" sz="1200" baseline="-25000" dirty="0"/>
          </a:p>
        </p:txBody>
      </p:sp>
      <p:sp>
        <p:nvSpPr>
          <p:cNvPr id="7" name="TitleAccentSquare"/>
          <p:cNvSpPr>
            <a:spLocks noChangeAspect="1" noChangeArrowheads="1"/>
          </p:cNvSpPr>
          <p:nvPr userDrawn="1">
            <p:custDataLst>
              <p:tags r:id="rId2"/>
            </p:custDataLst>
          </p:nvPr>
        </p:nvSpPr>
        <p:spPr bwMode="ltGray">
          <a:xfrm>
            <a:off x="0" y="6643710"/>
            <a:ext cx="9144000" cy="21429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pt-BR" sz="1200" baseline="-25000" dirty="0"/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0" y="664371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chemeClr val="bg1"/>
                </a:solidFill>
              </a:rPr>
              <a:t>Fairfax Brasil Seguros Corporativos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4525963"/>
          </a:xfrm>
        </p:spPr>
        <p:txBody>
          <a:bodyPr>
            <a:normAutofit/>
          </a:bodyPr>
          <a:lstStyle>
            <a:lvl1pPr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3pPr>
            <a:lvl4pPr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4pPr>
            <a:lvl5pPr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3568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732240" y="55172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8F8C7-23F7-4D7C-B3D8-AB3A36A4CC5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3008690" y="3279671"/>
            <a:ext cx="5849589" cy="941417"/>
          </a:xfrm>
        </p:spPr>
        <p:txBody>
          <a:bodyPr/>
          <a:lstStyle/>
          <a:p>
            <a:pPr algn="ctr"/>
            <a:r>
              <a:rPr lang="pt-BR" sz="2400" b="1" dirty="0">
                <a:latin typeface="Arial" pitchFamily="34" charset="0"/>
                <a:cs typeface="Arial" pitchFamily="34" charset="0"/>
              </a:rPr>
              <a:t>Lei nº 13.429, de 31/03/2017 e o Seguro de RCG Empregador</a:t>
            </a:r>
          </a:p>
          <a:p>
            <a:pPr algn="ctr"/>
            <a:endParaRPr lang="pt-BR" sz="2800" dirty="0">
              <a:latin typeface="Arial" pitchFamily="34" charset="0"/>
              <a:cs typeface="Arial" pitchFamily="34" charset="0"/>
            </a:endParaRPr>
          </a:p>
          <a:p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				</a:t>
            </a:r>
            <a:endParaRPr lang="pt-BR" sz="28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7380312" y="4437112"/>
            <a:ext cx="1763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05/05/2017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76" y="142851"/>
            <a:ext cx="8343904" cy="693861"/>
          </a:xfrm>
        </p:spPr>
        <p:txBody>
          <a:bodyPr/>
          <a:lstStyle/>
          <a:p>
            <a:r>
              <a:rPr lang="pt-BR" sz="3200" b="1" dirty="0"/>
              <a:t>Objetivo:</a:t>
            </a:r>
          </a:p>
        </p:txBody>
      </p:sp>
      <p:sp>
        <p:nvSpPr>
          <p:cNvPr id="5" name="Espaço Reservado para Número de Slide 3"/>
          <p:cNvSpPr txBox="1">
            <a:spLocks/>
          </p:cNvSpPr>
          <p:nvPr/>
        </p:nvSpPr>
        <p:spPr>
          <a:xfrm>
            <a:off x="7010400" y="659226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688F8C7-23F7-4D7C-B3D8-AB3A36A4CC5D}" type="slidenum">
              <a:rPr lang="pt-BR" sz="1600" smtClean="0"/>
              <a:pPr algn="r"/>
              <a:t>1</a:t>
            </a:fld>
            <a:endParaRPr lang="pt-BR" sz="16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4373108"/>
          </a:xfrm>
        </p:spPr>
        <p:txBody>
          <a:bodyPr>
            <a:normAutofit/>
          </a:bodyPr>
          <a:lstStyle/>
          <a:p>
            <a:endParaRPr lang="pt-BR" sz="1600" b="1" dirty="0"/>
          </a:p>
          <a:p>
            <a:endParaRPr lang="pt-BR" sz="1600" b="1" dirty="0"/>
          </a:p>
          <a:p>
            <a:endParaRPr lang="pt-BR" sz="16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1600" b="1" dirty="0"/>
              <a:t> </a:t>
            </a:r>
            <a:r>
              <a:rPr lang="pt-BR" sz="2400" b="1" dirty="0"/>
              <a:t>O objetivo deste trabalho é avaliar os impactos e as  oportunidades de negócios trazidos pela Lei nº 13.429, de 31/03/2017 e o Seguro de Responsabilidade Civil Empregador.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sz="2400" b="1" dirty="0"/>
          </a:p>
          <a:p>
            <a:pPr algn="just">
              <a:buFont typeface="Wingdings" panose="05000000000000000000" pitchFamily="2" charset="2"/>
              <a:buChar char="Ø"/>
            </a:pPr>
            <a:endParaRPr lang="pt-BR" sz="2400" b="1" dirty="0"/>
          </a:p>
          <a:p>
            <a:pPr algn="just">
              <a:buFont typeface="Wingdings" panose="05000000000000000000" pitchFamily="2" charset="2"/>
              <a:buChar char="Ø"/>
            </a:pPr>
            <a:endParaRPr lang="pt-BR" sz="2400" b="1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749" y="3429000"/>
            <a:ext cx="2142502" cy="2354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65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Lei nº 13.429 X Seguro de RC Empregador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2200069"/>
              </p:ext>
            </p:extLst>
          </p:nvPr>
        </p:nvGraphicFramePr>
        <p:xfrm>
          <a:off x="214344" y="505856"/>
          <a:ext cx="8643936" cy="5875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312">
                  <a:extLst>
                    <a:ext uri="{9D8B030D-6E8A-4147-A177-3AD203B41FA5}">
                      <a16:colId xmlns:a16="http://schemas.microsoft.com/office/drawing/2014/main" val="3164334175"/>
                    </a:ext>
                  </a:extLst>
                </a:gridCol>
                <a:gridCol w="2881312">
                  <a:extLst>
                    <a:ext uri="{9D8B030D-6E8A-4147-A177-3AD203B41FA5}">
                      <a16:colId xmlns:a16="http://schemas.microsoft.com/office/drawing/2014/main" val="3977657330"/>
                    </a:ext>
                  </a:extLst>
                </a:gridCol>
                <a:gridCol w="2881312">
                  <a:extLst>
                    <a:ext uri="{9D8B030D-6E8A-4147-A177-3AD203B41FA5}">
                      <a16:colId xmlns:a16="http://schemas.microsoft.com/office/drawing/2014/main" val="2220757463"/>
                    </a:ext>
                  </a:extLst>
                </a:gridCol>
              </a:tblGrid>
              <a:tr h="995843">
                <a:tc>
                  <a:txBody>
                    <a:bodyPr/>
                    <a:lstStyle/>
                    <a:p>
                      <a:r>
                        <a:rPr lang="pt-BR" dirty="0"/>
                        <a:t>Lei nº 13.429/2017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Seguro RC Empregador (clausulado padrão da SUSEP)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Comentários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928096"/>
                  </a:ext>
                </a:extLst>
              </a:tr>
              <a:tr h="4879629">
                <a:tc>
                  <a:txBody>
                    <a:bodyPr/>
                    <a:lstStyle/>
                    <a:p>
                      <a:r>
                        <a:rPr lang="pt-BR" sz="1200" b="1" dirty="0"/>
                        <a:t>“Art.5º </a:t>
                      </a:r>
                      <a:r>
                        <a:rPr lang="pt-BR" sz="1200" dirty="0"/>
                        <a:t>Empresa tomadora de serviços é a pessoa jurídica ou entidade a ela equiparada que celebra contrato de prestação de trabalho temporário com a empresa definida no art.4º desta Lei”</a:t>
                      </a:r>
                    </a:p>
                    <a:p>
                      <a:endParaRPr lang="pt-BR" sz="1200" b="1" dirty="0"/>
                    </a:p>
                    <a:p>
                      <a:r>
                        <a:rPr lang="pt-BR" sz="1200" b="1" dirty="0"/>
                        <a:t>Art.9º, §1º</a:t>
                      </a:r>
                      <a:r>
                        <a:rPr lang="pt-BR" sz="1200" dirty="0"/>
                        <a:t>. É responsabilidade da empresa contratante garantir as condições de segurança, higiene e salubridade dos trabalhadores, quando o trabalho for realizado em suas dependências ou em local por ela designado”. </a:t>
                      </a:r>
                    </a:p>
                    <a:p>
                      <a:endParaRPr lang="pt-BR" sz="1200" b="1" dirty="0"/>
                    </a:p>
                    <a:p>
                      <a:r>
                        <a:rPr lang="pt-BR" sz="1200" b="1" dirty="0"/>
                        <a:t>“Art.10. </a:t>
                      </a:r>
                      <a:r>
                        <a:rPr lang="pt-BR" sz="1200" dirty="0"/>
                        <a:t>Qualquer que seja o ramo da empresa tomadora de serviços, </a:t>
                      </a:r>
                      <a:r>
                        <a:rPr lang="pt-BR" sz="1200" u="sng" dirty="0"/>
                        <a:t>não existe vínculo de emprego entre ela e os trabalhadores contratados pelas empresas de trabalho temporário...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§7º. </a:t>
                      </a:r>
                      <a:r>
                        <a:rPr lang="pt-BR" sz="1200" dirty="0"/>
                        <a:t>A contratante é subsidiariamente responsável pelas obrigações trabalhistas referentes ao período em que ocorrer o trabalho temporário...”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“O risco coberto é a responsabilização civil do Segurado por DANOS CORPORAIS sofridos por seus empregados, sejam estes vinculados contratualmente ou não, </a:t>
                      </a:r>
                      <a:r>
                        <a:rPr lang="pt-BR" sz="12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desde que caracterizado o vínculo empregatício</a:t>
                      </a: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bem como por </a:t>
                      </a:r>
                      <a:r>
                        <a:rPr lang="pt-BR" sz="12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prepostos</a:t>
                      </a: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estagiários, bolsistas </a:t>
                      </a:r>
                      <a:r>
                        <a:rPr lang="pt-BR" sz="12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e/ou terceiros contratados,</a:t>
                      </a: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QUANDO A SEU SERVIÇO, causados por ACIDENTES PESSOAIS decorrentes EXCLUSIVAMENTE dos seguintes fatos geradores...”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acordo com a Lei do Trabalho Temporário e Terceirização, a empresa contratante é responsável por garantir a segurança de tais trabalhadores e responde subsidiariamente pelas obrigações trabalhistas. O seguro de RC Empregador será uma importante ferramenta para proteger a empresa, já que se o trabalhador sofrer um acidente durante o trabalho, a empresa terá que indenizar. O problema é que o clausulado padrão do seguro deverá ser adaptado, já que exige a “caracterização do vínculo empregatício” e a Lei dispõe </a:t>
                      </a:r>
                      <a:r>
                        <a:rPr lang="pt-BR" sz="12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que nos casos de trabalhador temporário</a:t>
                      </a: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não existe vínculo de emprego. Portanto, da forma como está o clausulado padrão, poderia haver conflitos de entendimento na caracterização da cobertura securitária, pelo fato da não caracterização do vínculo.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93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562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Lei nº 13.429 X Seguro de RC Empregador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072320"/>
              </p:ext>
            </p:extLst>
          </p:nvPr>
        </p:nvGraphicFramePr>
        <p:xfrm>
          <a:off x="611560" y="505856"/>
          <a:ext cx="8246721" cy="6025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8907">
                  <a:extLst>
                    <a:ext uri="{9D8B030D-6E8A-4147-A177-3AD203B41FA5}">
                      <a16:colId xmlns:a16="http://schemas.microsoft.com/office/drawing/2014/main" val="3164334175"/>
                    </a:ext>
                  </a:extLst>
                </a:gridCol>
                <a:gridCol w="2748907">
                  <a:extLst>
                    <a:ext uri="{9D8B030D-6E8A-4147-A177-3AD203B41FA5}">
                      <a16:colId xmlns:a16="http://schemas.microsoft.com/office/drawing/2014/main" val="3977657330"/>
                    </a:ext>
                  </a:extLst>
                </a:gridCol>
                <a:gridCol w="2748907">
                  <a:extLst>
                    <a:ext uri="{9D8B030D-6E8A-4147-A177-3AD203B41FA5}">
                      <a16:colId xmlns:a16="http://schemas.microsoft.com/office/drawing/2014/main" val="2220757463"/>
                    </a:ext>
                  </a:extLst>
                </a:gridCol>
              </a:tblGrid>
              <a:tr h="813445">
                <a:tc>
                  <a:txBody>
                    <a:bodyPr/>
                    <a:lstStyle/>
                    <a:p>
                      <a:r>
                        <a:rPr lang="pt-BR" sz="1400" dirty="0"/>
                        <a:t>Lei nº 13.429/2017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Seguro RC Empregador (clausulado padrão da SUSEP)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Comentários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928096"/>
                  </a:ext>
                </a:extLst>
              </a:tr>
              <a:tr h="5206043">
                <a:tc>
                  <a:txBody>
                    <a:bodyPr/>
                    <a:lstStyle/>
                    <a:p>
                      <a:r>
                        <a:rPr lang="pt-BR" sz="1200" b="1" dirty="0"/>
                        <a:t>“Art.4º </a:t>
                      </a:r>
                      <a:r>
                        <a:rPr lang="pt-BR" sz="1200" dirty="0"/>
                        <a:t>-A. Empresa prestadora de serviços a terceiros é a pessoa jurídica de direito privado destinada a prestar à contratante serviços determinados e específicos.</a:t>
                      </a:r>
                    </a:p>
                    <a:p>
                      <a:r>
                        <a:rPr lang="pt-BR" sz="1200" dirty="0"/>
                        <a:t>...</a:t>
                      </a:r>
                    </a:p>
                    <a:p>
                      <a:r>
                        <a:rPr lang="pt-BR" sz="1200" b="1" dirty="0"/>
                        <a:t>§2º </a:t>
                      </a:r>
                      <a:r>
                        <a:rPr lang="pt-BR" sz="1200" u="sng" dirty="0"/>
                        <a:t>Não se configura vínculo empregatício </a:t>
                      </a:r>
                      <a:r>
                        <a:rPr lang="pt-BR" sz="1200" dirty="0"/>
                        <a:t>entre os trabalhadores, ou sócios das empresas prestadoras de serviços, qualquer que seja o seu ramo, e a empresa contratante”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Art. 5º-A, §3º</a:t>
                      </a:r>
                      <a:r>
                        <a:rPr lang="pt-BR" sz="1200" dirty="0"/>
                        <a:t>. </a:t>
                      </a:r>
                      <a:r>
                        <a:rPr lang="pt-BR" sz="1200" u="sng" dirty="0"/>
                        <a:t>É responsabilidade da contratante garantir as condições de segurança</a:t>
                      </a:r>
                      <a:r>
                        <a:rPr lang="pt-BR" sz="1200" dirty="0"/>
                        <a:t>, higiene e salubridade dos trabalhadores, quando o trabalho for realizado em suas dependências ou local previamente convencionado em contrato.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/>
                        <a:t>...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§5º </a:t>
                      </a:r>
                      <a:r>
                        <a:rPr lang="pt-BR" sz="1200" dirty="0"/>
                        <a:t>A empresa contratante é </a:t>
                      </a:r>
                      <a:r>
                        <a:rPr lang="pt-BR" sz="1200" dirty="0" err="1"/>
                        <a:t>subsdiariamente</a:t>
                      </a:r>
                      <a:r>
                        <a:rPr lang="pt-BR" sz="1200" dirty="0"/>
                        <a:t> responsável pelas obrigações trabalhistas referentes ao período em que ocorrer a prestação de serviços...”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/>
                    </a:p>
                    <a:p>
                      <a:endParaRPr lang="pt-BR" sz="1200" dirty="0"/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“O risco coberto é a responsabilização civil do Segurado por DANOS CORPORAIS sofridos por seus empregados, sejam estes vinculados contratualmente ou não, </a:t>
                      </a:r>
                      <a:r>
                        <a:rPr lang="pt-BR" sz="12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desde que caracterizado o vínculo empregatício</a:t>
                      </a: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bem como por </a:t>
                      </a:r>
                      <a:r>
                        <a:rPr lang="pt-BR" sz="12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prepostos</a:t>
                      </a: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estagiários, bolsistas </a:t>
                      </a:r>
                      <a:r>
                        <a:rPr lang="pt-BR" sz="12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e/ou terceiros contratados,</a:t>
                      </a: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QUANDO A SEU SERVIÇO, causados por ACIDENTES PESSOAIS decorrentes EXCLUSIVAMENTE dos seguintes fatos geradores...”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que se refere à terceirização, a Lei também dispõe sobre a inexistência de vínculo empregatício entre os trabalhadores terceirizados e a empresa contratante. Por sua vez, o Seguro de RC Empregador, somente dá cobertura se caracterizado o vínculo, mas na parte final da cláusula 1 – Risco Coberto, inclui na cobertura, empregados e também  terceiros contratados.</a:t>
                      </a:r>
                    </a:p>
                    <a:p>
                      <a:endParaRPr lang="pt-B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Tais situações no clausulado do seguro precisam ser melhor esclarecidas para não gerar problemas de interpretação e cobertura.</a:t>
                      </a:r>
                    </a:p>
                    <a:p>
                      <a:endParaRPr lang="pt-B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Ademais, diante da responsabilidade subsidiária prevista em Lei, é importante que no clausulado de seguro fique claro a exclusão de cobertura para verbas trabalhistas.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93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39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Conclusão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692696"/>
            <a:ext cx="8643998" cy="568863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1800" b="1" dirty="0"/>
              <a:t>No que se refere ao trabalhador temporário ou terceirizado, a Lei dispõe não haver vínculo empregatício, mas reconhece a responsabilidade subsidiária da empresa contratante;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18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sz="1800" b="1" dirty="0"/>
              <a:t>O clausulado do seguro precisa ser adequado, já que no Risco Coberto, exige a caracterização de vínculo empregatício e ao mesmo tempo, se contradiz ao incluir na cobertura terceirizados;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18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sz="1800" b="1" dirty="0"/>
              <a:t>É fato que se um colaborador temporário ou terceirizado sofrer um acidente dentro da empresa contratante, a probabilidade dessa empresa responder pelos danos é provável. O seguro será uma importante ferramenta para proteger o patrimônio da empresa;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18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sz="1800" b="1" dirty="0"/>
              <a:t>A publicação da Lei nº 13.429/2017, aumentará as contratações temporárias e terceirizadas, já que muitas empresas resolvem a falta de </a:t>
            </a:r>
            <a:r>
              <a:rPr lang="pt-BR" sz="1800" b="1" dirty="0" err="1"/>
              <a:t>headcount</a:t>
            </a:r>
            <a:r>
              <a:rPr lang="pt-BR" sz="1800" b="1" dirty="0"/>
              <a:t> com a terceirização e trabalho temporário;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18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sz="1800" b="1" dirty="0"/>
              <a:t>Para as seguradoras, será uma grande oportunidade de incrementar a sua carteira de RC Empregador. </a:t>
            </a:r>
          </a:p>
        </p:txBody>
      </p:sp>
    </p:spTree>
    <p:extLst>
      <p:ext uri="{BB962C8B-B14F-4D97-AF65-F5344CB8AC3E}">
        <p14:creationId xmlns:p14="http://schemas.microsoft.com/office/powerpoint/2010/main" val="98659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2"/>
  <p:tag name="MMCOA_FONTSIZE_M" val="12"/>
  <p:tag name="MMCOA_FONTSIZE_S" val="12"/>
  <p:tag name="MMCOA_POSITION_L" val="0;158.625;222.75;756"/>
  <p:tag name="MMCOA_POSITION_M" val="0;158.625;222.75;756"/>
  <p:tag name="MMCOA_POSITION_S" val="0;158.625;222.75;756"/>
  <p:tag name="MMCOA_HIDEONCOLOUR" val="N"/>
  <p:tag name="MMCOA_HIDEONWHITE" val="Y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20"/>
  <p:tag name="MMCOA_FONTSIZE_M" val="20"/>
  <p:tag name="MMCOA_FONTSIZE_S" val="20"/>
  <p:tag name="MMCOA_POSITION_L" val="248.75;211.75;32.625;309.875"/>
  <p:tag name="MMCOA_POSITION_M" val="248.75;211.75;32.625;309.875"/>
  <p:tag name="MMCOA_POSITION_S" val="248.75;211.75;32.625;309.875"/>
  <p:tag name="MMCOA_HIDEONCOLOUR" val="N"/>
  <p:tag name="MMCOA_HIDEONWHITE" val="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2"/>
  <p:tag name="MMCOA_FONTSIZE_M" val="12"/>
  <p:tag name="MMCOA_FONTSIZE_S" val="12"/>
  <p:tag name="MMCOA_POSITION_L" val="0;31.625;49.875;49.875"/>
  <p:tag name="MMCOA_POSITION_M" val="0;32.375;36;36"/>
  <p:tag name="MMCOA_POSITION_S" val="0;32.375;36;36"/>
  <p:tag name="MMCOA_HIDEONCOLOUR" val="N"/>
  <p:tag name="MMCOA_HIDEONWHITE" val="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2"/>
  <p:tag name="MMCOA_FONTSIZE_M" val="12"/>
  <p:tag name="MMCOA_FONTSIZE_S" val="12"/>
  <p:tag name="MMCOA_POSITION_L" val="0;31.625;49.875;49.875"/>
  <p:tag name="MMCOA_POSITION_M" val="0;32.375;36;36"/>
  <p:tag name="MMCOA_POSITION_S" val="0;32.375;36;36"/>
  <p:tag name="MMCOA_HIDEONCOLOUR" val="N"/>
  <p:tag name="MMCOA_HIDEONWHITE" val="N"/>
</p:tagLst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30040</TotalTime>
  <Words>856</Words>
  <Application>Microsoft Office PowerPoint</Application>
  <PresentationFormat>Apresentação na tela (4:3)</PresentationFormat>
  <Paragraphs>55</Paragraphs>
  <Slides>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Tema do Office</vt:lpstr>
      <vt:lpstr>Apresentação do PowerPoint</vt:lpstr>
      <vt:lpstr>Objetivo:</vt:lpstr>
      <vt:lpstr>Lei nº 13.429 X Seguro de RC Empregador</vt:lpstr>
      <vt:lpstr>Lei nº 13.429 X Seguro de RC Empregador</vt:lpstr>
      <vt:lpstr>Conclusão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cbendassoli</dc:creator>
  <cp:lastModifiedBy>Chris</cp:lastModifiedBy>
  <cp:revision>1143</cp:revision>
  <cp:lastPrinted>2017-04-07T18:21:12Z</cp:lastPrinted>
  <dcterms:created xsi:type="dcterms:W3CDTF">2010-02-09T20:15:48Z</dcterms:created>
  <dcterms:modified xsi:type="dcterms:W3CDTF">2017-06-27T20:34:53Z</dcterms:modified>
</cp:coreProperties>
</file>