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83" r:id="rId1"/>
  </p:sldMasterIdLst>
  <p:notesMasterIdLst>
    <p:notesMasterId r:id="rId20"/>
  </p:notesMasterIdLst>
  <p:handoutMasterIdLst>
    <p:handoutMasterId r:id="rId21"/>
  </p:handoutMasterIdLst>
  <p:sldIdLst>
    <p:sldId id="256" r:id="rId2"/>
    <p:sldId id="395" r:id="rId3"/>
    <p:sldId id="409" r:id="rId4"/>
    <p:sldId id="396" r:id="rId5"/>
    <p:sldId id="397" r:id="rId6"/>
    <p:sldId id="406" r:id="rId7"/>
    <p:sldId id="398" r:id="rId8"/>
    <p:sldId id="405" r:id="rId9"/>
    <p:sldId id="399" r:id="rId10"/>
    <p:sldId id="400" r:id="rId11"/>
    <p:sldId id="407" r:id="rId12"/>
    <p:sldId id="401" r:id="rId13"/>
    <p:sldId id="408" r:id="rId14"/>
    <p:sldId id="402" r:id="rId15"/>
    <p:sldId id="410" r:id="rId16"/>
    <p:sldId id="404" r:id="rId17"/>
    <p:sldId id="411" r:id="rId18"/>
    <p:sldId id="412" r:id="rId19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Estilo temático 2 - Énfasis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Estilo claro 1 - Énfasi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Énfasi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32" autoAdjust="0"/>
  </p:normalViewPr>
  <p:slideViewPr>
    <p:cSldViewPr snapToGrid="0" snapToObjects="1">
      <p:cViewPr varScale="1">
        <p:scale>
          <a:sx n="85" d="100"/>
          <a:sy n="85" d="100"/>
        </p:scale>
        <p:origin x="-1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B2DAED2-F59F-41B5-B5B7-BD50E769FCB0}" type="datetimeFigureOut">
              <a:rPr lang="pt-BR"/>
              <a:pPr>
                <a:defRPr/>
              </a:pPr>
              <a:t>22/04/16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6D8BDF9-DC22-4F50-8161-10E0557A07F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182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C1513F-21E4-43A2-9C3E-EDD0F56C651C}" type="datetimeFigureOut">
              <a:rPr lang="pt-BR"/>
              <a:pPr>
                <a:defRPr/>
              </a:pPr>
              <a:t>22/04/16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C177F03-9631-4B97-BD53-5DAF61181CC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209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ángulo 9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ángulo 10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34263" y="228600"/>
            <a:ext cx="1331912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x-none" smtClean="0"/>
              <a:t>Haga clic para modificar el estilo de subtítulo del patrón</a:t>
            </a:r>
            <a:endParaRPr lang="en-US"/>
          </a:p>
        </p:txBody>
      </p:sp>
      <p:sp>
        <p:nvSpPr>
          <p:cNvPr id="10" name="Marcador de fecha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5B91724-6D64-42AD-89CE-CD7E7310F472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11" name="Marcador de pie de página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Marcador de número de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82C3B91-3BF9-45D3-9DB4-00A38FA0B5B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4" name="Marcador de fech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69A48-D751-4699-A39E-36432BD7A2C7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5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DEBFB-9637-4189-A8BF-243842FB8F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á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á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D4EEC-CC67-4F00-888B-94D990929649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63762-D98C-4421-9C01-D4847450E3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8" name="Marcador de conteni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4" name="Marcador de fech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61623-F244-4684-B359-87DC8C5928E6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5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C31DF-2C4C-437B-975B-7285301E0D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á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á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4263" y="228600"/>
            <a:ext cx="1331912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8" name="Marcador de fecha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3A3F6-3DFA-485F-A659-BB0845477A4A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9" name="Marcador de número de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B5AD5DF-7D6F-46DA-8780-2AF4DF019B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Marcador de pie de pá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11" name="Marcador de conteni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5" name="Marcador de fecha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B0F3DB1-477E-4060-A793-788543E2D96C}" type="datetime1">
              <a:rPr lang="en-US"/>
              <a:pPr>
                <a:defRPr/>
              </a:pPr>
              <a:t>22/04/16</a:t>
            </a:fld>
            <a:endParaRPr lang="en-US"/>
          </a:p>
        </p:txBody>
      </p:sp>
      <p:sp>
        <p:nvSpPr>
          <p:cNvPr id="6" name="Marcador de número de diapositiva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BDC7121-3967-4F5C-AAA2-DA75B4FD2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Marcador de pie de página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11" name="Marcador de conteni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13" name="Marcador de conteni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16" name="Marcador de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7" name="Marcador de fecha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7215311-DC89-4DCF-8808-5DA808F2901C}" type="datetime1">
              <a:rPr lang="en-US"/>
              <a:pPr>
                <a:defRPr/>
              </a:pPr>
              <a:t>22/04/16</a:t>
            </a:fld>
            <a:endParaRPr lang="en-US"/>
          </a:p>
        </p:txBody>
      </p:sp>
      <p:sp>
        <p:nvSpPr>
          <p:cNvPr id="8" name="Marcador de número de diapositiva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3BC72BE-69BB-4951-8B88-58C271649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Marcador de pie de página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3" name="Marcador de fech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7F76-4502-416C-84B5-314EE003FF8B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4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Marcador de número de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D6607-2038-4C0B-9B72-8F9E6CF6F2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34263" y="228600"/>
            <a:ext cx="1331912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08145-1C65-4297-A581-6F34A5026469}" type="datetime1">
              <a:rPr lang="en-US"/>
              <a:pPr>
                <a:defRPr/>
              </a:pPr>
              <a:t>22/04/16</a:t>
            </a:fld>
            <a:endParaRPr lang="en-US"/>
          </a:p>
        </p:txBody>
      </p:sp>
      <p:sp>
        <p:nvSpPr>
          <p:cNvPr id="4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Marcador de número de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65B6318-4AB1-43FF-B7F1-8FE5C6433B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9" name="Marcador de conteni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x-none" smtClean="0"/>
              <a:t>Haga clic para modificar el estilo de texto del patrón</a:t>
            </a:r>
          </a:p>
          <a:p>
            <a:pPr lvl="1"/>
            <a:r>
              <a:rPr lang="x-none" smtClean="0"/>
              <a:t>Segundo nivel</a:t>
            </a:r>
          </a:p>
          <a:p>
            <a:pPr lvl="2"/>
            <a:r>
              <a:rPr lang="x-none" smtClean="0"/>
              <a:t>Tercer nivel</a:t>
            </a:r>
          </a:p>
          <a:p>
            <a:pPr lvl="3"/>
            <a:r>
              <a:rPr lang="x-none" smtClean="0"/>
              <a:t>Cuarto nivel</a:t>
            </a:r>
          </a:p>
          <a:p>
            <a:pPr lvl="4"/>
            <a:r>
              <a:rPr lang="x-none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F00EF-9632-477A-A06C-CD8ABF5C856D}" type="datetime1">
              <a:rPr lang="en-US"/>
              <a:pPr>
                <a:defRPr/>
              </a:pPr>
              <a:t>22/04/16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33C7C74-34DA-48FD-91D8-1040E82E192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ángulo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ángulo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ángulo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x-none" smtClean="0"/>
              <a:t>Haga clic para modificar el estilo de texto del patrón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x-none" smtClean="0"/>
              <a:t>Clic para editar título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x-none" noProof="0" smtClean="0"/>
              <a:t>Arrastre la imagen al marcador de posición o haga clic en el icono para agregar</a:t>
            </a:r>
            <a:endParaRPr lang="en-US" noProof="0" dirty="0"/>
          </a:p>
        </p:txBody>
      </p:sp>
      <p:sp>
        <p:nvSpPr>
          <p:cNvPr id="9" name="Marcador de fech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BF991F7-BA37-48F9-BD66-000B3B9B0A73}" type="datetime1">
              <a:rPr lang="en-US"/>
              <a:pPr>
                <a:defRPr/>
              </a:pPr>
              <a:t>22/04/16</a:t>
            </a:fld>
            <a:endParaRPr lang="en-US"/>
          </a:p>
        </p:txBody>
      </p:sp>
      <p:sp>
        <p:nvSpPr>
          <p:cNvPr id="10" name="Marcador de número de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BF739CC7-FFE9-4E4F-91DA-F4B8BBC26D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Marcador de pie de página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Clic para editar título</a:t>
            </a:r>
            <a:endParaRPr lang="en-US" smtClean="0"/>
          </a:p>
        </p:txBody>
      </p:sp>
      <p:sp>
        <p:nvSpPr>
          <p:cNvPr id="1027" name="Marcador de texto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Haga clic para modificar el estilo de texto del patrón</a:t>
            </a:r>
          </a:p>
          <a:p>
            <a:pPr lvl="1"/>
            <a:r>
              <a:rPr lang="pt-BR" smtClean="0"/>
              <a:t>Segundo nivel</a:t>
            </a:r>
          </a:p>
          <a:p>
            <a:pPr lvl="2"/>
            <a:r>
              <a:rPr lang="pt-BR" smtClean="0"/>
              <a:t>Tercer nivel</a:t>
            </a:r>
          </a:p>
          <a:p>
            <a:pPr lvl="3"/>
            <a:r>
              <a:rPr lang="pt-BR" smtClean="0"/>
              <a:t>Cuarto nivel</a:t>
            </a:r>
          </a:p>
          <a:p>
            <a:pPr lvl="4"/>
            <a:r>
              <a:rPr lang="pt-BR" smtClean="0"/>
              <a:t>Quinto nivel</a:t>
            </a:r>
            <a:endParaRPr lang="en-US" smtClean="0"/>
          </a:p>
        </p:txBody>
      </p:sp>
      <p:sp>
        <p:nvSpPr>
          <p:cNvPr id="14" name="Marcador de fech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CB6B96E-4B1C-4CE6-9077-548661338C32}" type="datetime1">
              <a:rPr lang="en-US"/>
              <a:pPr>
                <a:defRPr/>
              </a:pPr>
              <a:t>22/04/16</a:t>
            </a:fld>
            <a:endParaRPr lang="en-U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ángul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ángul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ángul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Marcador de número de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C6C790E2-1CF2-4CA2-836D-35EE29D661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4" name="Picture 5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34263" y="228600"/>
            <a:ext cx="1331912" cy="65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01" r:id="rId1"/>
    <p:sldLayoutId id="2147484598" r:id="rId2"/>
    <p:sldLayoutId id="2147484602" r:id="rId3"/>
    <p:sldLayoutId id="2147484603" r:id="rId4"/>
    <p:sldLayoutId id="2147484604" r:id="rId5"/>
    <p:sldLayoutId id="2147484599" r:id="rId6"/>
    <p:sldLayoutId id="2147484605" r:id="rId7"/>
    <p:sldLayoutId id="2147484606" r:id="rId8"/>
    <p:sldLayoutId id="2147484607" r:id="rId9"/>
    <p:sldLayoutId id="2147484600" r:id="rId10"/>
    <p:sldLayoutId id="214748460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1337" y="1351590"/>
            <a:ext cx="8291945" cy="284671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bg1"/>
                </a:solidFill>
              </a:rPr>
              <a:t>AUTORREGULAÇÃO  na intermediação de seguros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0244" name="CuadroTexto 4"/>
          <p:cNvSpPr txBox="1">
            <a:spLocks noChangeArrowheads="1"/>
          </p:cNvSpPr>
          <p:nvPr/>
        </p:nvSpPr>
        <p:spPr bwMode="auto">
          <a:xfrm>
            <a:off x="1638300" y="2774950"/>
            <a:ext cx="185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>
              <a:latin typeface="Tw Cen MT" pitchFamily="34" charset="0"/>
            </a:endParaRPr>
          </a:p>
        </p:txBody>
      </p:sp>
      <p:sp>
        <p:nvSpPr>
          <p:cNvPr id="10245" name="CuadroTexto 5"/>
          <p:cNvSpPr txBox="1">
            <a:spLocks noChangeArrowheads="1"/>
          </p:cNvSpPr>
          <p:nvPr/>
        </p:nvSpPr>
        <p:spPr bwMode="auto">
          <a:xfrm>
            <a:off x="168275" y="6192838"/>
            <a:ext cx="1822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s-ES" sz="2000">
              <a:latin typeface="Tw Cen MT" pitchFamily="34" charset="0"/>
            </a:endParaRPr>
          </a:p>
        </p:txBody>
      </p:sp>
      <p:sp>
        <p:nvSpPr>
          <p:cNvPr id="7" name="Título 1"/>
          <p:cNvSpPr txBox="1">
            <a:spLocks/>
          </p:cNvSpPr>
          <p:nvPr/>
        </p:nvSpPr>
        <p:spPr bwMode="auto">
          <a:xfrm>
            <a:off x="606056" y="160338"/>
            <a:ext cx="6865008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endParaRPr lang="pt-BR" sz="2400" b="1" cap="all" dirty="0" smtClean="0">
              <a:solidFill>
                <a:schemeClr val="accent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247" name="CaixaDeTexto 7"/>
          <p:cNvSpPr txBox="1">
            <a:spLocks noChangeArrowheads="1"/>
          </p:cNvSpPr>
          <p:nvPr/>
        </p:nvSpPr>
        <p:spPr bwMode="auto">
          <a:xfrm>
            <a:off x="3333310" y="5485329"/>
            <a:ext cx="24844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solidFill>
                  <a:schemeClr val="bg1"/>
                </a:solidFill>
              </a:rPr>
              <a:t>22 de abril de 2016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10249" name="AutoShape 9" descr="data:image/jpeg;base64,/9j/4AAQSkZJRgABAQAAAQABAAD/2wCEAAkGBxQQERAUEhAVEBESEBQVFRAPDw8PDxUSFBEWFhQUFRQYHSggGBolGxQUITEhJSkrLi4uFx8zODUsNygtLisBCgoKDg0OGxAQGywkICQsLC4wLCwsLCwsNCwsNCwsLCwsLCwsLCwsLCwsLC8sLCwsLCwsLCwsLCwsLCwsLCwsLP/AABEIAMgAxAMBEQACEQEDEQH/xAAbAAEAAQUBAAAAAAAAAAAAAAAABAECAwUGB//EAEIQAAIBAgMFBQQHBQYHAAAAAAABAgMRBBIhBQYxUZFBYXGBoRMyscEUIkJyotHwUmKS4fEkM4KDssIHFSM0Q1Nz/8QAGwEBAAIDAQEAAAAAAAAAAAAAAAUGAQMEAgf/xAA7EQACAQIDBAcHAwMDBQAAAAAAAQIDEQQFMRIhQVETYXGBkbHBIjJCodHh8BRS8RUjQwYzNCRigpLC/9oADAMBAAIRAxEAPwD3EAAAAAAAAAAAAAAAAAAAAAAAAAAFs5WTfJGutVVKnKb4K5lK7sRMPiuyXUrOXZzKMtjEO6fHl29XkdFSlxiTS1J3OYAAAAAAAAAAAAAAAtnJJNvRI8VKkacHOTskZSbdkaPG7cado6erKhic9r1Hal7K+ZJUsErXkQobwzT1d13mmlm+Mg7uV+1G94CDRvtm7SjXWmklxiyz4DMYYpW0ktV9CNr4eVJ79CaSJzgAAAAAAAAAAj42do25shs8r7GH2FrJ27tWbaKvK5AKedRJw2Iy6Ph8CbyzNHQtTq+5z5fbyNNSnfeicW1NNXRzAyAAAAAAAAAAAADVbwYjJTS4Zn8P6le/1DWcacKS+Jt+FvqduCp7U78jicTi9Sswpk9GJDeKNypnvZJmytpunUjJdj6rke6U5UJqpHVfljTXoqpBxZ6TCSaTXBpNeDL5CSnFSXErDVnZlx6MAAAAAAAAAEDGSvK3JFPzuv0mI2V8Kt3ve/Q6aStEwEObQAZ8PXy6Ph8CXy3M3h3sT3w8vt1GqcNreicnct8JxnFSi7pnNoVPQAAAAAAAAAABpN7KTdHMvsPXwf6RBZ7Qc6cai+F/J/dI78vmlUtzPM8XidX3EHCnuLCiOsTf+ps2ASsJV1Nc42Rhnr2Cg406afFQin4qKuXLDRcaMU+SKpVac21zZnN5rAAAAAAABSUrJvka6tRUoOctErmUruxq27nz2UnOTlLV7/E7NChgyVBgAGahWy965Ell+YzwrtrF8PVfm88ThtE6Mrq6LjSqwqwU4O6ZzNW3MqbDAAAAAAAAABbUgpJpq6as0+R5nCM4uMtGZTad0ea7z7oVacpTop1ab7Iq84+XaV2vgKlDT2lz495PYbHQmrT3M472LT4PTjo9PE5NpWJDU7nc3dqcpxqVoOEItNKSs5NcNOR14PAyrTU5r2Vv7fsRuMxkYxcIPe/keiFkIIAAAAAAAAAj42elufwILPcRs0lSWsvJff1NtJb7kIqp0AyCoAAABVYlU9W0lybtc7MHjamFneG9PVc/o+s8yhtGwo1VOKktU1dF1o1Y1aanHRnLJOLsy82mAAAAAAAAAAG7b2Dj94VCvXp+7lhJKUuaclm8dEU7McXRrYtJe6rJvv3+BN4NTpUXzeiOppYuEvdnFt9ikr9C0U8XQqe5NPvIiVKcdUzOdJrAAAAAAAAANdXnmbfZ2FGx+J/UV3NaaLsX1OuEbIsOM9AwBYAiY3HKlZWbb7F8zKjc9RjcgrFVq393Bpc4q/4mdVDCVKvuJvy8T09mOpIpbvVJa1Kii/OciWpZJUa9qSXz+hqeIitEb7BYVUoKCbaV9ZcdSew2Hjh6apxOWc3J3ZnN55AAAAAAABF2ljo0KbnLyXNnJjcXHC0ttq70S5s3UKMq09lGhq7WlUg3eyfZHhYpWLzHE4i8Zuy5LQk4YWMJWRpsRXsccIXO6MSHS2lepGFr3Td0r2trc3PDNxuj3KCSudrsHaGdZJO8krpt6uP5os2SZg6q6Go960fNfYhMbh1B7cdGbgsBwAAAAAAGLEzsu96EZm2K6Gg0tZbl6nunG7NfOSSu3Zc3oUw6hCSaundc1wMhlwMAwBQwsZzvJXy8L8OhNZNh6dSo3NXseak2o7jZJFs0OUqAAAAAAAAAAADiN/8AGu8YR1aVklxc5WsvHh1KtmtTpsUqa+FfN/iJzLKajBzfHyRkxmyPolCjFNy+raTbv/1OLt3avocmbYD9O4TXHXt+/oZw+J6ecr93Yc/i6hwU4khFG2/4e4PNWq1X9mCin3zf5R9SxZPTvUlLkvP+COzWpaChz9CftWH0WspR0jfNFcFb7Uf1zRGY6g8FjFOmt2q9V+czGHl+opOMtdH9TqsPWVSMZxd4ySa8y4UqkasFOOjIacHCTi+BkNh5AAAABrdr0assrpNcmno13pkLmmX1MROM4b7brev1N9GcVukQKWwJz1q1fKP1n1ei6HNRySX+SVuzXx+zNjxCXuonLCxpWjG9lzd3dkbmdCFGvsQ0sjEZOSuwR56ABnwXvMnsi9+X5yNdXQmFnOcAAAAAAAAAAAA4KmvpG0KObh7SU7fcV4r4dCn5dL9Ri+klxd/p4biwVf7WEaXK3idZvBRzUJ/u2kvJk3nNLbwkny3+H2IrBT2ay6zz3Gx0KhTZYonYbiUsuGb7ZVJN+SS+Rbsnjai3zf2IPM5XrW5Iy744TPQzrjTd/wDC9JfJ+RjOaG3RU1rHyev17jGXVdmrs8zFuRi89GUHxpy/DLVeqkeMlq7VKVP9r+T/ABnrM6ezUUufodGTRGgAAAAAAAg4n3mU3N3fFS7jpp+6YiNPZUWBmwfvMnsiXty/ORrq6EwsxzgAAAAAAAAAAAHBbGVsfS/zF6MpmS3VeKZYcZvwz7jtdoRvSqL9yXwLTjobeHnF8mQdB2qRfWjznHR0KHSZZ4nY7lf9pH78viXPKP8AjLtZBZl/vvsRua9JTjKL4Si4vwasSFSCnFxfE4oScZKS4HD7pVHQxcqUuLzQf3ou6fo+pWcsk6OK6OXG670TuPiqtBTj2+J3haSAAAAAAAABArP6z8SjY6e1iZvr8tx0x0RYcp6ABmwXF/rkT+R+8+/0NdXQmFkNAAAAAAAAAAAABw+CWXaMP/pVXpIqOAtHHOP/AHSXmT1ffg+5HbVY3jJc016FqrR2qco80yCi7NM84xsdF4Hzqky0xOs3LX9lj9+f+ou2Uf8AGXayEzL/AH32I3pJnAcVvJhpUsXCrCN28s7LnF2fWy6lVzV9BilUXU/AnMFNVMO4S614nZ05qSTTumrplnp1I1IKcXdMhJRcXZlx7MAAAAANmJSUU2wa0+fNuT2nx3+J1gxYAAz4Ht/XaWPI1ub/ADX7GusSywGgAAAAAAAAAAGHF4mNKLlJ2S6vuRz4rE08NTdSenn1I2UqcqktmJ5/iNpRjiYVknaNVya0vZ3uujKbh67hiOmtrJu3U39CxKg3QdN8rHd08dGpRdWDzRyNp+Cej5MuEsRGeHdWnyZX3RlCp0ctbnCY6S4LsR8+opljgmdXucv7LDvlN/iZecpX/TLtfmQmYv8AvvuN2SRwmg3uovJGpH7F1L7sra+TXqQGe4R1Ixqr4dz7H9PUksuqLacHx0Iu6e0rydJu6avHx7TkyTEyp1Ohej06n9zbmNBW6RHUlqIgAAAAGOu7RZwZlV6PDSfPd4nqCvIhFNOkAFGYegJGAWj8v16lpyaFqbfZ+fM1VtSUTJpAAAAAAAAAABy+++JcY0o88z6ZV8yt59eUqceG9+RLZXBNyl2epwFWtZ3fBd1yJjHdZE2luN9uNtm0qlF6wqxk4p9k4xd15r4EpgqvRxnTejT8bEfmFDaUai1TXh9imCq5qb5xdn00K5OOzJHVNWkdvu3VzYal3Jx6SaLzlc1LCwtw3eBXsbHZryNmSBykXamD9vRqU82TPGyklez7Hbt17DVWpKrTcHxNlGp0c1PkcXs3B+xx9OlGWdJ3cksq913sruyv3sq+HopY1Ri72evd+InK1XpMK5yVrnfFtK+AAAACNi5cF5lezyt7lJdr8l6m6kuJHK+bQAW1HoYe/cZRMwi+r5lxyyNqF+bOepqZyRNYAAAAAAAI6x9K8l7WF4u0lnjdPk9dGaHiqKey5K/abOhqWvsvwLpYuCTeeNkru0k/gYli6EVdzXigqU27WZzG9VaOIhD2M3Oab+rTjKUmmk/dtfsv5EJmU6WKcOhe1JX3Lu/PEk8DGVCT6RWXNnGYqtJQVqc1BNXqTpySu39qbVvIiIYebTm19CXUo7Vrq/K5uN2dkyq1sPXpuEqd81RJxjKnZSShbt0y695LYLCSc4zUk+fNHDjMTGMJ02mnw6+sjbMi4uvF8U49Vmi/gV+umtm+u87KjTs1xO03PnehJfs1ZLrZ/MtmRzcsNbk39fUg8yVqt+aRvSYI8x16WeMo3cc0Wrx4q6tdGurTVSDg+KseoS2ZKXI1Oxt3YYebqOcqtRrKpTslGPaoxX8ziwWW08LvW9nXicbOstm1kbokTiAAAABBqSu2yk4ut09aU/DsOmKsrFhy2PQMAsqPgeoL2+wyjY0VaK8C74SGxRiuo5ZO7LzoPIAAAAABSTsm+SMSdldhK55XHDxpuUouTlUk5Tcmmm7t6afvM+fzqOrba1LYr6cEUdQwoI9FHXfP1HRxFjFiMXNppzk4vjFzk4vxV7G+MpJbKbsZjTje9lfsIs6zTUrJyjZpuKbVndW5a6nqKfBs9WT3Gw2RiHOVSTd3NXb5tybb6tnPirt3etzXUikkkdnuXL6lZcqifWK/IseQTvTnHk7+P8ELma9uL6joyeIwAAAAAAAGLETsvEi81xPRUdlay3d3E9wV2RCqm8AFDzxMmOKzS8XY34Sn0k1Hm7GW7I2peTjAAAAAAABF2nUy0ar5U5fA5sZPYw82+TNtCO1ViutHm1Ts8PkiiRLQYJGxHotkZBHqntHtGOqtPI9xMEnd56y7k/ijTiuB5q6Hb7lPXEf5f+8nP9P/AOT/AMf/AKIbNPg7/Q6gsZEgAAAAAAw2krsEKrO7KbjcT+oqufDRdh0xVkWHIZBiwLajsjzI9LeXYGN5eC9SayiltVr/ALUeKr3GwLOcwAAAAAAANXvNO2Gq96S6tIjs1ns4WXcvE68Cr14nn9V6v9dpTY6FiMTPaMlkjJkjyVz2j3oWVno/A9RMIl7tw/vZd6Xpd/I04t74o8VXojt9yqLtWn2SlGK/wptv8XoWDIabUJz4Oy8P5IXM5q8Y8r/P+DpSwEWAAAAAAR8RU7OpBZrjP8MO/wCn1NsI8TAQCVjaUPNmAAYKkrvwPMd8rntbkT8FC0b8y2ZTR2KO09ZeXA56ruyQShqAAAAAAABpt652w7X7VSC/Ff5ETnUksK0+LX1O7Llet3M4KbKmiwFjPQMVRno9oxo9GWR8S9DZEI3Gy6eTDp9s7y68PRI4q0tqr2GmbvM9B3fw/s8PSXa45n4y1+ZeMupdFhox6r+JXMXPbrSfd4GxO05gAAAAYq1S3DiRuYY3oY7EPefyPcI3IrKwzcDBkGGDHUlZGqb4HpIxUoZmlzN+HourNU1xMydlc26Vi8RiopJcDiKmQAAAAAAADm99aloUo85yl/DBr/civ5/O0IQ5tvw/klMrj7Un1fnkcbPiyvImkWMyjJHqPU9I9rQpI9IwRJwc5RiuMml17TZfZTbPV7K50eLskorhGPDuS/kR8N92c0eZ6PRhljFcopdEfRacdiCjySRVpO7bLz2YAAAMVWrbhxI3G49UVsw3y8j3GNyOyuybbuzcUbNbYLTyZKSZ5lLZVzKRFnK7NMdbs2WsTtn0uMvJfMsmTYaydaXYvU560uBNJ40AAAAAAAAAHO73bPqVfZSpxzqCmpRXvfWcdUu3gyEzjCVayjKCva+7iSeXV6dPaUna9vU4latpau/BJuV+VkVvZehNvcrskQ2bWl7tCo/GnKK6uxvhhK8nZQfga3XpR1kvEz0d2MTL/wAWX784o64ZXiZfDbtZqnmGHXxX7iZDcuvLjOnHzlJ/A6IZNWa3tI0PNKS0TYq7prCuNSVf2kr2UVSyLg7tvMzlzTB/pqKe1dt2tb7+hmlj3Xbio277+hEpxz1qaf2qsI+WZN+iI7CQUqkYvRtfN2Omo9mm3yTPSD6AVcAFGzzKSirydkDDUrcupD4rMW/Zp7uvj3GyMOZhIextKMw1cFpqsZKNnmTUVdmSNVqXOZtyd2bErCjTzNJHRh6Eq1RU48fy5iUrK5uYxsklwReKcI04qMdEcTd95U9mAAAAAAAAAAAAAAAAAc1vJWzTUeyEfWWr9Eim5/iFUxCpr4V83+Il8BC0L8/Q53DSy18O3wVa7fnH8ziwrSqRb4OPmSFVXpzS5Ho5fm0ldlYMc6vLU4K2YQjuhvfyPagYZSuRNWtOq7y3mxKxYzmfWZKXPJkoeWkC2UrGqpOMNT0lci1atzjbc3dmxKxYZMm1wNDKrvi/Rci3ZXgugp7cvefyXL6nJVntOyJJKmoAAAAAAAAAAAAAAAAFs5qKbfBK/Q8VKkacXKWiMpNuyOKxlVycm+LbfU+bTqSq1HUlq3csNOKiklwILgno+d0+1PmbFKxvfM3GCxdRSjecWrq6vZW7dGb6deaaSlu5dRw1aUHF7jfU6qlwafgyVjOMt6ZHODjqXGTBQxsoFGa5JIGKpWSOKpiOET2okWdS5zb27s2JWLTYZJ2z8Nf6z4di595OZTgNtqtNblp19Zz1altyNkWY5gAAAAAAAAC3Mael6jNhmMdN1CwzGHW6hYpmPLryM2KORrdeYsUcjVKrN8TNiHtSdqU/C3VkVmcmsPLrOjDK9RHK1GisImkYs6R6sz1YtniUj0otmVBk7YkpyqRcYtR4Nvg18zdQvGrG2tzmxWyoNPU6d6EzKSj7xEmGddI5KmMit0d56UGRqlds4Z1Jz1ZtUUjFc8oyD0gS8Fhc+r934kxluXPEPbn7q+ZpqVNnctTapFsSSVkchUyAAAAAAAAADGcR6Bi4BgA8tmSh5YKHgGDF8LcyJzeVqSjzfkbaWtzWzwNN8acf4UV/edarVFxZb/y2l/649D1aRn9RU5suhhqUeEIp90VfqZ2VxZ5dSpLVsy+3twPcZ7HuKx42b6mKdZsw23vZ6SSMdzBkGQVMmCZgsHn1lpH4kxl2Vuv/AHKm6Pn9jTUq7O5am1iraLgWyMVFKMVuRyN3KnoAAAAAAAAAAA0yxcv2n6FBWPxK+N/I7ujjyK/TJc/RHr+o4n9/yRjoo8h9Nlz9EZ/qOJ/d8kOijyH0yXP0Rj+o4n93yQ6KJR4uXP4Hh47EP438jPRx5FrxL5vqeHiaz1m/EzsR5Fkqzff46mqTlLfJ37d5myLXVZgzYtcwClwZKAFTNgUMAuSv3+BsjFt2W9mLmxwmA7Z/w/mWPAZPb26//r9foc1StwibEsJzgAAAAAAAAAAAA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51" name="AutoShape 11" descr="data:image/jpeg;base64,/9j/4AAQSkZJRgABAQAAAQABAAD/2wCEAAkGBxQQERAUEhAVEBESEBQVFRAPDw8PDxUSFBEWFhQUFRQYHSggGBolGxQUITEhJSkrLi4uFx8zODUsNygtLisBCgoKDg0OGxAQGywkICQsLC4wLCwsLCwsNCwsNCwsLCwsLCwsLCwsLCwsLC8sLCwsLCwsLCwsLCwsLCwsLCwsLP/AABEIAMgAxAMBEQACEQEDEQH/xAAbAAEAAQUBAAAAAAAAAAAAAAAABAECAwUGB//EAEIQAAIBAgMFBQQHBQYHAAAAAAABAgMRBBIhBQYxUZFBYXGBoRMyscEUIkJyotHwUmKS4fEkM4KDssIHFSM0Q1Nz/8QAGwEBAAIDAQEAAAAAAAAAAAAAAAUGAQMEAgf/xAA7EQACAQIDBAcHAwMDBQAAAAAAAQIDEQQFMRIhQVETYXGBkbHBIjJCodHh8BRS8RUjQwYzNCRigpLC/9oADAMBAAIRAxEAPwD3EAAAAAAAAAAAAAAAAAAAAAAAAAAFs5WTfJGutVVKnKb4K5lK7sRMPiuyXUrOXZzKMtjEO6fHl29XkdFSlxiTS1J3OYAAAAAAAAAAAAAAAtnJJNvRI8VKkacHOTskZSbdkaPG7cado6erKhic9r1Hal7K+ZJUsErXkQobwzT1d13mmlm+Mg7uV+1G94CDRvtm7SjXWmklxiyz4DMYYpW0ktV9CNr4eVJ79CaSJzgAAAAAAAAAAj42do25shs8r7GH2FrJ27tWbaKvK5AKedRJw2Iy6Ph8CbyzNHQtTq+5z5fbyNNSnfeicW1NNXRzAyAAAAAAAAAAAADVbwYjJTS4Zn8P6le/1DWcacKS+Jt+FvqduCp7U78jicTi9Sswpk9GJDeKNypnvZJmytpunUjJdj6rke6U5UJqpHVfljTXoqpBxZ6TCSaTXBpNeDL5CSnFSXErDVnZlx6MAAAAAAAAAEDGSvK3JFPzuv0mI2V8Kt3ve/Q6aStEwEObQAZ8PXy6Ph8CXy3M3h3sT3w8vt1GqcNreicnct8JxnFSi7pnNoVPQAAAAAAAAAABpN7KTdHMvsPXwf6RBZ7Qc6cai+F/J/dI78vmlUtzPM8XidX3EHCnuLCiOsTf+ps2ASsJV1Nc42Rhnr2Cg406afFQin4qKuXLDRcaMU+SKpVac21zZnN5rAAAAAAABSUrJvka6tRUoOctErmUruxq27nz2UnOTlLV7/E7NChgyVBgAGahWy965Ell+YzwrtrF8PVfm88ThtE6Mrq6LjSqwqwU4O6ZzNW3MqbDAAAAAAAAABbUgpJpq6as0+R5nCM4uMtGZTad0ea7z7oVacpTop1ab7Iq84+XaV2vgKlDT2lz495PYbHQmrT3M472LT4PTjo9PE5NpWJDU7nc3dqcpxqVoOEItNKSs5NcNOR14PAyrTU5r2Vv7fsRuMxkYxcIPe/keiFkIIAAAAAAAAAj42elufwILPcRs0lSWsvJff1NtJb7kIqp0AyCoAAABVYlU9W0lybtc7MHjamFneG9PVc/o+s8yhtGwo1VOKktU1dF1o1Y1aanHRnLJOLsy82mAAAAAAAAAAG7b2Dj94VCvXp+7lhJKUuaclm8dEU7McXRrYtJe6rJvv3+BN4NTpUXzeiOppYuEvdnFt9ikr9C0U8XQqe5NPvIiVKcdUzOdJrAAAAAAAAANdXnmbfZ2FGx+J/UV3NaaLsX1OuEbIsOM9AwBYAiY3HKlZWbb7F8zKjc9RjcgrFVq393Bpc4q/4mdVDCVKvuJvy8T09mOpIpbvVJa1Kii/OciWpZJUa9qSXz+hqeIitEb7BYVUoKCbaV9ZcdSew2Hjh6apxOWc3J3ZnN55AAAAAAABF2ljo0KbnLyXNnJjcXHC0ttq70S5s3UKMq09lGhq7WlUg3eyfZHhYpWLzHE4i8Zuy5LQk4YWMJWRpsRXsccIXO6MSHS2lepGFr3Td0r2trc3PDNxuj3KCSudrsHaGdZJO8krpt6uP5os2SZg6q6Go960fNfYhMbh1B7cdGbgsBwAAAAAAGLEzsu96EZm2K6Gg0tZbl6nunG7NfOSSu3Zc3oUw6hCSaundc1wMhlwMAwBQwsZzvJXy8L8OhNZNh6dSo3NXseak2o7jZJFs0OUqAAAAAAAAAAADiN/8AGu8YR1aVklxc5WsvHh1KtmtTpsUqa+FfN/iJzLKajBzfHyRkxmyPolCjFNy+raTbv/1OLt3avocmbYD9O4TXHXt+/oZw+J6ecr93Yc/i6hwU4khFG2/4e4PNWq1X9mCin3zf5R9SxZPTvUlLkvP+COzWpaChz9CftWH0WspR0jfNFcFb7Uf1zRGY6g8FjFOmt2q9V+czGHl+opOMtdH9TqsPWVSMZxd4ySa8y4UqkasFOOjIacHCTi+BkNh5AAAABrdr0assrpNcmno13pkLmmX1MROM4b7brev1N9GcVukQKWwJz1q1fKP1n1ei6HNRySX+SVuzXx+zNjxCXuonLCxpWjG9lzd3dkbmdCFGvsQ0sjEZOSuwR56ABnwXvMnsi9+X5yNdXQmFnOcAAAAAAAAAAAA4KmvpG0KObh7SU7fcV4r4dCn5dL9Ri+klxd/p4biwVf7WEaXK3idZvBRzUJ/u2kvJk3nNLbwkny3+H2IrBT2ay6zz3Gx0KhTZYonYbiUsuGb7ZVJN+SS+Rbsnjai3zf2IPM5XrW5Iy744TPQzrjTd/wDC9JfJ+RjOaG3RU1rHyev17jGXVdmrs8zFuRi89GUHxpy/DLVeqkeMlq7VKVP9r+T/ABnrM6ezUUufodGTRGgAAAAAAAg4n3mU3N3fFS7jpp+6YiNPZUWBmwfvMnsiXty/ORrq6EwsxzgAAAAAAAAAAAHBbGVsfS/zF6MpmS3VeKZYcZvwz7jtdoRvSqL9yXwLTjobeHnF8mQdB2qRfWjznHR0KHSZZ4nY7lf9pH78viXPKP8AjLtZBZl/vvsRua9JTjKL4Si4vwasSFSCnFxfE4oScZKS4HD7pVHQxcqUuLzQf3ou6fo+pWcsk6OK6OXG670TuPiqtBTj2+J3haSAAAAAAAABArP6z8SjY6e1iZvr8tx0x0RYcp6ABmwXF/rkT+R+8+/0NdXQmFkNAAAAAAAAAAAABw+CWXaMP/pVXpIqOAtHHOP/AHSXmT1ffg+5HbVY3jJc016FqrR2qco80yCi7NM84xsdF4Hzqky0xOs3LX9lj9+f+ou2Uf8AGXayEzL/AH32I3pJnAcVvJhpUsXCrCN28s7LnF2fWy6lVzV9BilUXU/AnMFNVMO4S614nZ05qSTTumrplnp1I1IKcXdMhJRcXZlx7MAAAAANmJSUU2wa0+fNuT2nx3+J1gxYAAz4Ht/XaWPI1ub/ADX7GusSywGgAAAAAAAAAAGHF4mNKLlJ2S6vuRz4rE08NTdSenn1I2UqcqktmJ5/iNpRjiYVknaNVya0vZ3uujKbh67hiOmtrJu3U39CxKg3QdN8rHd08dGpRdWDzRyNp+Cej5MuEsRGeHdWnyZX3RlCp0ctbnCY6S4LsR8+opljgmdXucv7LDvlN/iZecpX/TLtfmQmYv8AvvuN2SRwmg3uovJGpH7F1L7sra+TXqQGe4R1Ixqr4dz7H9PUksuqLacHx0Iu6e0rydJu6avHx7TkyTEyp1Ohej06n9zbmNBW6RHUlqIgAAAAGOu7RZwZlV6PDSfPd4nqCvIhFNOkAFGYegJGAWj8v16lpyaFqbfZ+fM1VtSUTJpAAAAAAAAAABy+++JcY0o88z6ZV8yt59eUqceG9+RLZXBNyl2epwFWtZ3fBd1yJjHdZE2luN9uNtm0qlF6wqxk4p9k4xd15r4EpgqvRxnTejT8bEfmFDaUai1TXh9imCq5qb5xdn00K5OOzJHVNWkdvu3VzYal3Jx6SaLzlc1LCwtw3eBXsbHZryNmSBykXamD9vRqU82TPGyklez7Hbt17DVWpKrTcHxNlGp0c1PkcXs3B+xx9OlGWdJ3cksq913sruyv3sq+HopY1Ri72evd+InK1XpMK5yVrnfFtK+AAAACNi5cF5lezyt7lJdr8l6m6kuJHK+bQAW1HoYe/cZRMwi+r5lxyyNqF+bOepqZyRNYAAAAAAAI6x9K8l7WF4u0lnjdPk9dGaHiqKey5K/abOhqWvsvwLpYuCTeeNkru0k/gYli6EVdzXigqU27WZzG9VaOIhD2M3Oab+rTjKUmmk/dtfsv5EJmU6WKcOhe1JX3Lu/PEk8DGVCT6RWXNnGYqtJQVqc1BNXqTpySu39qbVvIiIYebTm19CXUo7Vrq/K5uN2dkyq1sPXpuEqd81RJxjKnZSShbt0y695LYLCSc4zUk+fNHDjMTGMJ02mnw6+sjbMi4uvF8U49Vmi/gV+umtm+u87KjTs1xO03PnehJfs1ZLrZ/MtmRzcsNbk39fUg8yVqt+aRvSYI8x16WeMo3cc0Wrx4q6tdGurTVSDg+KseoS2ZKXI1Oxt3YYebqOcqtRrKpTslGPaoxX8ziwWW08LvW9nXicbOstm1kbokTiAAAABBqSu2yk4ut09aU/DsOmKsrFhy2PQMAsqPgeoL2+wyjY0VaK8C74SGxRiuo5ZO7LzoPIAAAAABSTsm+SMSdldhK55XHDxpuUouTlUk5Tcmmm7t6afvM+fzqOrba1LYr6cEUdQwoI9FHXfP1HRxFjFiMXNppzk4vjFzk4vxV7G+MpJbKbsZjTje9lfsIs6zTUrJyjZpuKbVndW5a6nqKfBs9WT3Gw2RiHOVSTd3NXb5tybb6tnPirt3etzXUikkkdnuXL6lZcqifWK/IseQTvTnHk7+P8ELma9uL6joyeIwAAAAAAAGLETsvEi81xPRUdlay3d3E9wV2RCqm8AFDzxMmOKzS8XY34Sn0k1Hm7GW7I2peTjAAAAAAABF2nUy0ar5U5fA5sZPYw82+TNtCO1ViutHm1Ts8PkiiRLQYJGxHotkZBHqntHtGOqtPI9xMEnd56y7k/ijTiuB5q6Hb7lPXEf5f+8nP9P/AOT/AMf/AKIbNPg7/Q6gsZEgAAAAAAw2krsEKrO7KbjcT+oqufDRdh0xVkWHIZBiwLajsjzI9LeXYGN5eC9SayiltVr/ALUeKr3GwLOcwAAAAAAANXvNO2Gq96S6tIjs1ns4WXcvE68Cr14nn9V6v9dpTY6FiMTPaMlkjJkjyVz2j3oWVno/A9RMIl7tw/vZd6Xpd/I04t74o8VXojt9yqLtWn2SlGK/wptv8XoWDIabUJz4Oy8P5IXM5q8Y8r/P+DpSwEWAAAAAAR8RU7OpBZrjP8MO/wCn1NsI8TAQCVjaUPNmAAYKkrvwPMd8rntbkT8FC0b8y2ZTR2KO09ZeXA56ruyQShqAAAAAAABpt652w7X7VSC/Ff5ETnUksK0+LX1O7Llet3M4KbKmiwFjPQMVRno9oxo9GWR8S9DZEI3Gy6eTDp9s7y68PRI4q0tqr2GmbvM9B3fw/s8PSXa45n4y1+ZeMupdFhox6r+JXMXPbrSfd4GxO05gAAAAYq1S3DiRuYY3oY7EPefyPcI3IrKwzcDBkGGDHUlZGqb4HpIxUoZmlzN+HourNU1xMydlc26Vi8RiopJcDiKmQAAAAAAADm99aloUo85yl/DBr/civ5/O0IQ5tvw/klMrj7Un1fnkcbPiyvImkWMyjJHqPU9I9rQpI9IwRJwc5RiuMml17TZfZTbPV7K50eLskorhGPDuS/kR8N92c0eZ6PRhljFcopdEfRacdiCjySRVpO7bLz2YAAAMVWrbhxI3G49UVsw3y8j3GNyOyuybbuzcUbNbYLTyZKSZ5lLZVzKRFnK7NMdbs2WsTtn0uMvJfMsmTYaydaXYvU560uBNJ40AAAAAAAAAHO73bPqVfZSpxzqCmpRXvfWcdUu3gyEzjCVayjKCva+7iSeXV6dPaUna9vU4latpau/BJuV+VkVvZehNvcrskQ2bWl7tCo/GnKK6uxvhhK8nZQfga3XpR1kvEz0d2MTL/wAWX784o64ZXiZfDbtZqnmGHXxX7iZDcuvLjOnHzlJ/A6IZNWa3tI0PNKS0TYq7prCuNSVf2kr2UVSyLg7tvMzlzTB/pqKe1dt2tb7+hmlj3Xbio277+hEpxz1qaf2qsI+WZN+iI7CQUqkYvRtfN2Omo9mm3yTPSD6AVcAFGzzKSirydkDDUrcupD4rMW/Zp7uvj3GyMOZhIextKMw1cFpqsZKNnmTUVdmSNVqXOZtyd2bErCjTzNJHRh6Eq1RU48fy5iUrK5uYxsklwReKcI04qMdEcTd95U9mAAAAAAAAAAAAAAAAAc1vJWzTUeyEfWWr9Eim5/iFUxCpr4V83+Il8BC0L8/Q53DSy18O3wVa7fnH8ziwrSqRb4OPmSFVXpzS5Ho5fm0ldlYMc6vLU4K2YQjuhvfyPagYZSuRNWtOq7y3mxKxYzmfWZKXPJkoeWkC2UrGqpOMNT0lci1atzjbc3dmxKxYZMm1wNDKrvi/Rci3ZXgugp7cvefyXL6nJVntOyJJKmoAAAAAAAAAAAAAAAAFs5qKbfBK/Q8VKkacXKWiMpNuyOKxlVycm+LbfU+bTqSq1HUlq3csNOKiklwILgno+d0+1PmbFKxvfM3GCxdRSjecWrq6vZW7dGb6deaaSlu5dRw1aUHF7jfU6qlwafgyVjOMt6ZHODjqXGTBQxsoFGa5JIGKpWSOKpiOET2okWdS5zb27s2JWLTYZJ2z8Nf6z4di595OZTgNtqtNblp19Zz1altyNkWY5gAAAAAAAAC3Mael6jNhmMdN1CwzGHW6hYpmPLryM2KORrdeYsUcjVKrN8TNiHtSdqU/C3VkVmcmsPLrOjDK9RHK1GisImkYs6R6sz1YtniUj0otmVBk7YkpyqRcYtR4Nvg18zdQvGrG2tzmxWyoNPU6d6EzKSj7xEmGddI5KmMit0d56UGRqlds4Z1Jz1ZtUUjFc8oyD0gS8Fhc+r934kxluXPEPbn7q+ZpqVNnctTapFsSSVkchUyAAAAAAAAADGcR6Bi4BgA8tmSh5YKHgGDF8LcyJzeVqSjzfkbaWtzWzwNN8acf4UV/edarVFxZb/y2l/649D1aRn9RU5suhhqUeEIp90VfqZ2VxZ5dSpLVsy+3twPcZ7HuKx42b6mKdZsw23vZ6SSMdzBkGQVMmCZgsHn1lpH4kxl2Vuv/AHKm6Pn9jTUq7O5am1iraLgWyMVFKMVuRyN3KnoAAAAAAAAAAA0yxcv2n6FBWPxK+N/I7ujjyK/TJc/RHr+o4n9/yRjoo8h9Nlz9EZ/qOJ/d8kOijyH0yXP0Rj+o4n93yQ6KJR4uXP4Hh47EP438jPRx5FrxL5vqeHiaz1m/EzsR5Fkqzff46mqTlLfJ37d5myLXVZgzYtcwClwZKAFTNgUMAuSv3+BsjFt2W9mLmxwmA7Z/w/mWPAZPb26//r9foc1StwibEsJzgAAAAAAAAAAAA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53" name="AutoShape 13" descr="data:image/jpeg;base64,/9j/4AAQSkZJRgABAQAAAQABAAD/2wCEAAkGBxQQERAUEhAVEBESEBQVFRAPDw8PDxUSFBEWFhQUFRQYHSggGBolGxQUITEhJSkrLi4uFx8zODUsNygtLisBCgoKDg0OGxAQGywkICQsLC4wLCwsLCwsNCwsNCwsLCwsLCwsLCwsLCwsLC8sLCwsLCwsLCwsLCwsLCwsLCwsLP/AABEIAMgAxAMBEQACEQEDEQH/xAAbAAEAAQUBAAAAAAAAAAAAAAAABAECAwUGB//EAEIQAAIBAgMFBQQHBQYHAAAAAAABAgMRBBIhBQYxUZFBYXGBoRMyscEUIkJyotHwUmKS4fEkM4KDssIHFSM0Q1Nz/8QAGwEBAAIDAQEAAAAAAAAAAAAAAAUGAQMEAgf/xAA7EQACAQIDBAcHAwMDBQAAAAAAAQIDEQQFMRIhQVETYXGBkbHBIjJCodHh8BRS8RUjQwYzNCRigpLC/9oADAMBAAIRAxEAPwD3EAAAAAAAAAAAAAAAAAAAAAAAAAAFs5WTfJGutVVKnKb4K5lK7sRMPiuyXUrOXZzKMtjEO6fHl29XkdFSlxiTS1J3OYAAAAAAAAAAAAAAAtnJJNvRI8VKkacHOTskZSbdkaPG7cado6erKhic9r1Hal7K+ZJUsErXkQobwzT1d13mmlm+Mg7uV+1G94CDRvtm7SjXWmklxiyz4DMYYpW0ktV9CNr4eVJ79CaSJzgAAAAAAAAAAj42do25shs8r7GH2FrJ27tWbaKvK5AKedRJw2Iy6Ph8CbyzNHQtTq+5z5fbyNNSnfeicW1NNXRzAyAAAAAAAAAAAADVbwYjJTS4Zn8P6le/1DWcacKS+Jt+FvqduCp7U78jicTi9Sswpk9GJDeKNypnvZJmytpunUjJdj6rke6U5UJqpHVfljTXoqpBxZ6TCSaTXBpNeDL5CSnFSXErDVnZlx6MAAAAAAAAAEDGSvK3JFPzuv0mI2V8Kt3ve/Q6aStEwEObQAZ8PXy6Ph8CXy3M3h3sT3w8vt1GqcNreicnct8JxnFSi7pnNoVPQAAAAAAAAAABpN7KTdHMvsPXwf6RBZ7Qc6cai+F/J/dI78vmlUtzPM8XidX3EHCnuLCiOsTf+ps2ASsJV1Nc42Rhnr2Cg406afFQin4qKuXLDRcaMU+SKpVac21zZnN5rAAAAAAABSUrJvka6tRUoOctErmUruxq27nz2UnOTlLV7/E7NChgyVBgAGahWy965Ell+YzwrtrF8PVfm88ThtE6Mrq6LjSqwqwU4O6ZzNW3MqbDAAAAAAAAABbUgpJpq6as0+R5nCM4uMtGZTad0ea7z7oVacpTop1ab7Iq84+XaV2vgKlDT2lz495PYbHQmrT3M472LT4PTjo9PE5NpWJDU7nc3dqcpxqVoOEItNKSs5NcNOR14PAyrTU5r2Vv7fsRuMxkYxcIPe/keiFkIIAAAAAAAAAj42elufwILPcRs0lSWsvJff1NtJb7kIqp0AyCoAAABVYlU9W0lybtc7MHjamFneG9PVc/o+s8yhtGwo1VOKktU1dF1o1Y1aanHRnLJOLsy82mAAAAAAAAAAG7b2Dj94VCvXp+7lhJKUuaclm8dEU7McXRrYtJe6rJvv3+BN4NTpUXzeiOppYuEvdnFt9ikr9C0U8XQqe5NPvIiVKcdUzOdJrAAAAAAAAANdXnmbfZ2FGx+J/UV3NaaLsX1OuEbIsOM9AwBYAiY3HKlZWbb7F8zKjc9RjcgrFVq393Bpc4q/4mdVDCVKvuJvy8T09mOpIpbvVJa1Kii/OciWpZJUa9qSXz+hqeIitEb7BYVUoKCbaV9ZcdSew2Hjh6apxOWc3J3ZnN55AAAAAAABF2ljo0KbnLyXNnJjcXHC0ttq70S5s3UKMq09lGhq7WlUg3eyfZHhYpWLzHE4i8Zuy5LQk4YWMJWRpsRXsccIXO6MSHS2lepGFr3Td0r2trc3PDNxuj3KCSudrsHaGdZJO8krpt6uP5os2SZg6q6Go960fNfYhMbh1B7cdGbgsBwAAAAAAGLEzsu96EZm2K6Gg0tZbl6nunG7NfOSSu3Zc3oUw6hCSaundc1wMhlwMAwBQwsZzvJXy8L8OhNZNh6dSo3NXseak2o7jZJFs0OUqAAAAAAAAAAADiN/8AGu8YR1aVklxc5WsvHh1KtmtTpsUqa+FfN/iJzLKajBzfHyRkxmyPolCjFNy+raTbv/1OLt3avocmbYD9O4TXHXt+/oZw+J6ecr93Yc/i6hwU4khFG2/4e4PNWq1X9mCin3zf5R9SxZPTvUlLkvP+COzWpaChz9CftWH0WspR0jfNFcFb7Uf1zRGY6g8FjFOmt2q9V+czGHl+opOMtdH9TqsPWVSMZxd4ySa8y4UqkasFOOjIacHCTi+BkNh5AAAABrdr0assrpNcmno13pkLmmX1MROM4b7brev1N9GcVukQKWwJz1q1fKP1n1ei6HNRySX+SVuzXx+zNjxCXuonLCxpWjG9lzd3dkbmdCFGvsQ0sjEZOSuwR56ABnwXvMnsi9+X5yNdXQmFnOcAAAAAAAAAAAA4KmvpG0KObh7SU7fcV4r4dCn5dL9Ri+klxd/p4biwVf7WEaXK3idZvBRzUJ/u2kvJk3nNLbwkny3+H2IrBT2ay6zz3Gx0KhTZYonYbiUsuGb7ZVJN+SS+Rbsnjai3zf2IPM5XrW5Iy744TPQzrjTd/wDC9JfJ+RjOaG3RU1rHyev17jGXVdmrs8zFuRi89GUHxpy/DLVeqkeMlq7VKVP9r+T/ABnrM6ezUUufodGTRGgAAAAAAAg4n3mU3N3fFS7jpp+6YiNPZUWBmwfvMnsiXty/ORrq6EwsxzgAAAAAAAAAAAHBbGVsfS/zF6MpmS3VeKZYcZvwz7jtdoRvSqL9yXwLTjobeHnF8mQdB2qRfWjznHR0KHSZZ4nY7lf9pH78viXPKP8AjLtZBZl/vvsRua9JTjKL4Si4vwasSFSCnFxfE4oScZKS4HD7pVHQxcqUuLzQf3ou6fo+pWcsk6OK6OXG670TuPiqtBTj2+J3haSAAAAAAAABArP6z8SjY6e1iZvr8tx0x0RYcp6ABmwXF/rkT+R+8+/0NdXQmFkNAAAAAAAAAAAABw+CWXaMP/pVXpIqOAtHHOP/AHSXmT1ffg+5HbVY3jJc016FqrR2qco80yCi7NM84xsdF4Hzqky0xOs3LX9lj9+f+ou2Uf8AGXayEzL/AH32I3pJnAcVvJhpUsXCrCN28s7LnF2fWy6lVzV9BilUXU/AnMFNVMO4S614nZ05qSTTumrplnp1I1IKcXdMhJRcXZlx7MAAAAANmJSUU2wa0+fNuT2nx3+J1gxYAAz4Ht/XaWPI1ub/ADX7GusSywGgAAAAAAAAAAGHF4mNKLlJ2S6vuRz4rE08NTdSenn1I2UqcqktmJ5/iNpRjiYVknaNVya0vZ3uujKbh67hiOmtrJu3U39CxKg3QdN8rHd08dGpRdWDzRyNp+Cej5MuEsRGeHdWnyZX3RlCp0ctbnCY6S4LsR8+opljgmdXucv7LDvlN/iZecpX/TLtfmQmYv8AvvuN2SRwmg3uovJGpH7F1L7sra+TXqQGe4R1Ixqr4dz7H9PUksuqLacHx0Iu6e0rydJu6avHx7TkyTEyp1Ohej06n9zbmNBW6RHUlqIgAAAAGOu7RZwZlV6PDSfPd4nqCvIhFNOkAFGYegJGAWj8v16lpyaFqbfZ+fM1VtSUTJpAAAAAAAAAABy+++JcY0o88z6ZV8yt59eUqceG9+RLZXBNyl2epwFWtZ3fBd1yJjHdZE2luN9uNtm0qlF6wqxk4p9k4xd15r4EpgqvRxnTejT8bEfmFDaUai1TXh9imCq5qb5xdn00K5OOzJHVNWkdvu3VzYal3Jx6SaLzlc1LCwtw3eBXsbHZryNmSBykXamD9vRqU82TPGyklez7Hbt17DVWpKrTcHxNlGp0c1PkcXs3B+xx9OlGWdJ3cksq913sruyv3sq+HopY1Ri72evd+InK1XpMK5yVrnfFtK+AAAACNi5cF5lezyt7lJdr8l6m6kuJHK+bQAW1HoYe/cZRMwi+r5lxyyNqF+bOepqZyRNYAAAAAAAI6x9K8l7WF4u0lnjdPk9dGaHiqKey5K/abOhqWvsvwLpYuCTeeNkru0k/gYli6EVdzXigqU27WZzG9VaOIhD2M3Oab+rTjKUmmk/dtfsv5EJmU6WKcOhe1JX3Lu/PEk8DGVCT6RWXNnGYqtJQVqc1BNXqTpySu39qbVvIiIYebTm19CXUo7Vrq/K5uN2dkyq1sPXpuEqd81RJxjKnZSShbt0y695LYLCSc4zUk+fNHDjMTGMJ02mnw6+sjbMi4uvF8U49Vmi/gV+umtm+u87KjTs1xO03PnehJfs1ZLrZ/MtmRzcsNbk39fUg8yVqt+aRvSYI8x16WeMo3cc0Wrx4q6tdGurTVSDg+KseoS2ZKXI1Oxt3YYebqOcqtRrKpTslGPaoxX8ziwWW08LvW9nXicbOstm1kbokTiAAAABBqSu2yk4ut09aU/DsOmKsrFhy2PQMAsqPgeoL2+wyjY0VaK8C74SGxRiuo5ZO7LzoPIAAAAABSTsm+SMSdldhK55XHDxpuUouTlUk5Tcmmm7t6afvM+fzqOrba1LYr6cEUdQwoI9FHXfP1HRxFjFiMXNppzk4vjFzk4vxV7G+MpJbKbsZjTje9lfsIs6zTUrJyjZpuKbVndW5a6nqKfBs9WT3Gw2RiHOVSTd3NXb5tybb6tnPirt3etzXUikkkdnuXL6lZcqifWK/IseQTvTnHk7+P8ELma9uL6joyeIwAAAAAAAGLETsvEi81xPRUdlay3d3E9wV2RCqm8AFDzxMmOKzS8XY34Sn0k1Hm7GW7I2peTjAAAAAAABF2nUy0ar5U5fA5sZPYw82+TNtCO1ViutHm1Ts8PkiiRLQYJGxHotkZBHqntHtGOqtPI9xMEnd56y7k/ijTiuB5q6Hb7lPXEf5f+8nP9P/AOT/AMf/AKIbNPg7/Q6gsZEgAAAAAAw2krsEKrO7KbjcT+oqufDRdh0xVkWHIZBiwLajsjzI9LeXYGN5eC9SayiltVr/ALUeKr3GwLOcwAAAAAAANXvNO2Gq96S6tIjs1ns4WXcvE68Cr14nn9V6v9dpTY6FiMTPaMlkjJkjyVz2j3oWVno/A9RMIl7tw/vZd6Xpd/I04t74o8VXojt9yqLtWn2SlGK/wptv8XoWDIabUJz4Oy8P5IXM5q8Y8r/P+DpSwEWAAAAAAR8RU7OpBZrjP8MO/wCn1NsI8TAQCVjaUPNmAAYKkrvwPMd8rntbkT8FC0b8y2ZTR2KO09ZeXA56ruyQShqAAAAAAABpt652w7X7VSC/Ff5ETnUksK0+LX1O7Llet3M4KbKmiwFjPQMVRno9oxo9GWR8S9DZEI3Gy6eTDp9s7y68PRI4q0tqr2GmbvM9B3fw/s8PSXa45n4y1+ZeMupdFhox6r+JXMXPbrSfd4GxO05gAAAAYq1S3DiRuYY3oY7EPefyPcI3IrKwzcDBkGGDHUlZGqb4HpIxUoZmlzN+HourNU1xMydlc26Vi8RiopJcDiKmQAAAAAAADm99aloUo85yl/DBr/civ5/O0IQ5tvw/klMrj7Un1fnkcbPiyvImkWMyjJHqPU9I9rQpI9IwRJwc5RiuMml17TZfZTbPV7K50eLskorhGPDuS/kR8N92c0eZ6PRhljFcopdEfRacdiCjySRVpO7bLz2YAAAMVWrbhxI3G49UVsw3y8j3GNyOyuybbuzcUbNbYLTyZKSZ5lLZVzKRFnK7NMdbs2WsTtn0uMvJfMsmTYaydaXYvU560uBNJ40AAAAAAAAAHO73bPqVfZSpxzqCmpRXvfWcdUu3gyEzjCVayjKCva+7iSeXV6dPaUna9vU4latpau/BJuV+VkVvZehNvcrskQ2bWl7tCo/GnKK6uxvhhK8nZQfga3XpR1kvEz0d2MTL/wAWX784o64ZXiZfDbtZqnmGHXxX7iZDcuvLjOnHzlJ/A6IZNWa3tI0PNKS0TYq7prCuNSVf2kr2UVSyLg7tvMzlzTB/pqKe1dt2tb7+hmlj3Xbio277+hEpxz1qaf2qsI+WZN+iI7CQUqkYvRtfN2Omo9mm3yTPSD6AVcAFGzzKSirydkDDUrcupD4rMW/Zp7uvj3GyMOZhIextKMw1cFpqsZKNnmTUVdmSNVqXOZtyd2bErCjTzNJHRh6Eq1RU48fy5iUrK5uYxsklwReKcI04qMdEcTd95U9mAAAAAAAAAAAAAAAAAc1vJWzTUeyEfWWr9Eim5/iFUxCpr4V83+Il8BC0L8/Q53DSy18O3wVa7fnH8ziwrSqRb4OPmSFVXpzS5Ho5fm0ldlYMc6vLU4K2YQjuhvfyPagYZSuRNWtOq7y3mxKxYzmfWZKXPJkoeWkC2UrGqpOMNT0lci1atzjbc3dmxKxYZMm1wNDKrvi/Rci3ZXgugp7cvefyXL6nJVntOyJJKmoAAAAAAAAAAAAAAAAFs5qKbfBK/Q8VKkacXKWiMpNuyOKxlVycm+LbfU+bTqSq1HUlq3csNOKiklwILgno+d0+1PmbFKxvfM3GCxdRSjecWrq6vZW7dGb6deaaSlu5dRw1aUHF7jfU6qlwafgyVjOMt6ZHODjqXGTBQxsoFGa5JIGKpWSOKpiOET2okWdS5zb27s2JWLTYZJ2z8Nf6z4di595OZTgNtqtNblp19Zz1altyNkWY5gAAAAAAAAC3Mael6jNhmMdN1CwzGHW6hYpmPLryM2KORrdeYsUcjVKrN8TNiHtSdqU/C3VkVmcmsPLrOjDK9RHK1GisImkYs6R6sz1YtniUj0otmVBk7YkpyqRcYtR4Nvg18zdQvGrG2tzmxWyoNPU6d6EzKSj7xEmGddI5KmMit0d56UGRqlds4Z1Jz1ZtUUjFc8oyD0gS8Fhc+r934kxluXPEPbn7q+ZpqVNnctTapFsSSVkchUyAAAAAAAAADGcR6Bi4BgA8tmSh5YKHgGDF8LcyJzeVqSjzfkbaWtzWzwNN8acf4UV/edarVFxZb/y2l/649D1aRn9RU5suhhqUeEIp90VfqZ2VxZ5dSpLVsy+3twPcZ7HuKx42b6mKdZsw23vZ6SSMdzBkGQVMmCZgsHn1lpH4kxl2Vuv/AHKm6Pn9jTUq7O5am1iraLgWyMVFKMVuRyN3KnoAAAAAAAAAAA0yxcv2n6FBWPxK+N/I7ujjyK/TJc/RHr+o4n9/yRjoo8h9Nlz9EZ/qOJ/d8kOijyH0yXP0Rj+o4n93yQ6KJR4uXP4Hh47EP438jPRx5FrxL5vqeHiaz1m/EzsR5Fkqzff46mqTlLfJ37d5myLXVZgzYtcwClwZKAFTNgUMAuSv3+BsjFt2W9mLmxwmA7Z/w/mWPAZPb26//r9foc1StwibEsJzgAAAAAAAAAAAAA//2Q=="/>
          <p:cNvSpPr>
            <a:spLocks noChangeAspect="1" noChangeArrowheads="1"/>
          </p:cNvSpPr>
          <p:nvPr/>
        </p:nvSpPr>
        <p:spPr bwMode="auto">
          <a:xfrm>
            <a:off x="155575" y="-1143000"/>
            <a:ext cx="2333625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55" name="AutoShape 15" descr="data:image/jpeg;base64,/9j/4AAQSkZJRgABAQAAAQABAAD/2wCEAAkGBxQQERAUEhAVEBESEBQVFRAPDw8PDxUSFBEWFhQUFRQYHSggGBolGxQUITEhJSkrLi4uFx8zODUsNygtLisBCgoKDg0OGxAQGywkICQsLC4wLCwsLCwsNCwsNCwsLCwsLCwsLCwsLCwsLC8sLCwsLCwsLCwsLCwsLCwsLCwsLP/AABEIAMgAxAMBEQACEQEDEQH/xAAbAAEAAQUBAAAAAAAAAAAAAAAABAECAwUGB//EAEIQAAIBAgMFBQQHBQYHAAAAAAABAgMRBBIhBQYxUZFBYXGBoRMyscEUIkJyotHwUmKS4fEkM4KDssIHFSM0Q1Nz/8QAGwEBAAIDAQEAAAAAAAAAAAAAAAUGAQMEAgf/xAA7EQACAQIDBAcHAwMDBQAAAAAAAQIDEQQFMRIhQVETYXGBkbHBIjJCodHh8BRS8RUjQwYzNCRigpLC/9oADAMBAAIRAxEAPwD3EAAAAAAAAAAAAAAAAAAAAAAAAAAFs5WTfJGutVVKnKb4K5lK7sRMPiuyXUrOXZzKMtjEO6fHl29XkdFSlxiTS1J3OYAAAAAAAAAAAAAAAtnJJNvRI8VKkacHOTskZSbdkaPG7cado6erKhic9r1Hal7K+ZJUsErXkQobwzT1d13mmlm+Mg7uV+1G94CDRvtm7SjXWmklxiyz4DMYYpW0ktV9CNr4eVJ79CaSJzgAAAAAAAAAAj42do25shs8r7GH2FrJ27tWbaKvK5AKedRJw2Iy6Ph8CbyzNHQtTq+5z5fbyNNSnfeicW1NNXRzAyAAAAAAAAAAAADVbwYjJTS4Zn8P6le/1DWcacKS+Jt+FvqduCp7U78jicTi9Sswpk9GJDeKNypnvZJmytpunUjJdj6rke6U5UJqpHVfljTXoqpBxZ6TCSaTXBpNeDL5CSnFSXErDVnZlx6MAAAAAAAAAEDGSvK3JFPzuv0mI2V8Kt3ve/Q6aStEwEObQAZ8PXy6Ph8CXy3M3h3sT3w8vt1GqcNreicnct8JxnFSi7pnNoVPQAAAAAAAAAABpN7KTdHMvsPXwf6RBZ7Qc6cai+F/J/dI78vmlUtzPM8XidX3EHCnuLCiOsTf+ps2ASsJV1Nc42Rhnr2Cg406afFQin4qKuXLDRcaMU+SKpVac21zZnN5rAAAAAAABSUrJvka6tRUoOctErmUruxq27nz2UnOTlLV7/E7NChgyVBgAGahWy965Ell+YzwrtrF8PVfm88ThtE6Mrq6LjSqwqwU4O6ZzNW3MqbDAAAAAAAAABbUgpJpq6as0+R5nCM4uMtGZTad0ea7z7oVacpTop1ab7Iq84+XaV2vgKlDT2lz495PYbHQmrT3M472LT4PTjo9PE5NpWJDU7nc3dqcpxqVoOEItNKSs5NcNOR14PAyrTU5r2Vv7fsRuMxkYxcIPe/keiFkIIAAAAAAAAAj42elufwILPcRs0lSWsvJff1NtJb7kIqp0AyCoAAABVYlU9W0lybtc7MHjamFneG9PVc/o+s8yhtGwo1VOKktU1dF1o1Y1aanHRnLJOLsy82mAAAAAAAAAAG7b2Dj94VCvXp+7lhJKUuaclm8dEU7McXRrYtJe6rJvv3+BN4NTpUXzeiOppYuEvdnFt9ikr9C0U8XQqe5NPvIiVKcdUzOdJrAAAAAAAAANdXnmbfZ2FGx+J/UV3NaaLsX1OuEbIsOM9AwBYAiY3HKlZWbb7F8zKjc9RjcgrFVq393Bpc4q/4mdVDCVKvuJvy8T09mOpIpbvVJa1Kii/OciWpZJUa9qSXz+hqeIitEb7BYVUoKCbaV9ZcdSew2Hjh6apxOWc3J3ZnN55AAAAAAABF2ljo0KbnLyXNnJjcXHC0ttq70S5s3UKMq09lGhq7WlUg3eyfZHhYpWLzHE4i8Zuy5LQk4YWMJWRpsRXsccIXO6MSHS2lepGFr3Td0r2trc3PDNxuj3KCSudrsHaGdZJO8krpt6uP5os2SZg6q6Go960fNfYhMbh1B7cdGbgsBwAAAAAAGLEzsu96EZm2K6Gg0tZbl6nunG7NfOSSu3Zc3oUw6hCSaundc1wMhlwMAwBQwsZzvJXy8L8OhNZNh6dSo3NXseak2o7jZJFs0OUqAAAAAAAAAAADiN/8AGu8YR1aVklxc5WsvHh1KtmtTpsUqa+FfN/iJzLKajBzfHyRkxmyPolCjFNy+raTbv/1OLt3avocmbYD9O4TXHXt+/oZw+J6ecr93Yc/i6hwU4khFG2/4e4PNWq1X9mCin3zf5R9SxZPTvUlLkvP+COzWpaChz9CftWH0WspR0jfNFcFb7Uf1zRGY6g8FjFOmt2q9V+czGHl+opOMtdH9TqsPWVSMZxd4ySa8y4UqkasFOOjIacHCTi+BkNh5AAAABrdr0assrpNcmno13pkLmmX1MROM4b7brev1N9GcVukQKWwJz1q1fKP1n1ei6HNRySX+SVuzXx+zNjxCXuonLCxpWjG9lzd3dkbmdCFGvsQ0sjEZOSuwR56ABnwXvMnsi9+X5yNdXQmFnOcAAAAAAAAAAAA4KmvpG0KObh7SU7fcV4r4dCn5dL9Ri+klxd/p4biwVf7WEaXK3idZvBRzUJ/u2kvJk3nNLbwkny3+H2IrBT2ay6zz3Gx0KhTZYonYbiUsuGb7ZVJN+SS+Rbsnjai3zf2IPM5XrW5Iy744TPQzrjTd/wDC9JfJ+RjOaG3RU1rHyev17jGXVdmrs8zFuRi89GUHxpy/DLVeqkeMlq7VKVP9r+T/ABnrM6ezUUufodGTRGgAAAAAAAg4n3mU3N3fFS7jpp+6YiNPZUWBmwfvMnsiXty/ORrq6EwsxzgAAAAAAAAAAAHBbGVsfS/zF6MpmS3VeKZYcZvwz7jtdoRvSqL9yXwLTjobeHnF8mQdB2qRfWjznHR0KHSZZ4nY7lf9pH78viXPKP8AjLtZBZl/vvsRua9JTjKL4Si4vwasSFSCnFxfE4oScZKS4HD7pVHQxcqUuLzQf3ou6fo+pWcsk6OK6OXG670TuPiqtBTj2+J3haSAAAAAAAABArP6z8SjY6e1iZvr8tx0x0RYcp6ABmwXF/rkT+R+8+/0NdXQmFkNAAAAAAAAAAAABw+CWXaMP/pVXpIqOAtHHOP/AHSXmT1ffg+5HbVY3jJc016FqrR2qco80yCi7NM84xsdF4Hzqky0xOs3LX9lj9+f+ou2Uf8AGXayEzL/AH32I3pJnAcVvJhpUsXCrCN28s7LnF2fWy6lVzV9BilUXU/AnMFNVMO4S614nZ05qSTTumrplnp1I1IKcXdMhJRcXZlx7MAAAAANmJSUU2wa0+fNuT2nx3+J1gxYAAz4Ht/XaWPI1ub/ADX7GusSywGgAAAAAAAAAAGHF4mNKLlJ2S6vuRz4rE08NTdSenn1I2UqcqktmJ5/iNpRjiYVknaNVya0vZ3uujKbh67hiOmtrJu3U39CxKg3QdN8rHd08dGpRdWDzRyNp+Cej5MuEsRGeHdWnyZX3RlCp0ctbnCY6S4LsR8+opljgmdXucv7LDvlN/iZecpX/TLtfmQmYv8AvvuN2SRwmg3uovJGpH7F1L7sra+TXqQGe4R1Ixqr4dz7H9PUksuqLacHx0Iu6e0rydJu6avHx7TkyTEyp1Ohej06n9zbmNBW6RHUlqIgAAAAGOu7RZwZlV6PDSfPd4nqCvIhFNOkAFGYegJGAWj8v16lpyaFqbfZ+fM1VtSUTJpAAAAAAAAAABy+++JcY0o88z6ZV8yt59eUqceG9+RLZXBNyl2epwFWtZ3fBd1yJjHdZE2luN9uNtm0qlF6wqxk4p9k4xd15r4EpgqvRxnTejT8bEfmFDaUai1TXh9imCq5qb5xdn00K5OOzJHVNWkdvu3VzYal3Jx6SaLzlc1LCwtw3eBXsbHZryNmSBykXamD9vRqU82TPGyklez7Hbt17DVWpKrTcHxNlGp0c1PkcXs3B+xx9OlGWdJ3cksq913sruyv3sq+HopY1Ri72evd+InK1XpMK5yVrnfFtK+AAAACNi5cF5lezyt7lJdr8l6m6kuJHK+bQAW1HoYe/cZRMwi+r5lxyyNqF+bOepqZyRNYAAAAAAAI6x9K8l7WF4u0lnjdPk9dGaHiqKey5K/abOhqWvsvwLpYuCTeeNkru0k/gYli6EVdzXigqU27WZzG9VaOIhD2M3Oab+rTjKUmmk/dtfsv5EJmU6WKcOhe1JX3Lu/PEk8DGVCT6RWXNnGYqtJQVqc1BNXqTpySu39qbVvIiIYebTm19CXUo7Vrq/K5uN2dkyq1sPXpuEqd81RJxjKnZSShbt0y695LYLCSc4zUk+fNHDjMTGMJ02mnw6+sjbMi4uvF8U49Vmi/gV+umtm+u87KjTs1xO03PnehJfs1ZLrZ/MtmRzcsNbk39fUg8yVqt+aRvSYI8x16WeMo3cc0Wrx4q6tdGurTVSDg+KseoS2ZKXI1Oxt3YYebqOcqtRrKpTslGPaoxX8ziwWW08LvW9nXicbOstm1kbokTiAAAABBqSu2yk4ut09aU/DsOmKsrFhy2PQMAsqPgeoL2+wyjY0VaK8C74SGxRiuo5ZO7LzoPIAAAAABSTsm+SMSdldhK55XHDxpuUouTlUk5Tcmmm7t6afvM+fzqOrba1LYr6cEUdQwoI9FHXfP1HRxFjFiMXNppzk4vjFzk4vxV7G+MpJbKbsZjTje9lfsIs6zTUrJyjZpuKbVndW5a6nqKfBs9WT3Gw2RiHOVSTd3NXb5tybb6tnPirt3etzXUikkkdnuXL6lZcqifWK/IseQTvTnHk7+P8ELma9uL6joyeIwAAAAAAAGLETsvEi81xPRUdlay3d3E9wV2RCqm8AFDzxMmOKzS8XY34Sn0k1Hm7GW7I2peTjAAAAAAABF2nUy0ar5U5fA5sZPYw82+TNtCO1ViutHm1Ts8PkiiRLQYJGxHotkZBHqntHtGOqtPI9xMEnd56y7k/ijTiuB5q6Hb7lPXEf5f+8nP9P/AOT/AMf/AKIbNPg7/Q6gsZEgAAAAAAw2krsEKrO7KbjcT+oqufDRdh0xVkWHIZBiwLajsjzI9LeXYGN5eC9SayiltVr/ALUeKr3GwLOcwAAAAAAANXvNO2Gq96S6tIjs1ns4WXcvE68Cr14nn9V6v9dpTY6FiMTPaMlkjJkjyVz2j3oWVno/A9RMIl7tw/vZd6Xpd/I04t74o8VXojt9yqLtWn2SlGK/wptv8XoWDIabUJz4Oy8P5IXM5q8Y8r/P+DpSwEWAAAAAAR8RU7OpBZrjP8MO/wCn1NsI8TAQCVjaUPNmAAYKkrvwPMd8rntbkT8FC0b8y2ZTR2KO09ZeXA56ruyQShqAAAAAAABpt652w7X7VSC/Ff5ETnUksK0+LX1O7Llet3M4KbKmiwFjPQMVRno9oxo9GWR8S9DZEI3Gy6eTDp9s7y68PRI4q0tqr2GmbvM9B3fw/s8PSXa45n4y1+ZeMupdFhox6r+JXMXPbrSfd4GxO05gAAAAYq1S3DiRuYY3oY7EPefyPcI3IrKwzcDBkGGDHUlZGqb4HpIxUoZmlzN+HourNU1xMydlc26Vi8RiopJcDiKmQAAAAAAADm99aloUo85yl/DBr/civ5/O0IQ5tvw/klMrj7Un1fnkcbPiyvImkWMyjJHqPU9I9rQpI9IwRJwc5RiuMml17TZfZTbPV7K50eLskorhGPDuS/kR8N92c0eZ6PRhljFcopdEfRacdiCjySRVpO7bLz2YAAAMVWrbhxI3G49UVsw3y8j3GNyOyuybbuzcUbNbYLTyZKSZ5lLZVzKRFnK7NMdbs2WsTtn0uMvJfMsmTYaydaXYvU560uBNJ40AAAAAAAAAHO73bPqVfZSpxzqCmpRXvfWcdUu3gyEzjCVayjKCva+7iSeXV6dPaUna9vU4latpau/BJuV+VkVvZehNvcrskQ2bWl7tCo/GnKK6uxvhhK8nZQfga3XpR1kvEz0d2MTL/wAWX784o64ZXiZfDbtZqnmGHXxX7iZDcuvLjOnHzlJ/A6IZNWa3tI0PNKS0TYq7prCuNSVf2kr2UVSyLg7tvMzlzTB/pqKe1dt2tb7+hmlj3Xbio277+hEpxz1qaf2qsI+WZN+iI7CQUqkYvRtfN2Omo9mm3yTPSD6AVcAFGzzKSirydkDDUrcupD4rMW/Zp7uvj3GyMOZhIextKMw1cFpqsZKNnmTUVdmSNVqXOZtyd2bErCjTzNJHRh6Eq1RU48fy5iUrK5uYxsklwReKcI04qMdEcTd95U9mAAAAAAAAAAAAAAAAAc1vJWzTUeyEfWWr9Eim5/iFUxCpr4V83+Il8BC0L8/Q53DSy18O3wVa7fnH8ziwrSqRb4OPmSFVXpzS5Ho5fm0ldlYMc6vLU4K2YQjuhvfyPagYZSuRNWtOq7y3mxKxYzmfWZKXPJkoeWkC2UrGqpOMNT0lci1atzjbc3dmxKxYZMm1wNDKrvi/Rci3ZXgugp7cvefyXL6nJVntOyJJKmoAAAAAAAAAAAAAAAAFs5qKbfBK/Q8VKkacXKWiMpNuyOKxlVycm+LbfU+bTqSq1HUlq3csNOKiklwILgno+d0+1PmbFKxvfM3GCxdRSjecWrq6vZW7dGb6deaaSlu5dRw1aUHF7jfU6qlwafgyVjOMt6ZHODjqXGTBQxsoFGa5JIGKpWSOKpiOET2okWdS5zb27s2JWLTYZJ2z8Nf6z4di595OZTgNtqtNblp19Zz1altyNkWY5gAAAAAAAAC3Mael6jNhmMdN1CwzGHW6hYpmPLryM2KORrdeYsUcjVKrN8TNiHtSdqU/C3VkVmcmsPLrOjDK9RHK1GisImkYs6R6sz1YtniUj0otmVBk7YkpyqRcYtR4Nvg18zdQvGrG2tzmxWyoNPU6d6EzKSj7xEmGddI5KmMit0d56UGRqlds4Z1Jz1ZtUUjFc8oyD0gS8Fhc+r934kxluXPEPbn7q+ZpqVNnctTapFsSSVkchUyAAAAAAAAADGcR6Bi4BgA8tmSh5YKHgGDF8LcyJzeVqSjzfkbaWtzWzwNN8acf4UV/edarVFxZb/y2l/649D1aRn9RU5suhhqUeEIp90VfqZ2VxZ5dSpLVsy+3twPcZ7HuKx42b6mKdZsw23vZ6SSMdzBkGQVMmCZgsHn1lpH4kxl2Vuv/AHKm6Pn9jTUq7O5am1iraLgWyMVFKMVuRyN3KnoAAAAAAAAAAA0yxcv2n6FBWPxK+N/I7ujjyK/TJc/RHr+o4n9/yRjoo8h9Nlz9EZ/qOJ/d8kOijyH0yXP0Rj+o4n93yQ6KJR4uXP4Hh47EP438jPRx5FrxL5vqeHiaz1m/EzsR5Fkqzff46mqTlLfJ37d5myLXVZgzYtcwClwZKAFTNgUMAuSv3+BsjFt2W9mLmxwmA7Z/w/mWPAZPb26//r9foc1StwibEsJzgAAAAAAAAAAAAA//2Q=="/>
          <p:cNvSpPr>
            <a:spLocks noChangeAspect="1" noChangeArrowheads="1"/>
          </p:cNvSpPr>
          <p:nvPr/>
        </p:nvSpPr>
        <p:spPr bwMode="auto">
          <a:xfrm>
            <a:off x="155575" y="-1143000"/>
            <a:ext cx="2333625" cy="2381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4" name="CaixaDeTexto 7"/>
          <p:cNvSpPr txBox="1">
            <a:spLocks noChangeArrowheads="1"/>
          </p:cNvSpPr>
          <p:nvPr/>
        </p:nvSpPr>
        <p:spPr bwMode="auto">
          <a:xfrm>
            <a:off x="2489200" y="4654332"/>
            <a:ext cx="41194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dirty="0" smtClean="0">
                <a:solidFill>
                  <a:schemeClr val="accent1"/>
                </a:solidFill>
              </a:rPr>
              <a:t>Helena Mulim Venceslau</a:t>
            </a:r>
          </a:p>
          <a:p>
            <a:pPr algn="ctr"/>
            <a:r>
              <a:rPr lang="pt-BR" dirty="0" smtClean="0">
                <a:solidFill>
                  <a:schemeClr val="accent1"/>
                </a:solidFill>
              </a:rPr>
              <a:t>Diretora de Fiscalização da Susep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1382616" y="579736"/>
            <a:ext cx="59325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2400" b="1" cap="all" dirty="0" smtClean="0">
                <a:solidFill>
                  <a:schemeClr val="accent1"/>
                </a:solidFill>
              </a:rPr>
              <a:t>XXVI CONGRESSO PANAMERICANO DE PRODUTORES DE SEGUROS DA COPAPROSE</a:t>
            </a:r>
            <a:endParaRPr lang="pt-BR" sz="2400" b="1" cap="all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o consumidor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Maior confiança sobre o tipo de seguro que está sendo contratado;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Maior segurança de que o preço é justo;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22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o consumidor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Sentimento </a:t>
            </a:r>
            <a:r>
              <a:rPr lang="pt-BR" sz="2800" dirty="0"/>
              <a:t>de maior proteção e </a:t>
            </a:r>
            <a:r>
              <a:rPr lang="pt-BR" sz="2800" dirty="0" smtClean="0"/>
              <a:t>melhor assistência </a:t>
            </a:r>
            <a:r>
              <a:rPr lang="pt-BR" sz="2800" dirty="0"/>
              <a:t> </a:t>
            </a:r>
            <a:r>
              <a:rPr lang="pt-BR" sz="2800" dirty="0" smtClean="0"/>
              <a:t>por parte dos </a:t>
            </a:r>
            <a:r>
              <a:rPr lang="pt-BR" sz="2800" dirty="0"/>
              <a:t>corretores de </a:t>
            </a:r>
            <a:r>
              <a:rPr lang="pt-BR" sz="2800" dirty="0" smtClean="0"/>
              <a:t>seguros</a:t>
            </a:r>
            <a:r>
              <a:rPr lang="pt-BR" sz="2800" dirty="0"/>
              <a:t>;</a:t>
            </a:r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Instância de análise e julgamento de denúncias mais ágil.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684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</a:t>
            </a:r>
            <a:r>
              <a:rPr lang="pt-BR" sz="3800" b="1" dirty="0" smtClean="0"/>
              <a:t>o regulador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/>
              <a:t>D</a:t>
            </a:r>
            <a:r>
              <a:rPr lang="pt-BR" sz="2800" dirty="0" smtClean="0"/>
              <a:t>esoneração </a:t>
            </a:r>
            <a:r>
              <a:rPr lang="pt-BR" sz="2800" dirty="0"/>
              <a:t>de carga </a:t>
            </a:r>
            <a:r>
              <a:rPr lang="pt-BR" sz="2800" dirty="0" smtClean="0"/>
              <a:t>administrativa</a:t>
            </a:r>
            <a:r>
              <a:rPr lang="pt-BR" sz="2800" dirty="0"/>
              <a:t> </a:t>
            </a:r>
            <a:r>
              <a:rPr lang="pt-BR" sz="2800" dirty="0" smtClean="0"/>
              <a:t>e financeira</a:t>
            </a:r>
            <a:r>
              <a:rPr lang="pt-BR" sz="2800" dirty="0"/>
              <a:t>;</a:t>
            </a:r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Substituição </a:t>
            </a:r>
            <a:r>
              <a:rPr lang="pt-BR" sz="2800" dirty="0"/>
              <a:t>de parte do </a:t>
            </a:r>
            <a:r>
              <a:rPr lang="pt-BR" sz="2800" dirty="0" smtClean="0"/>
              <a:t>instrumentário punitivo sancionador pela </a:t>
            </a:r>
            <a:r>
              <a:rPr lang="pt-BR" sz="2800" dirty="0"/>
              <a:t>autodisciplina </a:t>
            </a:r>
            <a:r>
              <a:rPr lang="pt-BR" sz="2800" dirty="0" smtClean="0"/>
              <a:t>profissional</a:t>
            </a:r>
            <a:r>
              <a:rPr lang="pt-BR" sz="2800" dirty="0"/>
              <a:t>;</a:t>
            </a:r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Maior </a:t>
            </a:r>
            <a:r>
              <a:rPr lang="pt-BR" sz="2800" dirty="0"/>
              <a:t>eficácia da regulação decorrente da aceitabilidade e observância menos litigiosa por parte dos </a:t>
            </a:r>
            <a:r>
              <a:rPr lang="pt-BR" sz="2800" dirty="0" smtClean="0"/>
              <a:t>regulados</a:t>
            </a:r>
            <a:r>
              <a:rPr lang="pt-BR" sz="2800" dirty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04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</a:t>
            </a:r>
            <a:r>
              <a:rPr lang="pt-BR" sz="3800" b="1" dirty="0" smtClean="0"/>
              <a:t>o regulador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 smtClean="0"/>
              <a:t>Maior </a:t>
            </a:r>
            <a:r>
              <a:rPr lang="pt-BR" sz="2800" dirty="0"/>
              <a:t>capilaridade de fiscalização do poder </a:t>
            </a:r>
            <a:r>
              <a:rPr lang="pt-BR" sz="2800" dirty="0" smtClean="0"/>
              <a:t>público;</a:t>
            </a:r>
          </a:p>
          <a:p>
            <a:pPr marL="0" indent="0" algn="just">
              <a:buNone/>
            </a:pPr>
            <a:endParaRPr lang="pt-BR" sz="2800" dirty="0"/>
          </a:p>
          <a:p>
            <a:pPr algn="just"/>
            <a:r>
              <a:rPr lang="pt-BR" sz="2800" dirty="0"/>
              <a:t>P</a:t>
            </a:r>
            <a:r>
              <a:rPr lang="pt-BR" sz="2800" dirty="0" smtClean="0"/>
              <a:t>ossibilidade </a:t>
            </a:r>
            <a:r>
              <a:rPr lang="pt-BR" sz="2800" dirty="0"/>
              <a:t>de construção de um ambiente regulatório estatal mais focado em estratégias de supervisão e controles mais eficientes, sem que seja eliminada a possibilidade do estado intervir no ambiente regulado quando </a:t>
            </a:r>
            <a:r>
              <a:rPr lang="pt-BR" sz="2800" dirty="0" smtClean="0"/>
              <a:t>necessário;</a:t>
            </a:r>
          </a:p>
          <a:p>
            <a:pPr marL="0" indent="0" algn="just">
              <a:buNone/>
            </a:pPr>
            <a:endParaRPr lang="pt-BR" sz="2800" dirty="0"/>
          </a:p>
          <a:p>
            <a:pPr algn="just"/>
            <a:r>
              <a:rPr lang="pt-BR" sz="2800" dirty="0" smtClean="0"/>
              <a:t>Fiscaliza a </a:t>
            </a:r>
            <a:r>
              <a:rPr lang="pt-BR" sz="2800" dirty="0" err="1" smtClean="0"/>
              <a:t>autorreguladora</a:t>
            </a:r>
            <a:r>
              <a:rPr lang="pt-BR" sz="2800" dirty="0" smtClean="0"/>
              <a:t> e não mais os corretores.</a:t>
            </a:r>
            <a:endParaRPr lang="pt-BR" sz="2800" dirty="0"/>
          </a:p>
          <a:p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121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Como viabilizar a </a:t>
            </a:r>
            <a:r>
              <a:rPr lang="pt-BR" sz="3800" b="1" dirty="0" err="1" smtClean="0"/>
              <a:t>autorregulação</a:t>
            </a:r>
            <a:r>
              <a:rPr lang="pt-BR" sz="3800" b="1" dirty="0" smtClean="0"/>
              <a:t>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Incentivar corretores a se associarem à </a:t>
            </a:r>
            <a:r>
              <a:rPr lang="pt-BR" sz="2800" dirty="0" err="1" smtClean="0"/>
              <a:t>autorreguladora</a:t>
            </a:r>
            <a:r>
              <a:rPr lang="pt-BR" sz="2800" dirty="0" smtClean="0"/>
              <a:t>;</a:t>
            </a:r>
          </a:p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Contribuir com a </a:t>
            </a:r>
            <a:r>
              <a:rPr lang="pt-BR" sz="2800" dirty="0" err="1" smtClean="0"/>
              <a:t>autorreguladora</a:t>
            </a:r>
            <a:r>
              <a:rPr lang="pt-BR" sz="2800" dirty="0" smtClean="0"/>
              <a:t> no desenvolvimento de melhores </a:t>
            </a:r>
            <a:r>
              <a:rPr lang="pt-BR" sz="2800" dirty="0"/>
              <a:t>práticas, alternativas e estratégias de </a:t>
            </a:r>
            <a:r>
              <a:rPr lang="pt-BR" sz="2800" dirty="0" smtClean="0"/>
              <a:t>supervisão;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394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Como viabilizar a </a:t>
            </a:r>
            <a:r>
              <a:rPr lang="pt-BR" sz="3800" b="1" dirty="0" err="1" smtClean="0"/>
              <a:t>autorregulação</a:t>
            </a:r>
            <a:r>
              <a:rPr lang="pt-BR" sz="3800" b="1" dirty="0" smtClean="0"/>
              <a:t>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Ajudar na disseminação da </a:t>
            </a:r>
            <a:r>
              <a:rPr lang="pt-BR" sz="2800" dirty="0" err="1" smtClean="0"/>
              <a:t>autorreguladora</a:t>
            </a:r>
            <a:r>
              <a:rPr lang="pt-BR" sz="2800" dirty="0"/>
              <a:t> </a:t>
            </a:r>
            <a:r>
              <a:rPr lang="pt-BR" sz="2800" dirty="0" smtClean="0"/>
              <a:t>como entidade que adiciona valor ao trabalho de controle e acompanhamento do mercado de seguros, trazendo maior confiança aos agentes desse mercado;</a:t>
            </a:r>
          </a:p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Estimular </a:t>
            </a:r>
            <a:r>
              <a:rPr lang="pt-BR" sz="2800" dirty="0"/>
              <a:t>a implementação de programa de educação continuada </a:t>
            </a:r>
            <a:r>
              <a:rPr lang="pt-BR" sz="2800" dirty="0" smtClean="0"/>
              <a:t>e certificação de </a:t>
            </a:r>
            <a:r>
              <a:rPr lang="pt-BR" sz="2800" dirty="0"/>
              <a:t>corretores </a:t>
            </a:r>
            <a:r>
              <a:rPr lang="pt-BR" sz="2800" dirty="0" smtClean="0"/>
              <a:t>de seguros por meio da </a:t>
            </a:r>
            <a:r>
              <a:rPr lang="pt-BR" sz="2800" dirty="0" err="1" smtClean="0"/>
              <a:t>autorreguladora</a:t>
            </a:r>
            <a:r>
              <a:rPr lang="pt-BR" sz="2800" dirty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989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Como viabilizar o início?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err="1" smtClean="0"/>
              <a:t>Autorreguladora</a:t>
            </a:r>
            <a:r>
              <a:rPr lang="pt-BR" sz="2800" dirty="0" smtClean="0"/>
              <a:t> atuar como órgão auxiliar à Susep no tocante a denúncias de maus corretores;</a:t>
            </a:r>
          </a:p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Estimular o processo de implementação de selo de qualidade para os corretores de seguros</a:t>
            </a:r>
            <a:r>
              <a:rPr lang="pt-BR" sz="2800" dirty="0"/>
              <a:t>;</a:t>
            </a:r>
            <a:endParaRPr lang="pt-BR" sz="2800" dirty="0" smtClean="0">
              <a:solidFill>
                <a:srgbClr val="FF0000"/>
              </a:solidFill>
            </a:endParaRPr>
          </a:p>
          <a:p>
            <a:pPr algn="just"/>
            <a:endParaRPr lang="pt-BR" sz="2800" dirty="0" smtClean="0">
              <a:solidFill>
                <a:srgbClr val="FF0000"/>
              </a:solidFill>
            </a:endParaRPr>
          </a:p>
          <a:p>
            <a:pPr algn="just"/>
            <a:endParaRPr lang="pt-BR" sz="2800" dirty="0" smtClean="0">
              <a:solidFill>
                <a:srgbClr val="FF0000"/>
              </a:solidFill>
            </a:endParaRPr>
          </a:p>
          <a:p>
            <a:pPr algn="just"/>
            <a:endParaRPr lang="pt-BR" sz="1600" dirty="0" smtClean="0">
              <a:solidFill>
                <a:srgbClr val="FF0000"/>
              </a:solidFill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Como viabilizar o início?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Viabilizar a </a:t>
            </a:r>
            <a:r>
              <a:rPr lang="pt-BR" sz="2800" dirty="0" err="1" smtClean="0"/>
              <a:t>autorreguladora</a:t>
            </a:r>
            <a:r>
              <a:rPr lang="pt-BR" sz="2800" dirty="0" smtClean="0"/>
              <a:t> como entidade responsável pelo credenciamento e suas renovações dos corretores de seguros;</a:t>
            </a:r>
          </a:p>
          <a:p>
            <a:pPr algn="just"/>
            <a:endParaRPr lang="pt-BR" sz="2800" dirty="0">
              <a:solidFill>
                <a:srgbClr val="FF0000"/>
              </a:solidFill>
            </a:endParaRPr>
          </a:p>
          <a:p>
            <a:pPr algn="just"/>
            <a:r>
              <a:rPr lang="pt-BR" sz="2800" dirty="0" smtClean="0"/>
              <a:t>Compartilhamento de banco de dados entre a Susep e a </a:t>
            </a:r>
            <a:r>
              <a:rPr lang="pt-BR" sz="2800" dirty="0" err="1" smtClean="0"/>
              <a:t>autorreguladora</a:t>
            </a:r>
            <a:r>
              <a:rPr lang="pt-BR" sz="2800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23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err="1" smtClean="0"/>
              <a:t>Autorregulaaç</a:t>
            </a:r>
            <a:r>
              <a:rPr lang="pt-BR" sz="3800" b="1" dirty="0" err="1" smtClean="0"/>
              <a:t>ão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OBRIGADA!</a:t>
            </a:r>
            <a:endParaRPr lang="pt-BR" sz="2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991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/>
              <a:t>P</a:t>
            </a:r>
            <a:r>
              <a:rPr lang="pt-BR" sz="3800" b="1" dirty="0" smtClean="0"/>
              <a:t>or </a:t>
            </a:r>
            <a:r>
              <a:rPr lang="pt-BR" sz="3800" b="1" dirty="0"/>
              <a:t>que existe? 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000" dirty="0" smtClean="0"/>
          </a:p>
          <a:p>
            <a:pPr algn="just"/>
            <a:r>
              <a:rPr lang="pt-BR" sz="2800" dirty="0" smtClean="0"/>
              <a:t>Autorregulação surge de forma espontânea ou por motivação do Estado;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Organismos internacionais </a:t>
            </a:r>
            <a:r>
              <a:rPr lang="pt-BR" sz="2800" dirty="0"/>
              <a:t>(</a:t>
            </a:r>
            <a:r>
              <a:rPr lang="pt-BR" sz="2800" dirty="0" smtClean="0"/>
              <a:t>IAIS, FMI) recomendam a existência de autorregulação para alguns setores da economia;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Supervisão auxiliar à supervisão do Estado;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719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/>
              <a:t>P</a:t>
            </a:r>
            <a:r>
              <a:rPr lang="pt-BR" sz="3800" b="1" dirty="0" smtClean="0"/>
              <a:t>or </a:t>
            </a:r>
            <a:r>
              <a:rPr lang="pt-BR" sz="3800" b="1" dirty="0"/>
              <a:t>que existe? 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000" dirty="0" smtClean="0"/>
          </a:p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/>
              <a:t>Para estabelecer padrões de qualidade e normas de conduta e de ética no âmbito da </a:t>
            </a:r>
            <a:r>
              <a:rPr lang="pt-BR" sz="2800" dirty="0" smtClean="0"/>
              <a:t>intermediação </a:t>
            </a:r>
            <a:r>
              <a:rPr lang="pt-BR" sz="2800" dirty="0"/>
              <a:t>de forma mais  eficiente que o regulador. </a:t>
            </a:r>
            <a:endParaRPr lang="pt-BR" sz="2800" dirty="0" smtClean="0"/>
          </a:p>
          <a:p>
            <a:pPr algn="just"/>
            <a:endParaRPr lang="pt-BR" sz="28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783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Por </a:t>
            </a:r>
            <a:r>
              <a:rPr lang="pt-BR" sz="3800" b="1" dirty="0"/>
              <a:t>que é necessária?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Equilibrar ou alinhar a conduta dos participantes de um mesmo segmento (EVITAR CONCORRÊNCIA PREDATÓRIA);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Auxiliar no aprimoramento da profissionalização;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84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/>
              <a:t>Por que é necessária?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Maior </a:t>
            </a:r>
            <a:r>
              <a:rPr lang="pt-BR" sz="2800" dirty="0"/>
              <a:t>agilidade e capilaridade na </a:t>
            </a:r>
            <a:r>
              <a:rPr lang="pt-BR" sz="2800" dirty="0" smtClean="0"/>
              <a:t>comunicação </a:t>
            </a:r>
            <a:r>
              <a:rPr lang="pt-BR" sz="2800" dirty="0"/>
              <a:t>entre seus membros e o regulador</a:t>
            </a:r>
            <a:r>
              <a:rPr lang="pt-BR" sz="2800" dirty="0" smtClean="0"/>
              <a:t>;</a:t>
            </a:r>
          </a:p>
          <a:p>
            <a:pPr marL="0" indent="0" algn="just">
              <a:buNone/>
            </a:pPr>
            <a:endParaRPr lang="pt-BR" sz="2800" dirty="0"/>
          </a:p>
          <a:p>
            <a:pPr algn="just"/>
            <a:r>
              <a:rPr lang="pt-BR" sz="2800" dirty="0"/>
              <a:t>Auxiliar na </a:t>
            </a:r>
            <a:r>
              <a:rPr lang="pt-BR" sz="2800" dirty="0" smtClean="0"/>
              <a:t>supervisão </a:t>
            </a:r>
            <a:r>
              <a:rPr lang="pt-BR" sz="2800" dirty="0"/>
              <a:t>e </a:t>
            </a:r>
            <a:r>
              <a:rPr lang="pt-BR" sz="2800" dirty="0" smtClean="0"/>
              <a:t>fiscalização </a:t>
            </a:r>
            <a:r>
              <a:rPr lang="pt-BR" sz="2800" dirty="0"/>
              <a:t>do Estado</a:t>
            </a:r>
            <a:r>
              <a:rPr lang="pt-BR" sz="2800" dirty="0" smtClean="0"/>
              <a:t>.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85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Autorregulação de Corretores?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endParaRPr lang="pt-BR" sz="2800" dirty="0" smtClean="0"/>
          </a:p>
          <a:p>
            <a:pPr algn="just"/>
            <a:r>
              <a:rPr lang="pt-BR" sz="4000" dirty="0" smtClean="0"/>
              <a:t>SIM!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61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o corretor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sz="2800" dirty="0" smtClean="0"/>
              <a:t>Adesão ao Código de Ética ou Conduta garante alinhamento de comportamento de todos perante os clientes e as seguradoras;</a:t>
            </a:r>
          </a:p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Fiscalização e análise de denúncias realizadas pelos próprios corretores;</a:t>
            </a:r>
          </a:p>
          <a:p>
            <a:pPr algn="just"/>
            <a:endParaRPr lang="pt-BR" sz="2800" dirty="0"/>
          </a:p>
          <a:p>
            <a:pPr algn="just"/>
            <a:r>
              <a:rPr lang="pt-BR" sz="2800" dirty="0" smtClean="0"/>
              <a:t>Fomenta </a:t>
            </a:r>
            <a:r>
              <a:rPr lang="pt-BR" sz="2800" dirty="0"/>
              <a:t>a ideia de “responsabilidade social” da </a:t>
            </a:r>
            <a:r>
              <a:rPr lang="pt-BR" sz="2800" dirty="0" smtClean="0"/>
              <a:t>profissão;</a:t>
            </a:r>
            <a:endParaRPr lang="pt-BR" sz="28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644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o corretor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219200"/>
            <a:ext cx="8153400" cy="5284647"/>
          </a:xfrm>
        </p:spPr>
        <p:txBody>
          <a:bodyPr/>
          <a:lstStyle/>
          <a:p>
            <a:pPr marL="0" indent="0" algn="just">
              <a:buNone/>
            </a:pPr>
            <a:endParaRPr lang="pt-BR" sz="2800" dirty="0" smtClean="0"/>
          </a:p>
          <a:p>
            <a:pPr algn="just"/>
            <a:r>
              <a:rPr lang="pt-BR" sz="2800" dirty="0" smtClean="0"/>
              <a:t>Sinaliza comprometimento dos agentes do segmento e previsibilidade de suas ações com os demais agentes do mercado, o que aumenta a credibilidade da atividade atraindo mais investimento para o setor; 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Eleva o “status” do segmento o que pode aumentar a capacidade </a:t>
            </a:r>
            <a:r>
              <a:rPr lang="pt-BR" sz="2800" dirty="0"/>
              <a:t>de </a:t>
            </a:r>
            <a:r>
              <a:rPr lang="pt-BR" sz="2800" dirty="0" smtClean="0"/>
              <a:t>influência;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Maior agilidade na atualização do conhecimento dos novos normativos.</a:t>
            </a:r>
            <a:endParaRPr lang="pt-BR" sz="2800" dirty="0"/>
          </a:p>
          <a:p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1615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800" b="1" dirty="0" smtClean="0"/>
              <a:t>Vantagens </a:t>
            </a:r>
            <a:r>
              <a:rPr lang="pt-BR" sz="3800" b="1" dirty="0"/>
              <a:t>para </a:t>
            </a:r>
            <a:r>
              <a:rPr lang="pt-BR" sz="3800" b="1" dirty="0" smtClean="0"/>
              <a:t>a seguradora</a:t>
            </a:r>
            <a:endParaRPr lang="pt-BR" sz="3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pt-BR" sz="2000" dirty="0" smtClean="0"/>
          </a:p>
          <a:p>
            <a:pPr algn="just"/>
            <a:r>
              <a:rPr lang="pt-BR" sz="2800" dirty="0" smtClean="0"/>
              <a:t>Garante melhor conduta dos corretores com os consumidores das seguradoras;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Aumento da confiança na relação com os corretores;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Aumento de possibilidade de maior diversificação de produtos a serem vendidos.</a:t>
            </a: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28C31DF-2C4C-437B-975B-7285301E0D8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512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a">
  <a:themeElements>
    <a:clrScheme name="Personalizada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006600"/>
      </a:accent1>
      <a:accent2>
        <a:srgbClr val="EEAC08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DD8047"/>
      </a:hlink>
      <a:folHlink>
        <a:srgbClr val="704404"/>
      </a:folHlink>
    </a:clrScheme>
    <a:fontScheme name="Mediana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a 1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006600"/>
    </a:accent1>
    <a:accent2>
      <a:srgbClr val="EEAC08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DD8047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Mediana.thmx</Template>
  <TotalTime>15363</TotalTime>
  <Words>614</Words>
  <Application>Microsoft Macintosh PowerPoint</Application>
  <PresentationFormat>On-screen Show (4:3)</PresentationFormat>
  <Paragraphs>117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Mediana</vt:lpstr>
      <vt:lpstr>AUTORREGULAÇÃO  na intermediação de seguros</vt:lpstr>
      <vt:lpstr>Por que existe? </vt:lpstr>
      <vt:lpstr>Por que existe? </vt:lpstr>
      <vt:lpstr>Por que é necessária?</vt:lpstr>
      <vt:lpstr>Por que é necessária?</vt:lpstr>
      <vt:lpstr>Autorregulação de Corretores?</vt:lpstr>
      <vt:lpstr>Vantagens para o corretor</vt:lpstr>
      <vt:lpstr>Vantagens para o corretor</vt:lpstr>
      <vt:lpstr>Vantagens para a seguradora</vt:lpstr>
      <vt:lpstr>Vantagens para o consumidor</vt:lpstr>
      <vt:lpstr>Vantagens para o consumidor</vt:lpstr>
      <vt:lpstr>Vantagens para o regulador</vt:lpstr>
      <vt:lpstr>Vantagens para o regulador</vt:lpstr>
      <vt:lpstr>Como viabilizar a autorregulação?</vt:lpstr>
      <vt:lpstr>Como viabilizar a autorregulação?</vt:lpstr>
      <vt:lpstr>Como viabilizar o início?</vt:lpstr>
      <vt:lpstr>Como viabilizar o início?</vt:lpstr>
      <vt:lpstr>Autorregulaação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Provisões técnicas</dc:title>
  <dc:creator>Paloma Gomes</dc:creator>
  <cp:lastModifiedBy>Helena Venceslau</cp:lastModifiedBy>
  <cp:revision>658</cp:revision>
  <dcterms:created xsi:type="dcterms:W3CDTF">2012-06-04T00:13:14Z</dcterms:created>
  <dcterms:modified xsi:type="dcterms:W3CDTF">2016-04-22T04:37:15Z</dcterms:modified>
</cp:coreProperties>
</file>