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62" r:id="rId3"/>
    <p:sldId id="269" r:id="rId4"/>
    <p:sldId id="270" r:id="rId5"/>
    <p:sldId id="271" r:id="rId6"/>
    <p:sldId id="274" r:id="rId7"/>
    <p:sldId id="266" r:id="rId8"/>
    <p:sldId id="273" r:id="rId9"/>
    <p:sldId id="267" r:id="rId10"/>
    <p:sldId id="278" r:id="rId11"/>
    <p:sldId id="272" r:id="rId12"/>
    <p:sldId id="276" r:id="rId13"/>
    <p:sldId id="259" r:id="rId14"/>
    <p:sldId id="258" r:id="rId15"/>
    <p:sldId id="260" r:id="rId16"/>
    <p:sldId id="261" r:id="rId17"/>
    <p:sldId id="277" r:id="rId18"/>
    <p:sldId id="265" r:id="rId19"/>
  </p:sldIdLst>
  <p:sldSz cx="12192000" cy="6858000"/>
  <p:notesSz cx="7099300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AE00"/>
    <a:srgbClr val="652A92"/>
    <a:srgbClr val="E4D7F6"/>
    <a:srgbClr val="FDE6FF"/>
    <a:srgbClr val="E8D7FF"/>
    <a:srgbClr val="C7A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elano.dias\Desktop\DBGG%20-%20FM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se.pedro-neves\AppData\Local\Microsoft\Windows\INetCache\Content.Outlook\ZL6CTOML\Gr&#225;fico%20DBGG%20FMI%20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real\Software\Grupos\ASSESSORIAS\Assessoria%20Especial\Apresenta&#231;&#245;es\2018\Junho\IFI%20-%20Semin&#225;rio-%20Cen&#225;rios%20Fiscais%20e%20Prioridades%20or&#231;ament&#225;rias\dados%20carga%20tribut&#225;ri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real\Software\Grupos\COGEP\GERIS\03%20-%20Risco%20e%20Sustentabilidade\8.1%20-%20Boletim%20de%20Proje&#231;&#245;es%20de%20D&#237;vida\2018%20-%20Proje&#231;&#245;es%20de%20D&#237;vida\201804\PLDO%202018\FINAL%20SOF\ESTOC&#193;STICO\FIGURA%20-%20DBGG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ose.pedro-neves\AppData\Local\Microsoft\Windows\INetCache\Content.Outlook\ZL6CTOML\Informa&#231;&#245;es%20complementare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800" b="1" i="0" baseline="0">
                <a:effectLst/>
              </a:rPr>
              <a:t>Dívida Bruta do Governo Geral – DBGG* (% PIB)</a:t>
            </a:r>
            <a:endParaRPr lang="pt-BR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7.616229938470806E-2"/>
          <c:y val="0.14061993448078569"/>
          <c:w val="0.89979398476829742"/>
          <c:h val="0.56347262914906004"/>
        </c:manualLayout>
      </c:layout>
      <c:lineChart>
        <c:grouping val="standard"/>
        <c:varyColors val="0"/>
        <c:ser>
          <c:idx val="1"/>
          <c:order val="0"/>
          <c:tx>
            <c:strRef>
              <c:f>Planilha1!$A$2</c:f>
              <c:strCache>
                <c:ptCount val="1"/>
                <c:pt idx="0">
                  <c:v>DBGG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pt-BR" sz="110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Planilha1!$B$1:$R$1</c:f>
              <c:numCache>
                <c:formatCode>General</c:formatCod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numCache>
            </c:numRef>
          </c:cat>
          <c:val>
            <c:numRef>
              <c:f>Planilha1!$B$2:$R$2</c:f>
              <c:numCache>
                <c:formatCode>_-* #,##0.0_-;\-* #,##0.0_-;_-* "-"??_-;_-@_-</c:formatCode>
                <c:ptCount val="17"/>
                <c:pt idx="0">
                  <c:v>51.691118105318083</c:v>
                </c:pt>
                <c:pt idx="1">
                  <c:v>62.153030664445673</c:v>
                </c:pt>
                <c:pt idx="2">
                  <c:v>59.088041598253383</c:v>
                </c:pt>
                <c:pt idx="3">
                  <c:v>55.422853742307218</c:v>
                </c:pt>
                <c:pt idx="4">
                  <c:v>55.761858232465855</c:v>
                </c:pt>
                <c:pt idx="5">
                  <c:v>55.469508329312553</c:v>
                </c:pt>
                <c:pt idx="6">
                  <c:v>56.71146438259138</c:v>
                </c:pt>
                <c:pt idx="7">
                  <c:v>55.843889459070759</c:v>
                </c:pt>
                <c:pt idx="8">
                  <c:v>59.207931479010426</c:v>
                </c:pt>
                <c:pt idx="9">
                  <c:v>51.765333497249834</c:v>
                </c:pt>
                <c:pt idx="10">
                  <c:v>51.266176378645589</c:v>
                </c:pt>
                <c:pt idx="11">
                  <c:v>53.667189110830137</c:v>
                </c:pt>
                <c:pt idx="12">
                  <c:v>51.541505601346906</c:v>
                </c:pt>
                <c:pt idx="13">
                  <c:v>56.280930979222376</c:v>
                </c:pt>
                <c:pt idx="14">
                  <c:v>65.504712939279671</c:v>
                </c:pt>
                <c:pt idx="15">
                  <c:v>69.952501201869694</c:v>
                </c:pt>
                <c:pt idx="16">
                  <c:v>74.004920688974153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DDA7-449B-B483-1E87B63B0B40}"/>
            </c:ext>
          </c:extLst>
        </c:ser>
        <c:ser>
          <c:idx val="2"/>
          <c:order val="1"/>
          <c:tx>
            <c:strRef>
              <c:f>Planilha1!$A$3</c:f>
              <c:strCache>
                <c:ptCount val="1"/>
                <c:pt idx="0">
                  <c:v>DBGG (Metodologia FMI)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pt-BR"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Planilha1!$B$1:$R$1</c:f>
              <c:numCache>
                <c:formatCode>General</c:formatCode>
                <c:ptCount val="1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</c:numCache>
            </c:numRef>
          </c:cat>
          <c:val>
            <c:numRef>
              <c:f>Planilha1!$B$3:$R$3</c:f>
              <c:numCache>
                <c:formatCode>_-* #,##0.0_-;\-* #,##0.0_-;_-* "-"??_-;_-@_-</c:formatCode>
                <c:ptCount val="17"/>
                <c:pt idx="0">
                  <c:v>66.756033628113158</c:v>
                </c:pt>
                <c:pt idx="1">
                  <c:v>75.965706623247854</c:v>
                </c:pt>
                <c:pt idx="2">
                  <c:v>71.375626327761509</c:v>
                </c:pt>
                <c:pt idx="3">
                  <c:v>67.884213145293415</c:v>
                </c:pt>
                <c:pt idx="4">
                  <c:v>66.933716746423073</c:v>
                </c:pt>
                <c:pt idx="5">
                  <c:v>64.593223843803642</c:v>
                </c:pt>
                <c:pt idx="6">
                  <c:v>63.019113958549653</c:v>
                </c:pt>
                <c:pt idx="7">
                  <c:v>61.283320867966275</c:v>
                </c:pt>
                <c:pt idx="8">
                  <c:v>64.701576631828772</c:v>
                </c:pt>
                <c:pt idx="9">
                  <c:v>62.433201780360946</c:v>
                </c:pt>
                <c:pt idx="10">
                  <c:v>60.633709639519928</c:v>
                </c:pt>
                <c:pt idx="11">
                  <c:v>61.614254833442253</c:v>
                </c:pt>
                <c:pt idx="12">
                  <c:v>59.594681891083013</c:v>
                </c:pt>
                <c:pt idx="13">
                  <c:v>61.617149151600827</c:v>
                </c:pt>
                <c:pt idx="14">
                  <c:v>71.72967654230267</c:v>
                </c:pt>
                <c:pt idx="15">
                  <c:v>77.547110802502857</c:v>
                </c:pt>
                <c:pt idx="16">
                  <c:v>83.067090050713745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DDA7-449B-B483-1E87B63B0B40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60366064"/>
        <c:axId val="360374224"/>
      </c:lineChart>
      <c:catAx>
        <c:axId val="360366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222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 algn="ctr">
              <a:defRPr lang="pt-BR"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60374224"/>
        <c:crosses val="autoZero"/>
        <c:auto val="1"/>
        <c:lblAlgn val="ctr"/>
        <c:lblOffset val="100"/>
        <c:noMultiLvlLbl val="0"/>
      </c:catAx>
      <c:valAx>
        <c:axId val="360374224"/>
        <c:scaling>
          <c:orientation val="minMax"/>
          <c:min val="4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out"/>
        <c:minorTickMark val="none"/>
        <c:tickLblPos val="nextTo"/>
        <c:crossAx val="360366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956413235230845"/>
          <c:y val="0.64195930886962604"/>
          <c:w val="0.42502456865023019"/>
          <c:h val="5.6533073908406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800" b="1" dirty="0"/>
              <a:t>Resultado Primário Governo Central (%PIB)</a:t>
            </a:r>
          </a:p>
          <a:p>
            <a:pPr>
              <a:defRPr/>
            </a:pPr>
            <a:r>
              <a:rPr lang="pt-BR" dirty="0"/>
              <a:t>Abaixo</a:t>
            </a:r>
            <a:r>
              <a:rPr lang="pt-BR" baseline="0" dirty="0"/>
              <a:t> da linha - BCB</a:t>
            </a:r>
            <a:endParaRPr lang="pt-B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37D-4E0C-8EE3-57215E48F40E}"/>
              </c:ext>
            </c:extLst>
          </c:dPt>
          <c:dPt>
            <c:idx val="2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37D-4E0C-8EE3-57215E48F40E}"/>
              </c:ext>
            </c:extLst>
          </c:dPt>
          <c:dPt>
            <c:idx val="24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37D-4E0C-8EE3-57215E48F40E}"/>
              </c:ext>
            </c:extLst>
          </c:dPt>
          <c:dPt>
            <c:idx val="25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337D-4E0C-8EE3-57215E48F40E}"/>
              </c:ext>
            </c:extLst>
          </c:dPt>
          <c:dPt>
            <c:idx val="26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337D-4E0C-8EE3-57215E48F40E}"/>
              </c:ext>
            </c:extLst>
          </c:dPt>
          <c:dLbls>
            <c:dLbl>
              <c:idx val="26"/>
              <c:layout>
                <c:manualLayout>
                  <c:x val="6.64497546425241E-3"/>
                  <c:y val="9.958871108760340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lang="en-US" sz="1000" b="0" i="0" u="none" strike="noStrike" kern="1200" baseline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EB7DC97-782E-4A4E-82F6-0555A18ED811}" type="VALUE">
                      <a:rPr lang="en-US" sz="1000" b="0" i="0" u="none" strike="noStrike" kern="1200" baseline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rPr>
                      <a:pPr algn="ctr">
                        <a:defRPr lang="en-US" sz="1000" smtClean="0"/>
                      </a:pPr>
                      <a:t>[VALOR]</a:t>
                    </a:fld>
                    <a:endParaRPr lang="pt-BR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en-US" sz="1000" b="0" i="0" u="none" strike="noStrike" kern="1200" baseline="0" smtClean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337D-4E0C-8EE3-57215E48F40E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'Primario abaixo da linha BCB de'!$A$2:$A$28</c:f>
              <c:numCache>
                <c:formatCode>mmm\-yy</c:formatCode>
                <c:ptCount val="27"/>
                <c:pt idx="0">
                  <c:v>33573</c:v>
                </c:pt>
                <c:pt idx="1">
                  <c:v>33939</c:v>
                </c:pt>
                <c:pt idx="2">
                  <c:v>34304</c:v>
                </c:pt>
                <c:pt idx="3">
                  <c:v>34669</c:v>
                </c:pt>
                <c:pt idx="4">
                  <c:v>35034</c:v>
                </c:pt>
                <c:pt idx="5">
                  <c:v>35400</c:v>
                </c:pt>
                <c:pt idx="6">
                  <c:v>35765</c:v>
                </c:pt>
                <c:pt idx="7">
                  <c:v>36130</c:v>
                </c:pt>
                <c:pt idx="8">
                  <c:v>36495</c:v>
                </c:pt>
                <c:pt idx="9">
                  <c:v>36861</c:v>
                </c:pt>
                <c:pt idx="10">
                  <c:v>37226</c:v>
                </c:pt>
                <c:pt idx="11">
                  <c:v>37591</c:v>
                </c:pt>
                <c:pt idx="12">
                  <c:v>37956</c:v>
                </c:pt>
                <c:pt idx="13">
                  <c:v>38322</c:v>
                </c:pt>
                <c:pt idx="14">
                  <c:v>38687</c:v>
                </c:pt>
                <c:pt idx="15">
                  <c:v>39052</c:v>
                </c:pt>
                <c:pt idx="16">
                  <c:v>39417</c:v>
                </c:pt>
                <c:pt idx="17">
                  <c:v>39783</c:v>
                </c:pt>
                <c:pt idx="18">
                  <c:v>40148</c:v>
                </c:pt>
                <c:pt idx="19">
                  <c:v>40513</c:v>
                </c:pt>
                <c:pt idx="20">
                  <c:v>40878</c:v>
                </c:pt>
                <c:pt idx="21">
                  <c:v>41244</c:v>
                </c:pt>
                <c:pt idx="22">
                  <c:v>41609</c:v>
                </c:pt>
                <c:pt idx="23">
                  <c:v>41974</c:v>
                </c:pt>
                <c:pt idx="24">
                  <c:v>42339</c:v>
                </c:pt>
                <c:pt idx="25">
                  <c:v>42705</c:v>
                </c:pt>
                <c:pt idx="26">
                  <c:v>43070</c:v>
                </c:pt>
              </c:numCache>
            </c:numRef>
          </c:cat>
          <c:val>
            <c:numRef>
              <c:f>'Primario abaixo da linha BCB de'!$B$2:$B$28</c:f>
              <c:numCache>
                <c:formatCode>0.0</c:formatCode>
                <c:ptCount val="27"/>
                <c:pt idx="0">
                  <c:v>0.98</c:v>
                </c:pt>
                <c:pt idx="1">
                  <c:v>1.1000000000000001</c:v>
                </c:pt>
                <c:pt idx="2">
                  <c:v>0.81</c:v>
                </c:pt>
                <c:pt idx="3">
                  <c:v>3.25</c:v>
                </c:pt>
                <c:pt idx="4">
                  <c:v>0.47</c:v>
                </c:pt>
                <c:pt idx="5">
                  <c:v>0.34</c:v>
                </c:pt>
                <c:pt idx="6">
                  <c:v>-0.25</c:v>
                </c:pt>
                <c:pt idx="7">
                  <c:v>0.5</c:v>
                </c:pt>
                <c:pt idx="8">
                  <c:v>2.08</c:v>
                </c:pt>
                <c:pt idx="9">
                  <c:v>1.7</c:v>
                </c:pt>
                <c:pt idx="10">
                  <c:v>1.67</c:v>
                </c:pt>
                <c:pt idx="11">
                  <c:v>2.14</c:v>
                </c:pt>
                <c:pt idx="12">
                  <c:v>2.2599999999999998</c:v>
                </c:pt>
                <c:pt idx="13">
                  <c:v>2.68</c:v>
                </c:pt>
                <c:pt idx="14">
                  <c:v>2.57</c:v>
                </c:pt>
                <c:pt idx="15">
                  <c:v>2.13</c:v>
                </c:pt>
                <c:pt idx="16">
                  <c:v>2.19</c:v>
                </c:pt>
                <c:pt idx="17">
                  <c:v>2.29</c:v>
                </c:pt>
                <c:pt idx="18">
                  <c:v>1.27</c:v>
                </c:pt>
                <c:pt idx="19">
                  <c:v>2.0299999999999998</c:v>
                </c:pt>
                <c:pt idx="20">
                  <c:v>2.13</c:v>
                </c:pt>
                <c:pt idx="21">
                  <c:v>1.79</c:v>
                </c:pt>
                <c:pt idx="22">
                  <c:v>1.41</c:v>
                </c:pt>
                <c:pt idx="23">
                  <c:v>-0.35</c:v>
                </c:pt>
                <c:pt idx="24">
                  <c:v>-1.94</c:v>
                </c:pt>
                <c:pt idx="25">
                  <c:v>-2.54</c:v>
                </c:pt>
                <c:pt idx="26">
                  <c:v>-1.8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337D-4E0C-8EE3-57215E48F4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360378576"/>
        <c:axId val="360373136"/>
      </c:barChart>
      <c:dateAx>
        <c:axId val="360378576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60373136"/>
        <c:crosses val="autoZero"/>
        <c:auto val="0"/>
        <c:lblOffset val="100"/>
        <c:baseTimeUnit val="years"/>
        <c:majorUnit val="1"/>
        <c:majorTimeUnit val="years"/>
      </c:dateAx>
      <c:valAx>
        <c:axId val="3603731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360378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421830053344496E-2"/>
          <c:y val="9.8383838383838393E-2"/>
          <c:w val="0.86972040946243589"/>
          <c:h val="0.6788649146129460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Planilha1!$C$8:$C$12</c:f>
              <c:strCache>
                <c:ptCount val="5"/>
                <c:pt idx="0">
                  <c:v>Países Desenvolvidos </c:v>
                </c:pt>
                <c:pt idx="1">
                  <c:v>Brasil</c:v>
                </c:pt>
                <c:pt idx="2">
                  <c:v> Emergentes no G-20</c:v>
                </c:pt>
                <c:pt idx="3">
                  <c:v>Países Emergentes </c:v>
                </c:pt>
                <c:pt idx="4">
                  <c:v>América Latina</c:v>
                </c:pt>
              </c:strCache>
            </c:strRef>
          </c:cat>
          <c:val>
            <c:numRef>
              <c:f>Planilha1!$AF$25:$AF$29</c:f>
              <c:numCache>
                <c:formatCode>General</c:formatCode>
                <c:ptCount val="5"/>
                <c:pt idx="0">
                  <c:v>105.44706469349525</c:v>
                </c:pt>
                <c:pt idx="1">
                  <c:v>74.004920688974153</c:v>
                </c:pt>
                <c:pt idx="2">
                  <c:v>49.633956898824771</c:v>
                </c:pt>
                <c:pt idx="3">
                  <c:v>48.983689600936401</c:v>
                </c:pt>
                <c:pt idx="4">
                  <c:v>45.313715475558517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599-4164-9F91-8D0E920AC3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360374768"/>
        <c:axId val="360370416"/>
      </c:barChart>
      <c:catAx>
        <c:axId val="3603747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1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 sz="1200" b="0" i="1">
                    <a:solidFill>
                      <a:schemeClr val="bg1">
                        <a:lumMod val="50000"/>
                      </a:schemeClr>
                    </a:solidFill>
                  </a:rPr>
                  <a:t>Fonte:</a:t>
                </a:r>
                <a:r>
                  <a:rPr lang="pt-BR" sz="1200" b="0" i="1" baseline="0">
                    <a:solidFill>
                      <a:schemeClr val="bg1">
                        <a:lumMod val="50000"/>
                      </a:schemeClr>
                    </a:solidFill>
                  </a:rPr>
                  <a:t> STN e Fiscal Monitor (FMI)</a:t>
                </a:r>
                <a:endParaRPr lang="pt-BR" sz="1200" b="0" i="1">
                  <a:solidFill>
                    <a:schemeClr val="bg1">
                      <a:lumMod val="50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4.012459532052657E-2"/>
              <c:y val="0.9191919191919191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1" u="none" strike="noStrike" kern="1200" baseline="0">
                  <a:solidFill>
                    <a:schemeClr val="bg1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60370416"/>
        <c:crosses val="autoZero"/>
        <c:auto val="1"/>
        <c:lblAlgn val="ctr"/>
        <c:lblOffset val="100"/>
        <c:noMultiLvlLbl val="0"/>
      </c:catAx>
      <c:valAx>
        <c:axId val="3603704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60374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Planilha1!$D$23</c:f>
              <c:strCache>
                <c:ptCount val="1"/>
                <c:pt idx="0">
                  <c:v>Carga tributária (% do PIB) 2015 - FMI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Planilha1!$C$24:$C$27</c:f>
              <c:strCache>
                <c:ptCount val="4"/>
                <c:pt idx="0">
                  <c:v>Brasil</c:v>
                </c:pt>
                <c:pt idx="1">
                  <c:v>Economias Desenvolvidas</c:v>
                </c:pt>
                <c:pt idx="2">
                  <c:v>Marcados Emergentes</c:v>
                </c:pt>
                <c:pt idx="3">
                  <c:v>Países de Renda Baixa</c:v>
                </c:pt>
              </c:strCache>
            </c:strRef>
          </c:cat>
          <c:val>
            <c:numRef>
              <c:f>Planilha1!$D$24:$D$27</c:f>
              <c:numCache>
                <c:formatCode>General</c:formatCode>
                <c:ptCount val="4"/>
                <c:pt idx="0">
                  <c:v>33.1</c:v>
                </c:pt>
                <c:pt idx="1">
                  <c:v>36.61</c:v>
                </c:pt>
                <c:pt idx="2">
                  <c:v>27.6</c:v>
                </c:pt>
                <c:pt idx="3">
                  <c:v>16.39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B88-4848-8F62-4181654DF7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360366608"/>
        <c:axId val="360367152"/>
      </c:barChart>
      <c:catAx>
        <c:axId val="360366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60367152"/>
        <c:crosses val="autoZero"/>
        <c:auto val="1"/>
        <c:lblAlgn val="ctr"/>
        <c:lblOffset val="100"/>
        <c:noMultiLvlLbl val="0"/>
      </c:catAx>
      <c:valAx>
        <c:axId val="3603671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60366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568350746895681E-2"/>
          <c:y val="1.8250901887405899E-2"/>
          <c:w val="0.87771749379384112"/>
          <c:h val="0.8251175724529094"/>
        </c:manualLayout>
      </c:layout>
      <c:areaChart>
        <c:grouping val="stacked"/>
        <c:varyColors val="0"/>
        <c:ser>
          <c:idx val="0"/>
          <c:order val="0"/>
          <c:tx>
            <c:strRef>
              <c:f>'Fan Charts Dívida Ref'!$C$26</c:f>
              <c:strCache>
                <c:ptCount val="1"/>
              </c:strCache>
            </c:strRef>
          </c:tx>
          <c:spPr>
            <a:noFill/>
            <a:ln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Ref'!$D$26:$AD$26</c:f>
              <c:numCache>
                <c:formatCode>General</c:formatCode>
                <c:ptCount val="27"/>
                <c:pt idx="10">
                  <c:v>51.298105958977523</c:v>
                </c:pt>
                <c:pt idx="11">
                  <c:v>53.765982747349049</c:v>
                </c:pt>
                <c:pt idx="12">
                  <c:v>51.688516229846307</c:v>
                </c:pt>
                <c:pt idx="13">
                  <c:v>57.18782906382792</c:v>
                </c:pt>
                <c:pt idx="14">
                  <c:v>66.234227015112452</c:v>
                </c:pt>
                <c:pt idx="15">
                  <c:v>69.487393827505755</c:v>
                </c:pt>
                <c:pt idx="16" formatCode="_-* #,##0.0_-;\-* #,##0.0_-;_-* &quot;-&quot;??_-;_-@_-">
                  <c:v>74</c:v>
                </c:pt>
                <c:pt idx="17">
                  <c:v>70.594536464683387</c:v>
                </c:pt>
                <c:pt idx="18">
                  <c:v>69.307782076661056</c:v>
                </c:pt>
                <c:pt idx="19">
                  <c:v>68.888568982244635</c:v>
                </c:pt>
                <c:pt idx="20">
                  <c:v>67.23382289410587</c:v>
                </c:pt>
                <c:pt idx="21">
                  <c:v>65.47045459820356</c:v>
                </c:pt>
                <c:pt idx="22">
                  <c:v>62.603662319276296</c:v>
                </c:pt>
                <c:pt idx="23">
                  <c:v>59.52774029763669</c:v>
                </c:pt>
                <c:pt idx="24">
                  <c:v>55.94820126285024</c:v>
                </c:pt>
                <c:pt idx="25" formatCode="_-* #,##0.0_-;\-* #,##0.0_-;_-* &quot;-&quot;??_-;_-@_-">
                  <c:v>53.265157574996039</c:v>
                </c:pt>
                <c:pt idx="26" formatCode="_-* #,##0.0_-;\-* #,##0.0_-;_-* &quot;-&quot;??_-;_-@_-">
                  <c:v>49.616296861103741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866-45C0-BB76-D046D37F90CD}"/>
            </c:ext>
          </c:extLst>
        </c:ser>
        <c:ser>
          <c:idx val="1"/>
          <c:order val="1"/>
          <c:tx>
            <c:strRef>
              <c:f>'Fan Charts Dívida Ref'!$C$27</c:f>
              <c:strCache>
                <c:ptCount val="1"/>
                <c:pt idx="0">
                  <c:v>5-10</c:v>
                </c:pt>
              </c:strCache>
            </c:strRef>
          </c:tx>
          <c:spPr>
            <a:noFill/>
            <a:ln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Ref'!$D$27:$AD$27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0.96804915653542878</c:v>
                </c:pt>
                <c:pt idx="18" formatCode="_-* #,##0.0_-;\-* #,##0.0_-;_-* &quot;-&quot;??_-;_-@_-">
                  <c:v>1.5458788781177617</c:v>
                </c:pt>
                <c:pt idx="19" formatCode="_-* #,##0.0_-;\-* #,##0.0_-;_-* &quot;-&quot;??_-;_-@_-">
                  <c:v>2.2237657107772293</c:v>
                </c:pt>
                <c:pt idx="20" formatCode="_-* #,##0.0_-;\-* #,##0.0_-;_-* &quot;-&quot;??_-;_-@_-">
                  <c:v>2.8871640243868057</c:v>
                </c:pt>
                <c:pt idx="21" formatCode="_-* #,##0.0_-;\-* #,##0.0_-;_-* &quot;-&quot;??_-;_-@_-">
                  <c:v>4.2827273939358577</c:v>
                </c:pt>
                <c:pt idx="22" formatCode="_-* #,##0.0_-;\-* #,##0.0_-;_-* &quot;-&quot;??_-;_-@_-">
                  <c:v>4.3815204268943546</c:v>
                </c:pt>
                <c:pt idx="23" formatCode="_-* #,##0.0_-;\-* #,##0.0_-;_-* &quot;-&quot;??_-;_-@_-">
                  <c:v>5.449786995529486</c:v>
                </c:pt>
                <c:pt idx="24" formatCode="_-* #,##0.0_-;\-* #,##0.0_-;_-* &quot;-&quot;??_-;_-@_-">
                  <c:v>6.2222565769282312</c:v>
                </c:pt>
                <c:pt idx="25" formatCode="_-* #,##0.0_-;\-* #,##0.0_-;_-* &quot;-&quot;??_-;_-@_-">
                  <c:v>6.0619491270652119</c:v>
                </c:pt>
                <c:pt idx="26" formatCode="_-* #,##0.0_-;\-* #,##0.0_-;_-* &quot;-&quot;??_-;_-@_-">
                  <c:v>6.3547167622805603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866-45C0-BB76-D046D37F90CD}"/>
            </c:ext>
          </c:extLst>
        </c:ser>
        <c:ser>
          <c:idx val="2"/>
          <c:order val="2"/>
          <c:tx>
            <c:strRef>
              <c:f>'Fan Charts Dívida Ref'!$C$28</c:f>
              <c:strCache>
                <c:ptCount val="1"/>
                <c:pt idx="0">
                  <c:v>10-15</c:v>
                </c:pt>
              </c:strCache>
            </c:strRef>
          </c:tx>
          <c:spPr>
            <a:noFill/>
            <a:ln w="25400"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Ref'!$D$28:$AD$28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0.62528364395261349</c:v>
                </c:pt>
                <c:pt idx="18" formatCode="_-* #,##0.0_-;\-* #,##0.0_-;_-* &quot;-&quot;??_-;_-@_-">
                  <c:v>1.2964535375182891</c:v>
                </c:pt>
                <c:pt idx="19" formatCode="_-* #,##0.0_-;\-* #,##0.0_-;_-* &quot;-&quot;??_-;_-@_-">
                  <c:v>1.3131240278481044</c:v>
                </c:pt>
                <c:pt idx="20" formatCode="_-* #,##0.0_-;\-* #,##0.0_-;_-* &quot;-&quot;??_-;_-@_-">
                  <c:v>2.0049704306613023</c:v>
                </c:pt>
                <c:pt idx="21" formatCode="_-* #,##0.0_-;\-* #,##0.0_-;_-* &quot;-&quot;??_-;_-@_-">
                  <c:v>1.8310142698186382</c:v>
                </c:pt>
                <c:pt idx="22" formatCode="_-* #,##0.0_-;\-* #,##0.0_-;_-* &quot;-&quot;??_-;_-@_-">
                  <c:v>3.3963812802900435</c:v>
                </c:pt>
                <c:pt idx="23" formatCode="_-* #,##0.0_-;\-* #,##0.0_-;_-* &quot;-&quot;??_-;_-@_-">
                  <c:v>3.1404327691787302</c:v>
                </c:pt>
                <c:pt idx="24" formatCode="_-* #,##0.0_-;\-* #,##0.0_-;_-* &quot;-&quot;??_-;_-@_-">
                  <c:v>3.9256194272725153</c:v>
                </c:pt>
                <c:pt idx="25" formatCode="_-* #,##0.0_-;\-* #,##0.0_-;_-* &quot;-&quot;??_-;_-@_-">
                  <c:v>4.5545387952386633</c:v>
                </c:pt>
                <c:pt idx="26" formatCode="_-* #,##0.0_-;\-* #,##0.0_-;_-* &quot;-&quot;??_-;_-@_-">
                  <c:v>4.5385414147054703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866-45C0-BB76-D046D37F90CD}"/>
            </c:ext>
          </c:extLst>
        </c:ser>
        <c:ser>
          <c:idx val="3"/>
          <c:order val="3"/>
          <c:tx>
            <c:strRef>
              <c:f>'Fan Charts Dívida Ref'!$C$29</c:f>
              <c:strCache>
                <c:ptCount val="1"/>
                <c:pt idx="0">
                  <c:v>15-20</c:v>
                </c:pt>
              </c:strCache>
            </c:strRef>
          </c:tx>
          <c:spPr>
            <a:noFill/>
            <a:ln w="25400"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Ref'!$D$29:$AD$29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0.69602138799668012</c:v>
                </c:pt>
                <c:pt idx="18" formatCode="_-* #,##0.0_-;\-* #,##0.0_-;_-* &quot;-&quot;??_-;_-@_-">
                  <c:v>1.0599412543316333</c:v>
                </c:pt>
                <c:pt idx="19" formatCode="_-* #,##0.0_-;\-* #,##0.0_-;_-* &quot;-&quot;??_-;_-@_-">
                  <c:v>1.4946888727710643</c:v>
                </c:pt>
                <c:pt idx="20" formatCode="_-* #,##0.0_-;\-* #,##0.0_-;_-* &quot;-&quot;??_-;_-@_-">
                  <c:v>1.783104536862794</c:v>
                </c:pt>
                <c:pt idx="21" formatCode="_-* #,##0.0_-;\-* #,##0.0_-;_-* &quot;-&quot;??_-;_-@_-">
                  <c:v>1.7562637005471089</c:v>
                </c:pt>
                <c:pt idx="22" formatCode="_-* #,##0.0_-;\-* #,##0.0_-;_-* &quot;-&quot;??_-;_-@_-">
                  <c:v>1.7172855429512737</c:v>
                </c:pt>
                <c:pt idx="23" formatCode="_-* #,##0.0_-;\-* #,##0.0_-;_-* &quot;-&quot;??_-;_-@_-">
                  <c:v>2.7591472950045954</c:v>
                </c:pt>
                <c:pt idx="24" formatCode="_-* #,##0.0_-;\-* #,##0.0_-;_-* &quot;-&quot;??_-;_-@_-">
                  <c:v>3.6956182007733531</c:v>
                </c:pt>
                <c:pt idx="25" formatCode="_-* #,##0.0_-;\-* #,##0.0_-;_-* &quot;-&quot;??_-;_-@_-">
                  <c:v>2.5265315394069745</c:v>
                </c:pt>
                <c:pt idx="26" formatCode="_-* #,##0.0_-;\-* #,##0.0_-;_-* &quot;-&quot;??_-;_-@_-">
                  <c:v>4.1179858840763899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866-45C0-BB76-D046D37F90CD}"/>
            </c:ext>
          </c:extLst>
        </c:ser>
        <c:ser>
          <c:idx val="4"/>
          <c:order val="4"/>
          <c:tx>
            <c:strRef>
              <c:f>'Fan Charts Dívida Ref'!$C$30</c:f>
              <c:strCache>
                <c:ptCount val="1"/>
                <c:pt idx="0">
                  <c:v>20-25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  <a:alpha val="80000"/>
              </a:schemeClr>
            </a:solidFill>
            <a:ln w="25400"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Ref'!$D$30:$AD$30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0.43534647310173114</c:v>
                </c:pt>
                <c:pt idx="18" formatCode="_-* #,##0.0_-;\-* #,##0.0_-;_-* &quot;-&quot;??_-;_-@_-">
                  <c:v>1.0795475211772469</c:v>
                </c:pt>
                <c:pt idx="19" formatCode="_-* #,##0.0_-;\-* #,##0.0_-;_-* &quot;-&quot;??_-;_-@_-">
                  <c:v>1.2283723214473667</c:v>
                </c:pt>
                <c:pt idx="20" formatCode="_-* #,##0.0_-;\-* #,##0.0_-;_-* &quot;-&quot;??_-;_-@_-">
                  <c:v>1.4163918092656758</c:v>
                </c:pt>
                <c:pt idx="21" formatCode="_-* #,##0.0_-;\-* #,##0.0_-;_-* &quot;-&quot;??_-;_-@_-">
                  <c:v>1.9301104629620625</c:v>
                </c:pt>
                <c:pt idx="22" formatCode="_-* #,##0.0_-;\-* #,##0.0_-;_-* &quot;-&quot;??_-;_-@_-">
                  <c:v>2.2074741658775849</c:v>
                </c:pt>
                <c:pt idx="23" formatCode="_-* #,##0.0_-;\-* #,##0.0_-;_-* &quot;-&quot;??_-;_-@_-">
                  <c:v>2.8344576143911979</c:v>
                </c:pt>
                <c:pt idx="24" formatCode="_-* #,##0.0_-;\-* #,##0.0_-;_-* &quot;-&quot;??_-;_-@_-">
                  <c:v>2.0377706175567312</c:v>
                </c:pt>
                <c:pt idx="25" formatCode="_-* #,##0.0_-;\-* #,##0.0_-;_-* &quot;-&quot;??_-;_-@_-">
                  <c:v>3.5656807815068703</c:v>
                </c:pt>
                <c:pt idx="26" formatCode="_-* #,##0.0_-;\-* #,##0.0_-;_-* &quot;-&quot;??_-;_-@_-">
                  <c:v>3.6267798424468367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866-45C0-BB76-D046D37F90CD}"/>
            </c:ext>
          </c:extLst>
        </c:ser>
        <c:ser>
          <c:idx val="5"/>
          <c:order val="5"/>
          <c:tx>
            <c:strRef>
              <c:f>'Fan Charts Dívida Ref'!$C$31</c:f>
              <c:strCache>
                <c:ptCount val="1"/>
                <c:pt idx="0">
                  <c:v>25-30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  <a:alpha val="80000"/>
              </a:schemeClr>
            </a:solidFill>
            <a:ln w="25400"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Ref'!$D$31:$AD$31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0.45384607984526326</c:v>
                </c:pt>
                <c:pt idx="18" formatCode="_-* #,##0.0_-;\-* #,##0.0_-;_-* &quot;-&quot;??_-;_-@_-">
                  <c:v>0.83667656250442235</c:v>
                </c:pt>
                <c:pt idx="19" formatCode="_-* #,##0.0_-;\-* #,##0.0_-;_-* &quot;-&quot;??_-;_-@_-">
                  <c:v>1.3039279181838594</c:v>
                </c:pt>
                <c:pt idx="20" formatCode="_-* #,##0.0_-;\-* #,##0.0_-;_-* &quot;-&quot;??_-;_-@_-">
                  <c:v>1.3795747296415186</c:v>
                </c:pt>
                <c:pt idx="21" formatCode="_-* #,##0.0_-;\-* #,##0.0_-;_-* &quot;-&quot;??_-;_-@_-">
                  <c:v>1.2794396261740246</c:v>
                </c:pt>
                <c:pt idx="22" formatCode="_-* #,##0.0_-;\-* #,##0.0_-;_-* &quot;-&quot;??_-;_-@_-">
                  <c:v>2.1429794989687423</c:v>
                </c:pt>
                <c:pt idx="23" formatCode="_-* #,##0.0_-;\-* #,##0.0_-;_-* &quot;-&quot;??_-;_-@_-">
                  <c:v>1.8053194931126342</c:v>
                </c:pt>
                <c:pt idx="24" formatCode="_-* #,##0.0_-;\-* #,##0.0_-;_-* &quot;-&quot;??_-;_-@_-">
                  <c:v>2.590357558485664</c:v>
                </c:pt>
                <c:pt idx="25" formatCode="_-* #,##0.0_-;\-* #,##0.0_-;_-* &quot;-&quot;??_-;_-@_-">
                  <c:v>3.2745260799253515</c:v>
                </c:pt>
                <c:pt idx="26" formatCode="_-* #,##0.0_-;\-* #,##0.0_-;_-* &quot;-&quot;??_-;_-@_-">
                  <c:v>2.8055819957631769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3866-45C0-BB76-D046D37F90CD}"/>
            </c:ext>
          </c:extLst>
        </c:ser>
        <c:ser>
          <c:idx val="6"/>
          <c:order val="6"/>
          <c:tx>
            <c:strRef>
              <c:f>'Fan Charts Dívida Ref'!$C$32</c:f>
              <c:strCache>
                <c:ptCount val="1"/>
                <c:pt idx="0">
                  <c:v>30-35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  <a:alpha val="80000"/>
              </a:schemeClr>
            </a:solidFill>
            <a:ln w="25400"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Ref'!$D$32:$AD$32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0.54774027651643564</c:v>
                </c:pt>
                <c:pt idx="18" formatCode="_-* #,##0.0_-;\-* #,##0.0_-;_-* &quot;-&quot;??_-;_-@_-">
                  <c:v>1.0391321552513233</c:v>
                </c:pt>
                <c:pt idx="19" formatCode="_-* #,##0.0_-;\-* #,##0.0_-;_-* &quot;-&quot;??_-;_-@_-">
                  <c:v>0.80934764218680755</c:v>
                </c:pt>
                <c:pt idx="20" formatCode="_-* #,##0.0_-;\-* #,##0.0_-;_-* &quot;-&quot;??_-;_-@_-">
                  <c:v>1.4647265925348592</c:v>
                </c:pt>
                <c:pt idx="21" formatCode="_-* #,##0.0_-;\-* #,##0.0_-;_-* &quot;-&quot;??_-;_-@_-">
                  <c:v>1.3920555143468647</c:v>
                </c:pt>
                <c:pt idx="22" formatCode="_-* #,##0.0_-;\-* #,##0.0_-;_-* &quot;-&quot;??_-;_-@_-">
                  <c:v>1.7051999607244426</c:v>
                </c:pt>
                <c:pt idx="23" formatCode="_-* #,##0.0_-;\-* #,##0.0_-;_-* &quot;-&quot;??_-;_-@_-">
                  <c:v>2.5036553527778977</c:v>
                </c:pt>
                <c:pt idx="24" formatCode="_-* #,##0.0_-;\-* #,##0.0_-;_-* &quot;-&quot;??_-;_-@_-">
                  <c:v>2.1679391898373694</c:v>
                </c:pt>
                <c:pt idx="25" formatCode="_-* #,##0.0_-;\-* #,##0.0_-;_-* &quot;-&quot;??_-;_-@_-">
                  <c:v>2.6945328251029537</c:v>
                </c:pt>
                <c:pt idx="26" formatCode="_-* #,##0.0_-;\-* #,##0.0_-;_-* &quot;-&quot;??_-;_-@_-">
                  <c:v>2.8220415551344757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866-45C0-BB76-D046D37F90CD}"/>
            </c:ext>
          </c:extLst>
        </c:ser>
        <c:ser>
          <c:idx val="7"/>
          <c:order val="7"/>
          <c:tx>
            <c:strRef>
              <c:f>'Fan Charts Dívida Ref'!$C$33</c:f>
              <c:strCache>
                <c:ptCount val="1"/>
                <c:pt idx="0">
                  <c:v>35-40</c:v>
                </c:pt>
              </c:strCache>
            </c:strRef>
          </c:tx>
          <c:spPr>
            <a:solidFill>
              <a:schemeClr val="accent1">
                <a:alpha val="80000"/>
              </a:schemeClr>
            </a:solidFill>
            <a:ln w="25400"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Ref'!$D$33:$AD$33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0.30743977489970575</c:v>
                </c:pt>
                <c:pt idx="18" formatCode="_-* #,##0.0_-;\-* #,##0.0_-;_-* &quot;-&quot;??_-;_-@_-">
                  <c:v>0.68213931715008869</c:v>
                </c:pt>
                <c:pt idx="19" formatCode="_-* #,##0.0_-;\-* #,##0.0_-;_-* &quot;-&quot;??_-;_-@_-">
                  <c:v>1.1456952622679921</c:v>
                </c:pt>
                <c:pt idx="20" formatCode="_-* #,##0.0_-;\-* #,##0.0_-;_-* &quot;-&quot;??_-;_-@_-">
                  <c:v>1.2749679307657402</c:v>
                </c:pt>
                <c:pt idx="21" formatCode="_-* #,##0.0_-;\-* #,##0.0_-;_-* &quot;-&quot;??_-;_-@_-">
                  <c:v>1.7361440196167592</c:v>
                </c:pt>
                <c:pt idx="22" formatCode="_-* #,##0.0_-;\-* #,##0.0_-;_-* &quot;-&quot;??_-;_-@_-">
                  <c:v>1.5956533258561478</c:v>
                </c:pt>
                <c:pt idx="23" formatCode="_-* #,##0.0_-;\-* #,##0.0_-;_-* &quot;-&quot;??_-;_-@_-">
                  <c:v>1.4175459625121505</c:v>
                </c:pt>
                <c:pt idx="24" formatCode="_-* #,##0.0_-;\-* #,##0.0_-;_-* &quot;-&quot;??_-;_-@_-">
                  <c:v>2.5519754454920616</c:v>
                </c:pt>
                <c:pt idx="25" formatCode="_-* #,##0.0_-;\-* #,##0.0_-;_-* &quot;-&quot;??_-;_-@_-">
                  <c:v>1.5288879295838598</c:v>
                </c:pt>
                <c:pt idx="26" formatCode="_-* #,##0.0_-;\-* #,##0.0_-;_-* &quot;-&quot;??_-;_-@_-">
                  <c:v>2.4171687314794781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3866-45C0-BB76-D046D37F90CD}"/>
            </c:ext>
          </c:extLst>
        </c:ser>
        <c:ser>
          <c:idx val="8"/>
          <c:order val="8"/>
          <c:tx>
            <c:strRef>
              <c:f>'Fan Charts Dívida Ref'!$C$34</c:f>
              <c:strCache>
                <c:ptCount val="1"/>
                <c:pt idx="0">
                  <c:v>40-45</c:v>
                </c:pt>
              </c:strCache>
            </c:strRef>
          </c:tx>
          <c:spPr>
            <a:solidFill>
              <a:schemeClr val="accent1">
                <a:lumMod val="75000"/>
                <a:alpha val="80000"/>
              </a:schemeClr>
            </a:solidFill>
            <a:ln w="25400"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Ref'!$D$34:$AD$34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0.40118810114601899</c:v>
                </c:pt>
                <c:pt idx="18" formatCode="_-* #,##0.0_-;\-* #,##0.0_-;_-* &quot;-&quot;??_-;_-@_-">
                  <c:v>0.59612448735290968</c:v>
                </c:pt>
                <c:pt idx="19" formatCode="_-* #,##0.0_-;\-* #,##0.0_-;_-* &quot;-&quot;??_-;_-@_-">
                  <c:v>0.80081287693278114</c:v>
                </c:pt>
                <c:pt idx="20" formatCode="_-* #,##0.0_-;\-* #,##0.0_-;_-* &quot;-&quot;??_-;_-@_-">
                  <c:v>1.3434482007337607</c:v>
                </c:pt>
                <c:pt idx="21" formatCode="_-* #,##0.0_-;\-* #,##0.0_-;_-* &quot;-&quot;??_-;_-@_-">
                  <c:v>1.7699082686320509</c:v>
                </c:pt>
                <c:pt idx="22" formatCode="_-* #,##0.0_-;\-* #,##0.0_-;_-* &quot;-&quot;??_-;_-@_-">
                  <c:v>1.6363173513199456</c:v>
                </c:pt>
                <c:pt idx="23" formatCode="_-* #,##0.0_-;\-* #,##0.0_-;_-* &quot;-&quot;??_-;_-@_-">
                  <c:v>1.38209882231574</c:v>
                </c:pt>
                <c:pt idx="24" formatCode="_-* #,##0.0_-;\-* #,##0.0_-;_-* &quot;-&quot;??_-;_-@_-">
                  <c:v>1.4217294944033654</c:v>
                </c:pt>
                <c:pt idx="25" formatCode="_-* #,##0.0_-;\-* #,##0.0_-;_-* &quot;-&quot;??_-;_-@_-">
                  <c:v>2.2842928409987451</c:v>
                </c:pt>
                <c:pt idx="26" formatCode="_-* #,##0.0_-;\-* #,##0.0_-;_-* &quot;-&quot;??_-;_-@_-">
                  <c:v>2.5159200229312262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3866-45C0-BB76-D046D37F90CD}"/>
            </c:ext>
          </c:extLst>
        </c:ser>
        <c:ser>
          <c:idx val="9"/>
          <c:order val="9"/>
          <c:tx>
            <c:strRef>
              <c:f>'Fan Charts Dívida Ref'!$C$35</c:f>
              <c:strCache>
                <c:ptCount val="1"/>
                <c:pt idx="0">
                  <c:v>45-50</c:v>
                </c:pt>
              </c:strCache>
            </c:strRef>
          </c:tx>
          <c:spPr>
            <a:solidFill>
              <a:schemeClr val="accent1">
                <a:lumMod val="50000"/>
                <a:alpha val="80000"/>
              </a:schemeClr>
            </a:solidFill>
            <a:ln w="25400"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Ref'!$D$35:$AD$35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0.51723117726304224</c:v>
                </c:pt>
                <c:pt idx="18" formatCode="_-* #,##0.0_-;\-* #,##0.0_-;_-* &quot;-&quot;??_-;_-@_-">
                  <c:v>0.61411663494713764</c:v>
                </c:pt>
                <c:pt idx="19" formatCode="_-* #,##0.0_-;\-* #,##0.0_-;_-* &quot;-&quot;??_-;_-@_-">
                  <c:v>0.78432804109910137</c:v>
                </c:pt>
                <c:pt idx="20" formatCode="_-* #,##0.0_-;\-* #,##0.0_-;_-* &quot;-&quot;??_-;_-@_-">
                  <c:v>1.1322067285293826</c:v>
                </c:pt>
                <c:pt idx="21" formatCode="_-* #,##0.0_-;\-* #,##0.0_-;_-* &quot;-&quot;??_-;_-@_-">
                  <c:v>1.8258765348547996</c:v>
                </c:pt>
                <c:pt idx="22" formatCode="_-* #,##0.0_-;\-* #,##0.0_-;_-* &quot;-&quot;??_-;_-@_-">
                  <c:v>1.6802033120969639</c:v>
                </c:pt>
                <c:pt idx="23" formatCode="_-* #,##0.0_-;\-* #,##0.0_-;_-* &quot;-&quot;??_-;_-@_-">
                  <c:v>1.9984800974906562</c:v>
                </c:pt>
                <c:pt idx="24" formatCode="_-* #,##0.0_-;\-* #,##0.0_-;_-* &quot;-&quot;??_-;_-@_-">
                  <c:v>2.653164943989907</c:v>
                </c:pt>
                <c:pt idx="25" formatCode="_-* #,##0.0_-;\-* #,##0.0_-;_-* &quot;-&quot;??_-;_-@_-">
                  <c:v>2.3141461045669729</c:v>
                </c:pt>
                <c:pt idx="26" formatCode="_-* #,##0.0_-;\-* #,##0.0_-;_-* &quot;-&quot;??_-;_-@_-">
                  <c:v>2.6682625428446443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3866-45C0-BB76-D046D37F90CD}"/>
            </c:ext>
          </c:extLst>
        </c:ser>
        <c:ser>
          <c:idx val="10"/>
          <c:order val="10"/>
          <c:tx>
            <c:strRef>
              <c:f>'Fan Charts Dívida Ref'!$C$36</c:f>
              <c:strCache>
                <c:ptCount val="1"/>
                <c:pt idx="0">
                  <c:v>50-55</c:v>
                </c:pt>
              </c:strCache>
            </c:strRef>
          </c:tx>
          <c:spPr>
            <a:solidFill>
              <a:schemeClr val="accent1">
                <a:lumMod val="50000"/>
                <a:alpha val="80000"/>
              </a:schemeClr>
            </a:solidFill>
            <a:ln w="25400"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Ref'!$D$36:$AD$36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0.45396060526087467</c:v>
                </c:pt>
                <c:pt idx="18" formatCode="_-* #,##0.0_-;\-* #,##0.0_-;_-* &quot;-&quot;??_-;_-@_-">
                  <c:v>0.43931346900136248</c:v>
                </c:pt>
                <c:pt idx="19" formatCode="_-* #,##0.0_-;\-* #,##0.0_-;_-* &quot;-&quot;??_-;_-@_-">
                  <c:v>0.61208103399468428</c:v>
                </c:pt>
                <c:pt idx="20" formatCode="_-* #,##0.0_-;\-* #,##0.0_-;_-* &quot;-&quot;??_-;_-@_-">
                  <c:v>1.0758642070327795</c:v>
                </c:pt>
                <c:pt idx="21" formatCode="_-* #,##0.0_-;\-* #,##0.0_-;_-* &quot;-&quot;??_-;_-@_-">
                  <c:v>1.4587007493560549</c:v>
                </c:pt>
                <c:pt idx="22" formatCode="_-* #,##0.0_-;\-* #,##0.0_-;_-* &quot;-&quot;??_-;_-@_-">
                  <c:v>1.8299340406847477</c:v>
                </c:pt>
                <c:pt idx="23" formatCode="_-* #,##0.0_-;\-* #,##0.0_-;_-* &quot;-&quot;??_-;_-@_-">
                  <c:v>2.2233262283480855</c:v>
                </c:pt>
                <c:pt idx="24" formatCode="_-* #,##0.0_-;\-* #,##0.0_-;_-* &quot;-&quot;??_-;_-@_-">
                  <c:v>2.0684402378560094</c:v>
                </c:pt>
                <c:pt idx="25" formatCode="_-* #,##0.0_-;\-* #,##0.0_-;_-* &quot;-&quot;??_-;_-@_-">
                  <c:v>2.4057419261503696</c:v>
                </c:pt>
                <c:pt idx="26" formatCode="_-* #,##0.0_-;\-* #,##0.0_-;_-* &quot;-&quot;??_-;_-@_-">
                  <c:v>2.9156132097496936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3866-45C0-BB76-D046D37F90CD}"/>
            </c:ext>
          </c:extLst>
        </c:ser>
        <c:ser>
          <c:idx val="11"/>
          <c:order val="11"/>
          <c:tx>
            <c:strRef>
              <c:f>'Fan Charts Dívida Ref'!$C$37</c:f>
              <c:strCache>
                <c:ptCount val="1"/>
                <c:pt idx="0">
                  <c:v>55-60</c:v>
                </c:pt>
              </c:strCache>
            </c:strRef>
          </c:tx>
          <c:spPr>
            <a:solidFill>
              <a:schemeClr val="accent1">
                <a:lumMod val="75000"/>
                <a:alpha val="80000"/>
              </a:schemeClr>
            </a:solidFill>
            <a:ln w="25400"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Ref'!$D$37:$AD$37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0.39287521393211478</c:v>
                </c:pt>
                <c:pt idx="18" formatCode="_-* #,##0.0_-;\-* #,##0.0_-;_-* &quot;-&quot;??_-;_-@_-">
                  <c:v>0.49360521247598399</c:v>
                </c:pt>
                <c:pt idx="19" formatCode="_-* #,##0.0_-;\-* #,##0.0_-;_-* &quot;-&quot;??_-;_-@_-">
                  <c:v>0.8652971604226849</c:v>
                </c:pt>
                <c:pt idx="20" formatCode="_-* #,##0.0_-;\-* #,##0.0_-;_-* &quot;-&quot;??_-;_-@_-">
                  <c:v>1.2403885373540788</c:v>
                </c:pt>
                <c:pt idx="21" formatCode="_-* #,##0.0_-;\-* #,##0.0_-;_-* &quot;-&quot;??_-;_-@_-">
                  <c:v>1.084035962696305</c:v>
                </c:pt>
                <c:pt idx="22" formatCode="_-* #,##0.0_-;\-* #,##0.0_-;_-* &quot;-&quot;??_-;_-@_-">
                  <c:v>1.7638689539147521</c:v>
                </c:pt>
                <c:pt idx="23" formatCode="_-* #,##0.0_-;\-* #,##0.0_-;_-* &quot;-&quot;??_-;_-@_-">
                  <c:v>2.2152207585853034</c:v>
                </c:pt>
                <c:pt idx="24" formatCode="_-* #,##0.0_-;\-* #,##0.0_-;_-* &quot;-&quot;??_-;_-@_-">
                  <c:v>2.3204566022227908</c:v>
                </c:pt>
                <c:pt idx="25" formatCode="_-* #,##0.0_-;\-* #,##0.0_-;_-* &quot;-&quot;??_-;_-@_-">
                  <c:v>2.731090292497683</c:v>
                </c:pt>
                <c:pt idx="26" formatCode="_-* #,##0.0_-;\-* #,##0.0_-;_-* &quot;-&quot;??_-;_-@_-">
                  <c:v>2.442132209023157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3866-45C0-BB76-D046D37F90CD}"/>
            </c:ext>
          </c:extLst>
        </c:ser>
        <c:ser>
          <c:idx val="12"/>
          <c:order val="12"/>
          <c:tx>
            <c:strRef>
              <c:f>'Fan Charts Dívida Ref'!$C$38</c:f>
              <c:strCache>
                <c:ptCount val="1"/>
                <c:pt idx="0">
                  <c:v>60-65</c:v>
                </c:pt>
              </c:strCache>
            </c:strRef>
          </c:tx>
          <c:spPr>
            <a:solidFill>
              <a:schemeClr val="accent1">
                <a:alpha val="80000"/>
              </a:schemeClr>
            </a:solidFill>
            <a:ln w="25400"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Ref'!$D$38:$AD$38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0.37444591492081258</c:v>
                </c:pt>
                <c:pt idx="18" formatCode="_-* #,##0.0_-;\-* #,##0.0_-;_-* &quot;-&quot;??_-;_-@_-">
                  <c:v>0.64214068870313668</c:v>
                </c:pt>
                <c:pt idx="19" formatCode="_-* #,##0.0_-;\-* #,##0.0_-;_-* &quot;-&quot;??_-;_-@_-">
                  <c:v>1.2826341405958175</c:v>
                </c:pt>
                <c:pt idx="20" formatCode="_-* #,##0.0_-;\-* #,##0.0_-;_-* &quot;-&quot;??_-;_-@_-">
                  <c:v>0.87586275888547505</c:v>
                </c:pt>
                <c:pt idx="21" formatCode="_-* #,##0.0_-;\-* #,##0.0_-;_-* &quot;-&quot;??_-;_-@_-">
                  <c:v>1.544438487860333</c:v>
                </c:pt>
                <c:pt idx="22" formatCode="_-* #,##0.0_-;\-* #,##0.0_-;_-* &quot;-&quot;??_-;_-@_-">
                  <c:v>2.1548126734335966</c:v>
                </c:pt>
                <c:pt idx="23" formatCode="_-* #,##0.0_-;\-* #,##0.0_-;_-* &quot;-&quot;??_-;_-@_-">
                  <c:v>3.4878763055432813</c:v>
                </c:pt>
                <c:pt idx="24" formatCode="_-* #,##0.0_-;\-* #,##0.0_-;_-* &quot;-&quot;??_-;_-@_-">
                  <c:v>2.8499983180662554</c:v>
                </c:pt>
                <c:pt idx="25" formatCode="_-* #,##0.0_-;\-* #,##0.0_-;_-* &quot;-&quot;??_-;_-@_-">
                  <c:v>2.5433604532824745</c:v>
                </c:pt>
                <c:pt idx="26" formatCode="_-* #,##0.0_-;\-* #,##0.0_-;_-* &quot;-&quot;??_-;_-@_-">
                  <c:v>2.9162858446063353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3866-45C0-BB76-D046D37F90CD}"/>
            </c:ext>
          </c:extLst>
        </c:ser>
        <c:ser>
          <c:idx val="13"/>
          <c:order val="13"/>
          <c:tx>
            <c:strRef>
              <c:f>'Fan Charts Dívida Ref'!$C$39</c:f>
              <c:strCache>
                <c:ptCount val="1"/>
                <c:pt idx="0">
                  <c:v>65-70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  <a:alpha val="80000"/>
              </a:schemeClr>
            </a:solidFill>
            <a:ln w="25400"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Ref'!$D$39:$AD$39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0.39941097549274218</c:v>
                </c:pt>
                <c:pt idx="18" formatCode="_-* #,##0.0_-;\-* #,##0.0_-;_-* &quot;-&quot;??_-;_-@_-">
                  <c:v>0.95382467099138069</c:v>
                </c:pt>
                <c:pt idx="19" formatCode="_-* #,##0.0_-;\-* #,##0.0_-;_-* &quot;-&quot;??_-;_-@_-">
                  <c:v>1.2283303940306496</c:v>
                </c:pt>
                <c:pt idx="20" formatCode="_-* #,##0.0_-;\-* #,##0.0_-;_-* &quot;-&quot;??_-;_-@_-">
                  <c:v>1.3242608297871215</c:v>
                </c:pt>
                <c:pt idx="21" formatCode="_-* #,##0.0_-;\-* #,##0.0_-;_-* &quot;-&quot;??_-;_-@_-">
                  <c:v>1.3683627227139397</c:v>
                </c:pt>
                <c:pt idx="22" formatCode="_-* #,##0.0_-;\-* #,##0.0_-;_-* &quot;-&quot;??_-;_-@_-">
                  <c:v>2.2598329274643731</c:v>
                </c:pt>
                <c:pt idx="23" formatCode="_-* #,##0.0_-;\-* #,##0.0_-;_-* &quot;-&quot;??_-;_-@_-">
                  <c:v>2.088588532778445</c:v>
                </c:pt>
                <c:pt idx="24" formatCode="_-* #,##0.0_-;\-* #,##0.0_-;_-* &quot;-&quot;??_-;_-@_-">
                  <c:v>3.2433905253010806</c:v>
                </c:pt>
                <c:pt idx="25" formatCode="_-* #,##0.0_-;\-* #,##0.0_-;_-* &quot;-&quot;??_-;_-@_-">
                  <c:v>4.058594067279742</c:v>
                </c:pt>
                <c:pt idx="26" formatCode="_-* #,##0.0_-;\-* #,##0.0_-;_-* &quot;-&quot;??_-;_-@_-">
                  <c:v>4.5821257991937614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3866-45C0-BB76-D046D37F90CD}"/>
            </c:ext>
          </c:extLst>
        </c:ser>
        <c:ser>
          <c:idx val="14"/>
          <c:order val="14"/>
          <c:tx>
            <c:strRef>
              <c:f>'Fan Charts Dívida Ref'!$C$40</c:f>
              <c:strCache>
                <c:ptCount val="1"/>
                <c:pt idx="0">
                  <c:v>70-75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  <a:alpha val="80000"/>
              </a:schemeClr>
            </a:solidFill>
            <a:ln w="25400"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Ref'!$D$40:$AD$40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0.4744016714310817</c:v>
                </c:pt>
                <c:pt idx="18" formatCode="_-* #,##0.0_-;\-* #,##0.0_-;_-* &quot;-&quot;??_-;_-@_-">
                  <c:v>0.76731885643857822</c:v>
                </c:pt>
                <c:pt idx="19" formatCode="_-* #,##0.0_-;\-* #,##0.0_-;_-* &quot;-&quot;??_-;_-@_-">
                  <c:v>1.2878777208127161</c:v>
                </c:pt>
                <c:pt idx="20" formatCode="_-* #,##0.0_-;\-* #,##0.0_-;_-* &quot;-&quot;??_-;_-@_-">
                  <c:v>2.1159807669047268</c:v>
                </c:pt>
                <c:pt idx="21" formatCode="_-* #,##0.0_-;\-* #,##0.0_-;_-* &quot;-&quot;??_-;_-@_-">
                  <c:v>2.5121242513541944</c:v>
                </c:pt>
                <c:pt idx="22" formatCode="_-* #,##0.0_-;\-* #,##0.0_-;_-* &quot;-&quot;??_-;_-@_-">
                  <c:v>2.1761901537884683</c:v>
                </c:pt>
                <c:pt idx="23" formatCode="_-* #,##0.0_-;\-* #,##0.0_-;_-* &quot;-&quot;??_-;_-@_-">
                  <c:v>3.0223977068888104</c:v>
                </c:pt>
                <c:pt idx="24" formatCode="_-* #,##0.0_-;\-* #,##0.0_-;_-* &quot;-&quot;??_-;_-@_-">
                  <c:v>2.9875548685410536</c:v>
                </c:pt>
                <c:pt idx="25" formatCode="_-* #,##0.0_-;\-* #,##0.0_-;_-* &quot;-&quot;??_-;_-@_-">
                  <c:v>3.5928263777439753</c:v>
                </c:pt>
                <c:pt idx="26" formatCode="_-* #,##0.0_-;\-* #,##0.0_-;_-* &quot;-&quot;??_-;_-@_-">
                  <c:v>3.0995480415006682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3866-45C0-BB76-D046D37F90CD}"/>
            </c:ext>
          </c:extLst>
        </c:ser>
        <c:ser>
          <c:idx val="15"/>
          <c:order val="15"/>
          <c:tx>
            <c:strRef>
              <c:f>'Fan Charts Dívida Ref'!$C$41</c:f>
              <c:strCache>
                <c:ptCount val="1"/>
                <c:pt idx="0">
                  <c:v>75-80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  <a:alpha val="80000"/>
              </a:schemeClr>
            </a:solidFill>
            <a:ln w="25400"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Ref'!$D$41:$AD$41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0.58569504634172631</c:v>
                </c:pt>
                <c:pt idx="18" formatCode="_-* #,##0.0_-;\-* #,##0.0_-;_-* &quot;-&quot;??_-;_-@_-">
                  <c:v>0.85633811195889109</c:v>
                </c:pt>
                <c:pt idx="19" formatCode="_-* #,##0.0_-;\-* #,##0.0_-;_-* &quot;-&quot;??_-;_-@_-">
                  <c:v>1.238245487965159</c:v>
                </c:pt>
                <c:pt idx="20" formatCode="_-* #,##0.0_-;\-* #,##0.0_-;_-* &quot;-&quot;??_-;_-@_-">
                  <c:v>1.6284066548788445</c:v>
                </c:pt>
                <c:pt idx="21" formatCode="_-* #,##0.0_-;\-* #,##0.0_-;_-* &quot;-&quot;??_-;_-@_-">
                  <c:v>2.086437804234933</c:v>
                </c:pt>
                <c:pt idx="22" formatCode="_-* #,##0.0_-;\-* #,##0.0_-;_-* &quot;-&quot;??_-;_-@_-">
                  <c:v>2.6947034861117345</c:v>
                </c:pt>
                <c:pt idx="23" formatCode="_-* #,##0.0_-;\-* #,##0.0_-;_-* &quot;-&quot;??_-;_-@_-">
                  <c:v>1.956222408983038</c:v>
                </c:pt>
                <c:pt idx="24" formatCode="_-* #,##0.0_-;\-* #,##0.0_-;_-* &quot;-&quot;??_-;_-@_-">
                  <c:v>2.6499499738641958</c:v>
                </c:pt>
                <c:pt idx="25" formatCode="_-* #,##0.0_-;\-* #,##0.0_-;_-* &quot;-&quot;??_-;_-@_-">
                  <c:v>4.4331026945342984</c:v>
                </c:pt>
                <c:pt idx="26" formatCode="_-* #,##0.0_-;\-* #,##0.0_-;_-* &quot;-&quot;??_-;_-@_-">
                  <c:v>4.8748417831252482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3866-45C0-BB76-D046D37F90CD}"/>
            </c:ext>
          </c:extLst>
        </c:ser>
        <c:ser>
          <c:idx val="16"/>
          <c:order val="16"/>
          <c:tx>
            <c:strRef>
              <c:f>'Fan Charts Dívida Ref'!$C$42</c:f>
              <c:strCache>
                <c:ptCount val="1"/>
                <c:pt idx="0">
                  <c:v>80-85</c:v>
                </c:pt>
              </c:strCache>
            </c:strRef>
          </c:tx>
          <c:spPr>
            <a:noFill/>
            <a:ln w="25400"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Ref'!$D$42:$AD$42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0.63598724644826632</c:v>
                </c:pt>
                <c:pt idx="18" formatCode="_-* #,##0.0_-;\-* #,##0.0_-;_-* &quot;-&quot;??_-;_-@_-">
                  <c:v>1.5243135665558327</c:v>
                </c:pt>
                <c:pt idx="19" formatCode="_-* #,##0.0_-;\-* #,##0.0_-;_-* &quot;-&quot;??_-;_-@_-">
                  <c:v>1.7192437365983153</c:v>
                </c:pt>
                <c:pt idx="20" formatCode="_-* #,##0.0_-;\-* #,##0.0_-;_-* &quot;-&quot;??_-;_-@_-">
                  <c:v>1.976574434486011</c:v>
                </c:pt>
                <c:pt idx="21" formatCode="_-* #,##0.0_-;\-* #,##0.0_-;_-* &quot;-&quot;??_-;_-@_-">
                  <c:v>2.0391403714488803</c:v>
                </c:pt>
                <c:pt idx="22" formatCode="_-* #,##0.0_-;\-* #,##0.0_-;_-* &quot;-&quot;??_-;_-@_-">
                  <c:v>2.0449365857651003</c:v>
                </c:pt>
                <c:pt idx="23" formatCode="_-* #,##0.0_-;\-* #,##0.0_-;_-* &quot;-&quot;??_-;_-@_-">
                  <c:v>3.588739263497132</c:v>
                </c:pt>
                <c:pt idx="24" formatCode="_-* #,##0.0_-;\-* #,##0.0_-;_-* &quot;-&quot;??_-;_-@_-">
                  <c:v>4.5859155920544765</c:v>
                </c:pt>
                <c:pt idx="25" formatCode="_-* #,##0.0_-;\-* #,##0.0_-;_-* &quot;-&quot;??_-;_-@_-">
                  <c:v>3.8358845319315975</c:v>
                </c:pt>
                <c:pt idx="26" formatCode="_-* #,##0.0_-;\-* #,##0.0_-;_-* &quot;-&quot;??_-;_-@_-">
                  <c:v>6.5276002605044283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3866-45C0-BB76-D046D37F90CD}"/>
            </c:ext>
          </c:extLst>
        </c:ser>
        <c:ser>
          <c:idx val="17"/>
          <c:order val="17"/>
          <c:tx>
            <c:strRef>
              <c:f>'Fan Charts Dívida Ref'!$C$43</c:f>
              <c:strCache>
                <c:ptCount val="1"/>
                <c:pt idx="0">
                  <c:v>85-90</c:v>
                </c:pt>
              </c:strCache>
            </c:strRef>
          </c:tx>
          <c:spPr>
            <a:noFill/>
            <a:ln w="25400">
              <a:noFill/>
            </a:ln>
            <a:effectLst/>
          </c:spPr>
          <c:cat>
            <c:numRef>
              <c:f>'Fan Charts Dívida Ref'!$D$25:$AD$25</c:f>
              <c:numCache>
                <c:formatCode>General</c:formatCode>
                <c:ptCount val="27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  <c:pt idx="25">
                  <c:v>2026</c:v>
                </c:pt>
                <c:pt idx="26">
                  <c:v>2027</c:v>
                </c:pt>
              </c:numCache>
            </c:numRef>
          </c:cat>
          <c:val>
            <c:numRef>
              <c:f>'Fan Charts Dívida Ref'!$D$43:$AD$43</c:f>
              <c:numCache>
                <c:formatCode>General</c:formatCode>
                <c:ptCount val="27"/>
                <c:pt idx="16" formatCode="_-* #,##0.0_-;\-* #,##0.0_-;_-* &quot;-&quot;??_-;_-@_-">
                  <c:v>0</c:v>
                </c:pt>
                <c:pt idx="17" formatCode="_-* #,##0.0_-;\-* #,##0.0_-;_-* &quot;-&quot;??_-;_-@_-">
                  <c:v>1.0376870170543526</c:v>
                </c:pt>
                <c:pt idx="18" formatCode="_-* #,##0.0_-;\-* #,##0.0_-;_-* &quot;-&quot;??_-;_-@_-">
                  <c:v>1.5923717525081997</c:v>
                </c:pt>
                <c:pt idx="19" formatCode="_-* #,##0.0_-;\-* #,##0.0_-;_-* &quot;-&quot;??_-;_-@_-">
                  <c:v>2.5224966556385908</c:v>
                </c:pt>
                <c:pt idx="20" formatCode="_-* #,##0.0_-;\-* #,##0.0_-;_-* &quot;-&quot;??_-;_-@_-">
                  <c:v>2.3288476909367546</c:v>
                </c:pt>
                <c:pt idx="21" formatCode="_-* #,##0.0_-;\-* #,##0.0_-;_-* &quot;-&quot;??_-;_-@_-">
                  <c:v>2.779936226539462</c:v>
                </c:pt>
                <c:pt idx="22" formatCode="_-* #,##0.0_-;\-* #,##0.0_-;_-* &quot;-&quot;??_-;_-@_-">
                  <c:v>3.0417129443201105</c:v>
                </c:pt>
                <c:pt idx="23" formatCode="_-* #,##0.0_-;\-* #,##0.0_-;_-* &quot;-&quot;??_-;_-@_-">
                  <c:v>4.5790862752639185</c:v>
                </c:pt>
                <c:pt idx="24" formatCode="_-* #,##0.0_-;\-* #,##0.0_-;_-* &quot;-&quot;??_-;_-@_-">
                  <c:v>3.8799823636980193</c:v>
                </c:pt>
                <c:pt idx="25" formatCode="_-* #,##0.0_-;\-* #,##0.0_-;_-* &quot;-&quot;??_-;_-@_-">
                  <c:v>6.912783409384204</c:v>
                </c:pt>
                <c:pt idx="26" formatCode="_-* #,##0.0_-;\-* #,##0.0_-;_-* &quot;-&quot;??_-;_-@_-">
                  <c:v>7.7092010914873157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1-3866-45C0-BB76-D046D37F90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60364432"/>
        <c:axId val="360364976"/>
      </c:areaChart>
      <c:lineChart>
        <c:grouping val="standard"/>
        <c:varyColors val="0"/>
        <c:ser>
          <c:idx val="19"/>
          <c:order val="18"/>
          <c:tx>
            <c:strRef>
              <c:f>'Fan Charts Dívida Ref'!$C$26</c:f>
              <c:strCache>
                <c:ptCount val="1"/>
              </c:strCache>
            </c:strRef>
          </c:tx>
          <c:spPr>
            <a:ln w="28575" cap="rnd">
              <a:solidFill>
                <a:schemeClr val="tx1">
                  <a:lumMod val="95000"/>
                  <a:lumOff val="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>
                    <a:lumMod val="95000"/>
                    <a:lumOff val="5000"/>
                  </a:schemeClr>
                </a:solidFill>
              </a:ln>
              <a:effectLst/>
            </c:spPr>
          </c:marker>
          <c:dLbls>
            <c:dLbl>
              <c:idx val="4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3866-45C0-BB76-D046D37F90CD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3866-45C0-BB76-D046D37F90CD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3866-45C0-BB76-D046D37F90CD}"/>
                </c:ext>
                <c:ext xmlns:c15="http://schemas.microsoft.com/office/drawing/2012/chart" uri="{CE6537A1-D6FC-4f65-9D91-7224C49458BB}"/>
              </c:extLst>
            </c:dLbl>
            <c:dLbl>
              <c:idx val="17"/>
              <c:layout>
                <c:manualLayout>
                  <c:x val="-2.7160153512560858E-2"/>
                  <c:y val="-5.27554380585695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3866-45C0-BB76-D046D37F90CD}"/>
                </c:ext>
                <c:ext xmlns:c15="http://schemas.microsoft.com/office/drawing/2012/chart" uri="{CE6537A1-D6FC-4f65-9D91-7224C49458BB}"/>
              </c:extLst>
            </c:dLbl>
            <c:dLbl>
              <c:idx val="18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3866-45C0-BB76-D046D37F90CD}"/>
                </c:ext>
                <c:ext xmlns:c15="http://schemas.microsoft.com/office/drawing/2012/chart" uri="{CE6537A1-D6FC-4f65-9D91-7224C49458BB}"/>
              </c:extLst>
            </c:dLbl>
            <c:dLbl>
              <c:idx val="20"/>
              <c:layout>
                <c:manualLayout>
                  <c:x val="-1.7715867467245169E-2"/>
                  <c:y val="-5.580037202405933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3866-45C0-BB76-D046D37F90CD}"/>
                </c:ext>
                <c:ext xmlns:c15="http://schemas.microsoft.com/office/drawing/2012/chart" uri="{CE6537A1-D6FC-4f65-9D91-7224C49458BB}">
                  <c15:layout>
                    <c:manualLayout>
                      <c:w val="5.5890773434810102E-2"/>
                      <c:h val="4.7655092744667671E-2"/>
                    </c:manualLayout>
                  </c15:layout>
                </c:ext>
              </c:extLst>
            </c:dLbl>
            <c:dLbl>
              <c:idx val="2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8-3866-45C0-BB76-D046D37F90CD}"/>
                </c:ext>
                <c:ext xmlns:c15="http://schemas.microsoft.com/office/drawing/2012/chart" uri="{CE6537A1-D6FC-4f65-9D91-7224C49458BB}"/>
              </c:extLst>
            </c:dLbl>
            <c:dLbl>
              <c:idx val="22"/>
              <c:layout>
                <c:manualLayout>
                  <c:x val="-2.1435719276550469E-2"/>
                  <c:y val="-4.05752226605715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D-3866-45C0-BB76-D046D37F90CD}"/>
                </c:ext>
                <c:ext xmlns:c15="http://schemas.microsoft.com/office/drawing/2012/chart" uri="{CE6537A1-D6FC-4f65-9D91-7224C49458BB}"/>
              </c:extLst>
            </c:dLbl>
            <c:dLbl>
              <c:idx val="23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3866-45C0-BB76-D046D37F90CD}"/>
                </c:ext>
                <c:ext xmlns:c15="http://schemas.microsoft.com/office/drawing/2012/chart" uri="{CE6537A1-D6FC-4f65-9D91-7224C49458BB}"/>
              </c:extLst>
            </c:dLbl>
            <c:dLbl>
              <c:idx val="24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3866-45C0-BB76-D046D37F90CD}"/>
                </c:ext>
                <c:ext xmlns:c15="http://schemas.microsoft.com/office/drawing/2012/chart" uri="{CE6537A1-D6FC-4f65-9D91-7224C49458BB}"/>
              </c:extLst>
            </c:dLbl>
            <c:dLbl>
              <c:idx val="25"/>
              <c:layout>
                <c:manualLayout>
                  <c:x val="-3.7100542468625604E-2"/>
                  <c:y val="-4.6665330359570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3866-45C0-BB76-D046D37F90C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'Fan Charts Dívida Ref'!$D$25:$Z$25</c:f>
              <c:numCache>
                <c:formatCode>General</c:formatCode>
                <c:ptCount val="23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</c:numCache>
            </c:numRef>
          </c:cat>
          <c:val>
            <c:numRef>
              <c:f>'Fan Charts Dívida Ref'!$D$45:$AD$45</c:f>
              <c:numCache>
                <c:formatCode>_-* #,##0.0_-;\-* #,##0.0_-;_-* "-"??_-;_-@_-</c:formatCode>
                <c:ptCount val="27"/>
                <c:pt idx="0">
                  <c:v>51.691118105318083</c:v>
                </c:pt>
                <c:pt idx="1">
                  <c:v>62.153030664445673</c:v>
                </c:pt>
                <c:pt idx="2">
                  <c:v>59.088041598253383</c:v>
                </c:pt>
                <c:pt idx="3">
                  <c:v>55.422853742307218</c:v>
                </c:pt>
                <c:pt idx="4">
                  <c:v>55.761858232465855</c:v>
                </c:pt>
                <c:pt idx="5">
                  <c:v>55.469508329312553</c:v>
                </c:pt>
                <c:pt idx="6">
                  <c:v>56.71146438259138</c:v>
                </c:pt>
                <c:pt idx="7">
                  <c:v>55.843889459070759</c:v>
                </c:pt>
                <c:pt idx="8">
                  <c:v>59.207931479010426</c:v>
                </c:pt>
                <c:pt idx="9">
                  <c:v>51.765333497249834</c:v>
                </c:pt>
                <c:pt idx="10">
                  <c:v>51.266176378645589</c:v>
                </c:pt>
                <c:pt idx="11">
                  <c:v>53.667189110830137</c:v>
                </c:pt>
                <c:pt idx="12">
                  <c:v>51.541505601346906</c:v>
                </c:pt>
                <c:pt idx="13">
                  <c:v>56.280930979222376</c:v>
                </c:pt>
                <c:pt idx="14">
                  <c:v>65.504712939279671</c:v>
                </c:pt>
                <c:pt idx="15">
                  <c:v>69.952501201869694</c:v>
                </c:pt>
                <c:pt idx="16">
                  <c:v>74</c:v>
                </c:pt>
                <c:pt idx="17">
                  <c:v>75.671248731092831</c:v>
                </c:pt>
                <c:pt idx="18">
                  <c:v>77.705062867332757</c:v>
                </c:pt>
                <c:pt idx="19">
                  <c:v>79.676316098441148</c:v>
                </c:pt>
                <c:pt idx="20">
                  <c:v>81.11462602027018</c:v>
                </c:pt>
                <c:pt idx="21">
                  <c:v>81.985220454291294</c:v>
                </c:pt>
                <c:pt idx="22">
                  <c:v>82.377379557121884</c:v>
                </c:pt>
                <c:pt idx="23">
                  <c:v>82.466501733113944</c:v>
                </c:pt>
                <c:pt idx="24">
                  <c:v>82.029622250829448</c:v>
                </c:pt>
                <c:pt idx="25">
                  <c:v>81.085924392935539</c:v>
                </c:pt>
                <c:pt idx="26">
                  <c:v>79.806337731485883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7-3866-45C0-BB76-D046D37F90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0364432"/>
        <c:axId val="360364976"/>
      </c:lineChart>
      <c:catAx>
        <c:axId val="360364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60364976"/>
        <c:crosses val="autoZero"/>
        <c:auto val="1"/>
        <c:lblAlgn val="ctr"/>
        <c:lblOffset val="100"/>
        <c:noMultiLvlLbl val="0"/>
      </c:catAx>
      <c:valAx>
        <c:axId val="360364976"/>
        <c:scaling>
          <c:orientation val="minMax"/>
          <c:max val="110"/>
          <c:min val="4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360364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'2'!$G$30</c:f>
              <c:strCache>
                <c:ptCount val="1"/>
                <c:pt idx="0">
                  <c:v>Renegociações (Estimativas)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'2'!$E$31:$E$36</c:f>
              <c:numCache>
                <c:formatCode>General</c:formatCod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numCache>
            </c:numRef>
          </c:cat>
          <c:val>
            <c:numRef>
              <c:f>'2'!$G$31:$G$36</c:f>
              <c:numCache>
                <c:formatCode>#,##0.00</c:formatCode>
                <c:ptCount val="6"/>
                <c:pt idx="0">
                  <c:v>411474856.25</c:v>
                </c:pt>
                <c:pt idx="1">
                  <c:v>502513559.16000003</c:v>
                </c:pt>
                <c:pt idx="2">
                  <c:v>560998534.44000006</c:v>
                </c:pt>
                <c:pt idx="3">
                  <c:v>613344276.72000003</c:v>
                </c:pt>
                <c:pt idx="4">
                  <c:v>668615537.75999999</c:v>
                </c:pt>
                <c:pt idx="5">
                  <c:v>719512165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F58-463F-A1EF-024AB73D8D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1724112"/>
        <c:axId val="451717040"/>
        <c:extLst xmlns:c16r2="http://schemas.microsoft.com/office/drawing/2015/06/chart"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'2'!$F$30</c15:sqref>
                        </c15:formulaRef>
                      </c:ext>
                    </c:extLst>
                    <c:strCache>
                      <c:ptCount val="1"/>
                      <c:pt idx="0">
                        <c:v>Estoque de operações contratadas *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'2'!$E$31:$E$36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  <c:pt idx="5">
                        <c:v>2023</c:v>
                      </c:pt>
                    </c:numCache>
                  </c:num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'2'!$F$31:$F$36</c15:sqref>
                        </c15:formulaRef>
                      </c:ext>
                    </c:extLst>
                    <c:numCache>
                      <c:formatCode>_(* #,##0.00_);_(* \(#,##0.00\);_(* "-"??_);_(@_)</c:formatCode>
                      <c:ptCount val="6"/>
                      <c:pt idx="0">
                        <c:v>7507522046.8696251</c:v>
                      </c:pt>
                      <c:pt idx="1">
                        <c:v>5187715496.6085052</c:v>
                      </c:pt>
                      <c:pt idx="2">
                        <c:v>3814925059.0351076</c:v>
                      </c:pt>
                      <c:pt idx="3">
                        <c:v>3142132391.5880423</c:v>
                      </c:pt>
                      <c:pt idx="4">
                        <c:v>2527518681.0576935</c:v>
                      </c:pt>
                      <c:pt idx="5">
                        <c:v>1916596503.8755248</c:v>
                      </c:pt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2-CF58-463F-A1EF-024AB73D8D34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2"/>
          <c:order val="2"/>
          <c:tx>
            <c:strRef>
              <c:f>'2'!$H$30</c:f>
              <c:strCache>
                <c:ptCount val="1"/>
                <c:pt idx="0">
                  <c:v>% Renegociações / Estoque** de Operações Contratadas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'2'!$H$31:$H$36</c:f>
              <c:numCache>
                <c:formatCode>0.0%</c:formatCode>
                <c:ptCount val="6"/>
                <c:pt idx="0">
                  <c:v>5.480834470830101E-2</c:v>
                </c:pt>
                <c:pt idx="1">
                  <c:v>9.6866059730631102E-2</c:v>
                </c:pt>
                <c:pt idx="2">
                  <c:v>0.14705361855309707</c:v>
                </c:pt>
                <c:pt idx="3">
                  <c:v>0.19520001078312749</c:v>
                </c:pt>
                <c:pt idx="4">
                  <c:v>0.26453436042664724</c:v>
                </c:pt>
                <c:pt idx="5">
                  <c:v>0.37541139386672356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CF58-463F-A1EF-024AB73D8D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1715408"/>
        <c:axId val="451713232"/>
      </c:lineChart>
      <c:catAx>
        <c:axId val="451724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1717040"/>
        <c:crosses val="autoZero"/>
        <c:auto val="1"/>
        <c:lblAlgn val="ctr"/>
        <c:lblOffset val="100"/>
        <c:noMultiLvlLbl val="0"/>
      </c:catAx>
      <c:valAx>
        <c:axId val="451717040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1724112"/>
        <c:crosses val="autoZero"/>
        <c:crossBetween val="between"/>
        <c:dispUnits>
          <c:builtInUnit val="millions"/>
        </c:dispUnits>
      </c:valAx>
      <c:valAx>
        <c:axId val="451713232"/>
        <c:scaling>
          <c:orientation val="minMax"/>
          <c:max val="0.60000000000000009"/>
        </c:scaling>
        <c:delete val="0"/>
        <c:axPos val="r"/>
        <c:numFmt formatCode="0.0%" sourceLinked="1"/>
        <c:majorTickMark val="out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1715408"/>
        <c:crosses val="max"/>
        <c:crossBetween val="between"/>
      </c:valAx>
      <c:catAx>
        <c:axId val="451715408"/>
        <c:scaling>
          <c:orientation val="minMax"/>
        </c:scaling>
        <c:delete val="1"/>
        <c:axPos val="b"/>
        <c:majorTickMark val="out"/>
        <c:minorTickMark val="none"/>
        <c:tickLblPos val="nextTo"/>
        <c:crossAx val="4517132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0.65133</cdr:x>
      <cdr:y>0</cdr:y>
    </cdr:from>
    <cdr:to>
      <cdr:x>0.97557</cdr:x>
      <cdr:y>1</cdr:y>
    </cdr:to>
    <cdr:sp macro="" textlink="">
      <cdr:nvSpPr>
        <cdr:cNvPr id="3" name="Retângulo de cantos arredondados 2">
          <a:extLst xmlns:a="http://schemas.openxmlformats.org/drawingml/2006/main">
            <a:ext uri="{FF2B5EF4-FFF2-40B4-BE49-F238E27FC236}">
              <a16:creationId xmlns:a16="http://schemas.microsoft.com/office/drawing/2014/main" xmlns="" id="{883B5D60-D9F5-4CDA-B590-B4F92266120E}"/>
            </a:ext>
          </a:extLst>
        </cdr:cNvPr>
        <cdr:cNvSpPr/>
      </cdr:nvSpPr>
      <cdr:spPr>
        <a:xfrm xmlns:a="http://schemas.openxmlformats.org/drawingml/2006/main">
          <a:off x="4403168" y="0"/>
          <a:ext cx="2191943" cy="4170698"/>
        </a:xfrm>
        <a:prstGeom xmlns:a="http://schemas.openxmlformats.org/drawingml/2006/main" prst="roundRect">
          <a:avLst>
            <a:gd name="adj" fmla="val 2339"/>
          </a:avLst>
        </a:prstGeom>
        <a:noFill xmlns:a="http://schemas.openxmlformats.org/drawingml/2006/main"/>
        <a:ln xmlns:a="http://schemas.openxmlformats.org/drawingml/2006/main" w="38100">
          <a:solidFill>
            <a:schemeClr val="accent1">
              <a:lumMod val="50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t-BR">
            <a:noFill/>
          </a:endParaRPr>
        </a:p>
      </cdr:txBody>
    </cdr:sp>
  </cdr:relSizeAnchor>
  <cdr:relSizeAnchor xmlns:cdr="http://schemas.openxmlformats.org/drawingml/2006/chartDrawing">
    <cdr:from>
      <cdr:x>0.6916</cdr:x>
      <cdr:y>0.56197</cdr:y>
    </cdr:from>
    <cdr:to>
      <cdr:x>0.92284</cdr:x>
      <cdr:y>0.66347</cdr:y>
    </cdr:to>
    <cdr:sp macro="" textlink="">
      <cdr:nvSpPr>
        <cdr:cNvPr id="4" name="CaixaDeTexto 1">
          <a:extLst xmlns:a="http://schemas.openxmlformats.org/drawingml/2006/main">
            <a:ext uri="{FF2B5EF4-FFF2-40B4-BE49-F238E27FC236}">
              <a16:creationId xmlns:a16="http://schemas.microsoft.com/office/drawing/2014/main" xmlns="" id="{941374F4-FD7E-4523-8F64-BCAD7ACDF83E}"/>
            </a:ext>
          </a:extLst>
        </cdr:cNvPr>
        <cdr:cNvSpPr txBox="1"/>
      </cdr:nvSpPr>
      <cdr:spPr>
        <a:xfrm xmlns:a="http://schemas.openxmlformats.org/drawingml/2006/main">
          <a:off x="4477035" y="2468607"/>
          <a:ext cx="1496921" cy="4458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pt-BR" sz="2000" b="1" i="0" dirty="0">
              <a:solidFill>
                <a:schemeClr val="accent1">
                  <a:lumMod val="50000"/>
                </a:schemeClr>
              </a:solidFill>
              <a:latin typeface="Myriad Pro" panose="020B0503030403020204" pitchFamily="34" charset="0"/>
            </a:rPr>
            <a:t>Projeções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C808B39C-58DE-42DD-8F70-7A7C0B253A60}" type="datetimeFigureOut">
              <a:rPr lang="pt-BR" smtClean="0"/>
              <a:t>27/06/2018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931" y="4925407"/>
            <a:ext cx="5679440" cy="4029879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E8D3DA4D-8E1C-4C4A-964E-28C2C9B894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5399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A3976E-3615-49A1-B178-9E4D9482EC66}" type="slidenum">
              <a:rPr lang="pt-BR" smtClean="0"/>
              <a:pPr>
                <a:defRPr/>
              </a:pPr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2440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7B127-6806-4CCB-9C60-1C791D5A9F49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6747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879475" y="979488"/>
            <a:ext cx="8736013" cy="4913312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F8D9F-BB24-4861-9F57-B73E86581396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7122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879475" y="979488"/>
            <a:ext cx="8736013" cy="4913312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F8D9F-BB24-4861-9F57-B73E86581396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622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879475" y="979488"/>
            <a:ext cx="8736013" cy="4913312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F8D9F-BB24-4861-9F57-B73E86581396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283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879475" y="979488"/>
            <a:ext cx="8736013" cy="4913312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F8D9F-BB24-4861-9F57-B73E86581396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8262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489BB34-D8C3-48F5-905E-887A8F2F5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ABFC37DC-972C-447A-9803-4B66ABED0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D6DE0E9-CFB6-4FC9-ADA7-E4C756E81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0217F-B4C7-4803-9890-2AB5018A4DD5}" type="datetimeFigureOut">
              <a:rPr lang="pt-BR" smtClean="0"/>
              <a:t>27/06/2018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6FC832E-F109-4BC3-9D4A-F692D2106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9C0E6177-4E9F-4A88-906D-E46313BE4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6B784-572D-4BB3-8D0B-650AF15813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1606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804563" y="6229352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20888"/>
            <a:ext cx="8804564" cy="1569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627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Menor ou Sumári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algn="l">
              <a:defRPr baseline="0">
                <a:solidFill>
                  <a:schemeClr val="accent5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pt-BR" dirty="0"/>
              <a:t>Clique Para Adicionar Título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>
          <a:xfrm>
            <a:off x="861864" y="1847850"/>
            <a:ext cx="10515600" cy="4351338"/>
          </a:xfrm>
        </p:spPr>
        <p:txBody>
          <a:bodyPr/>
          <a:lstStyle>
            <a:lvl1pPr marL="228589" indent="-228589">
              <a:lnSpc>
                <a:spcPct val="150000"/>
              </a:lnSpc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0" name="Espaço Reservado para Número de Slide 5"/>
          <p:cNvSpPr txBox="1">
            <a:spLocks/>
          </p:cNvSpPr>
          <p:nvPr userDrawn="1"/>
        </p:nvSpPr>
        <p:spPr>
          <a:xfrm>
            <a:off x="9329464" y="644825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600" b="1" kern="120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fld id="{6C24D49B-0E82-46B4-BC54-FF357924A8BC}" type="slidenum">
              <a:rPr lang="pt-BR" sz="1600" smtClean="0"/>
              <a:pPr/>
              <a:t>‹nº›</a:t>
            </a:fld>
            <a:endParaRPr lang="pt-BR" sz="1600"/>
          </a:p>
        </p:txBody>
      </p:sp>
    </p:spTree>
    <p:extLst>
      <p:ext uri="{BB962C8B-B14F-4D97-AF65-F5344CB8AC3E}">
        <p14:creationId xmlns:p14="http://schemas.microsoft.com/office/powerpoint/2010/main" val="217117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réditos Finai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0" y="1844824"/>
            <a:ext cx="5472608" cy="562074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2000" b="1" baseline="0"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0" y="2708926"/>
            <a:ext cx="5486400" cy="1368151"/>
          </a:xfrm>
          <a:prstGeom prst="rect">
            <a:avLst/>
          </a:prstGeom>
        </p:spPr>
        <p:txBody>
          <a:bodyPr/>
          <a:lstStyle>
            <a:lvl1pPr algn="r">
              <a:buFont typeface="Arial" pitchFamily="34" charset="0"/>
              <a:buNone/>
              <a:defRPr sz="1600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  <a:lvl2pPr algn="l">
              <a:buFont typeface="Arial" pitchFamily="34" charset="0"/>
              <a:buNone/>
              <a:defRPr sz="2400"/>
            </a:lvl2pPr>
            <a:lvl3pPr algn="l">
              <a:buFont typeface="Arial" pitchFamily="34" charset="0"/>
              <a:buNone/>
              <a:defRPr sz="2000"/>
            </a:lvl3pPr>
            <a:lvl4pPr algn="l">
              <a:buNone/>
              <a:defRPr sz="1800"/>
            </a:lvl4pPr>
            <a:lvl5pPr algn="l">
              <a:buNone/>
              <a:defRPr sz="1600" baseline="0"/>
            </a:lvl5pPr>
          </a:lstStyle>
          <a:p>
            <a:pPr lvl="0"/>
            <a:r>
              <a:rPr lang="pt-BR" dirty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80573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 userDrawn="1"/>
        </p:nvSpPr>
        <p:spPr>
          <a:xfrm>
            <a:off x="0" y="219365"/>
            <a:ext cx="12192000" cy="66386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2465" y="300182"/>
            <a:ext cx="11642444" cy="806786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500" b="1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6327" y="6084456"/>
            <a:ext cx="11617037" cy="686690"/>
          </a:xfrm>
          <a:prstGeom prst="rect">
            <a:avLst/>
          </a:prstGeo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1360727" y="-34634"/>
            <a:ext cx="596482" cy="254000"/>
          </a:xfrm>
          <a:prstGeom prst="rect">
            <a:avLst/>
          </a:prstGeom>
        </p:spPr>
        <p:txBody>
          <a:bodyPr/>
          <a:lstStyle>
            <a:lvl1pPr>
              <a:defRPr sz="900" b="1">
                <a:solidFill>
                  <a:schemeClr val="bg1"/>
                </a:solidFill>
                <a:latin typeface="+mn-lt"/>
              </a:defRPr>
            </a:lvl1pPr>
          </a:lstStyle>
          <a:p>
            <a:fld id="{6C24D49B-0E82-46B4-BC54-FF357924A8BC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266123" y="1223963"/>
            <a:ext cx="11648786" cy="47796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9" name="Espaço Reservado para Número de Slide 5"/>
          <p:cNvSpPr txBox="1">
            <a:spLocks/>
          </p:cNvSpPr>
          <p:nvPr userDrawn="1"/>
        </p:nvSpPr>
        <p:spPr>
          <a:xfrm>
            <a:off x="11363037" y="-34635"/>
            <a:ext cx="596482" cy="254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BR"/>
            </a:defPPr>
            <a:lvl1pPr marL="0" algn="r" defTabSz="914400" rtl="0" eaLnBrk="1" latinLnBrk="0" hangingPunct="1">
              <a:defRPr sz="9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24D49B-0E82-46B4-BC54-FF357924A8BC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24667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3CEE2F8E-2B19-4553-9491-46FCDCDDD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1AB69D6E-C67D-4F2F-AFE7-2789C41BF4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1E25B7F-A022-4979-B2B9-7416FF5E01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0217F-B4C7-4803-9890-2AB5018A4DD5}" type="datetimeFigureOut">
              <a:rPr lang="pt-BR" smtClean="0"/>
              <a:t>27/06/2018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F2E5E05-969D-46E2-A9F2-F39C8DCBF1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56A99B9-E747-4217-A560-87F7EAE5D8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6B784-572D-4BB3-8D0B-650AF158135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12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5" r:id="rId3"/>
    <p:sldLayoutId id="2147483667" r:id="rId4"/>
    <p:sldLayoutId id="2147483661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2"/>
          <p:cNvSpPr txBox="1">
            <a:spLocks/>
          </p:cNvSpPr>
          <p:nvPr/>
        </p:nvSpPr>
        <p:spPr>
          <a:xfrm>
            <a:off x="6178893" y="6006472"/>
            <a:ext cx="5759450" cy="523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fontAlgn="auto">
              <a:spcAft>
                <a:spcPts val="0"/>
              </a:spcAft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None/>
              <a:defRPr/>
            </a:pPr>
            <a:r>
              <a:rPr lang="pt-BR" sz="2000" i="1" dirty="0">
                <a:solidFill>
                  <a:schemeClr val="accent1">
                    <a:lumMod val="50000"/>
                  </a:schemeClr>
                </a:solidFill>
              </a:rPr>
              <a:t>25 de junho de 2018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 bwMode="auto">
          <a:xfrm>
            <a:off x="2873829" y="2109566"/>
            <a:ext cx="5889171" cy="154577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</a:pPr>
            <a:endParaRPr lang="pt-BR" altLang="pt-BR" sz="3200" b="1" dirty="0">
              <a:solidFill>
                <a:schemeClr val="bg1"/>
              </a:solidFill>
            </a:endParaRPr>
          </a:p>
          <a:p>
            <a:pPr algn="r" fontAlgn="auto">
              <a:spcAft>
                <a:spcPts val="0"/>
              </a:spcAft>
            </a:pPr>
            <a:r>
              <a:rPr lang="pt-BR" altLang="pt-BR" sz="3200" b="1" dirty="0">
                <a:solidFill>
                  <a:schemeClr val="bg1"/>
                </a:solidFill>
              </a:rPr>
              <a:t>A experiência pública sobre a gestão de capital de risco</a:t>
            </a:r>
          </a:p>
          <a:p>
            <a:pPr algn="r" fontAlgn="auto">
              <a:spcAft>
                <a:spcPts val="0"/>
              </a:spcAft>
            </a:pPr>
            <a:r>
              <a:rPr lang="pt-BR" altLang="pt-BR" sz="2200" b="1" dirty="0">
                <a:solidFill>
                  <a:schemeClr val="bg1"/>
                </a:solidFill>
              </a:rPr>
              <a:t>ABGF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4011378" y="1994572"/>
            <a:ext cx="47516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solidFill>
                  <a:schemeClr val="accent1">
                    <a:lumMod val="50000"/>
                  </a:schemeClr>
                </a:solidFill>
              </a:rPr>
              <a:t>Workshop sobre a gestão de capital de risco</a:t>
            </a:r>
          </a:p>
        </p:txBody>
      </p:sp>
    </p:spTree>
    <p:extLst>
      <p:ext uri="{BB962C8B-B14F-4D97-AF65-F5344CB8AC3E}">
        <p14:creationId xmlns:p14="http://schemas.microsoft.com/office/powerpoint/2010/main" val="33738671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>
            <a:extLst>
              <a:ext uri="{FF2B5EF4-FFF2-40B4-BE49-F238E27FC236}">
                <a16:creationId xmlns:a16="http://schemas.microsoft.com/office/drawing/2014/main" xmlns="" id="{3F7E207C-1BF9-440A-B5B1-7039DF5EC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415" y="277247"/>
            <a:ext cx="11642444" cy="806786"/>
          </a:xfrm>
        </p:spPr>
        <p:txBody>
          <a:bodyPr>
            <a:normAutofit/>
          </a:bodyPr>
          <a:lstStyle/>
          <a:p>
            <a:pPr marL="342900" lvl="1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pt-BR" altLang="pt-BR" sz="24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Fundos Garantidores – erros do passado a serem evitados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xmlns="" id="{52B316C8-ED14-4DA0-B917-26D6614599B5}"/>
              </a:ext>
            </a:extLst>
          </p:cNvPr>
          <p:cNvSpPr/>
          <p:nvPr/>
        </p:nvSpPr>
        <p:spPr>
          <a:xfrm>
            <a:off x="238438" y="438011"/>
            <a:ext cx="540000" cy="5400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3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464B5944-FDE1-4389-806E-0B1FEC742A9E}"/>
              </a:ext>
            </a:extLst>
          </p:cNvPr>
          <p:cNvSpPr/>
          <p:nvPr/>
        </p:nvSpPr>
        <p:spPr>
          <a:xfrm>
            <a:off x="438677" y="923269"/>
            <a:ext cx="1148419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>
              <a:buClr>
                <a:schemeClr val="tx1"/>
              </a:buClr>
              <a:defRPr/>
            </a:pPr>
            <a:endParaRPr lang="pt-BR" b="1" dirty="0">
              <a:solidFill>
                <a:prstClr val="black"/>
              </a:solidFill>
            </a:endParaRPr>
          </a:p>
          <a:p>
            <a:pPr marL="171450" lvl="1">
              <a:buClr>
                <a:schemeClr val="tx1"/>
              </a:buClr>
              <a:defRPr/>
            </a:pPr>
            <a:r>
              <a:rPr lang="pt-BR" sz="2200" b="1" dirty="0" err="1">
                <a:solidFill>
                  <a:prstClr val="black"/>
                </a:solidFill>
              </a:rPr>
              <a:t>FGEduc</a:t>
            </a:r>
            <a:r>
              <a:rPr lang="pt-BR" sz="2200" b="1" dirty="0">
                <a:solidFill>
                  <a:prstClr val="black"/>
                </a:solidFill>
              </a:rPr>
              <a:t>  - </a:t>
            </a:r>
            <a:r>
              <a:rPr lang="pt-BR" altLang="pt-BR" sz="2200" b="1" dirty="0"/>
              <a:t>FUNDO DE GARANTIA DE OPERAÇÕES DE CRÉDITO EDUCATIVO </a:t>
            </a:r>
            <a:endParaRPr lang="pt-BR" sz="2200" b="1" dirty="0">
              <a:solidFill>
                <a:prstClr val="black"/>
              </a:solidFill>
            </a:endParaRPr>
          </a:p>
          <a:p>
            <a:pPr lvl="1" algn="just">
              <a:defRPr/>
            </a:pPr>
            <a:endParaRPr lang="pt-BR" altLang="pt-BR" sz="2200" b="1" dirty="0">
              <a:solidFill>
                <a:prstClr val="black"/>
              </a:solidFill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  <a:defRPr/>
            </a:pPr>
            <a:r>
              <a:rPr lang="pt-BR" altLang="pt-BR" sz="2200" spc="-50" dirty="0"/>
              <a:t>Finalidade de garantir parte do risco em operações de crédito educativo </a:t>
            </a:r>
            <a:r>
              <a:rPr lang="pt-BR" altLang="pt-BR" sz="2200" spc="-50"/>
              <a:t>realizados no FIES.</a:t>
            </a:r>
            <a:endParaRPr lang="pt-BR" altLang="pt-BR" sz="2200" spc="-50" dirty="0"/>
          </a:p>
          <a:p>
            <a:pPr marL="800100" lvl="1" indent="-342900" algn="just">
              <a:buFont typeface="Arial" panose="020B0604020202020204" pitchFamily="34" charset="0"/>
              <a:buChar char="•"/>
              <a:defRPr/>
            </a:pPr>
            <a:endParaRPr lang="pt-BR" altLang="pt-BR" sz="2200" spc="-5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2200" spc="-50" dirty="0"/>
              <a:t> Valor do Ativo em </a:t>
            </a:r>
            <a:r>
              <a:rPr lang="pt-BR" sz="2200" spc="-50" dirty="0"/>
              <a:t>Maio/2018: R$ 9,45 bilhões.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200" spc="-5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200" spc="-50" dirty="0"/>
              <a:t>Total das Garantias Concedidas até Maio/2018: R$ 53,30 bilhões</a:t>
            </a:r>
            <a:endParaRPr lang="pt-BR" altLang="pt-BR" sz="2200" spc="-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altLang="pt-BR" sz="2200" spc="-5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altLang="pt-BR" sz="2200" spc="-50" dirty="0"/>
              <a:t>P</a:t>
            </a:r>
            <a:r>
              <a:rPr lang="pt-BR" altLang="pt-BR" sz="2200" spc="-50"/>
              <a:t>roblemas </a:t>
            </a:r>
            <a:r>
              <a:rPr lang="pt-BR" altLang="pt-BR" sz="2200" spc="-50" dirty="0"/>
              <a:t>evidenciados: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defRPr/>
            </a:pPr>
            <a:r>
              <a:rPr lang="pt-BR" altLang="pt-BR" sz="2200" spc="-50" dirty="0"/>
              <a:t>Governança insuficiente.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defRPr/>
            </a:pPr>
            <a:r>
              <a:rPr lang="pt-BR" altLang="pt-BR" sz="2200" spc="-50" dirty="0"/>
              <a:t>Risco de crédito subdimensionado.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defRPr/>
            </a:pPr>
            <a:r>
              <a:rPr lang="pt-BR" altLang="pt-BR" sz="2200" spc="-50" dirty="0"/>
              <a:t>Alavancagem e Prêmio incompatíveis com a inadimplência.</a:t>
            </a:r>
          </a:p>
          <a:p>
            <a:pPr lvl="1" algn="just">
              <a:defRPr/>
            </a:pPr>
            <a:endParaRPr lang="pt-BR" altLang="pt-BR" spc="-50" dirty="0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xmlns="" id="{964BD38A-4CB8-104C-8BFD-9B55BCF4E945}"/>
              </a:ext>
            </a:extLst>
          </p:cNvPr>
          <p:cNvGrpSpPr/>
          <p:nvPr/>
        </p:nvGrpSpPr>
        <p:grpSpPr>
          <a:xfrm>
            <a:off x="756494" y="5421169"/>
            <a:ext cx="10787806" cy="1631216"/>
            <a:chOff x="756494" y="5421169"/>
            <a:chExt cx="10787806" cy="1631216"/>
          </a:xfrm>
        </p:grpSpPr>
        <p:sp>
          <p:nvSpPr>
            <p:cNvPr id="6" name="Retângulo Arredondado 5">
              <a:extLst>
                <a:ext uri="{FF2B5EF4-FFF2-40B4-BE49-F238E27FC236}">
                  <a16:creationId xmlns:a16="http://schemas.microsoft.com/office/drawing/2014/main" xmlns="" id="{5C526DB3-BA24-7F4B-86A8-540B4D964099}"/>
                </a:ext>
              </a:extLst>
            </p:cNvPr>
            <p:cNvSpPr/>
            <p:nvPr/>
          </p:nvSpPr>
          <p:spPr>
            <a:xfrm>
              <a:off x="756494" y="5421169"/>
              <a:ext cx="10787806" cy="1251094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CaixaDeTexto 4">
              <a:extLst>
                <a:ext uri="{FF2B5EF4-FFF2-40B4-BE49-F238E27FC236}">
                  <a16:creationId xmlns:a16="http://schemas.microsoft.com/office/drawing/2014/main" xmlns="" id="{E6B0D800-43B4-4111-A9CA-233F48137C83}"/>
                </a:ext>
              </a:extLst>
            </p:cNvPr>
            <p:cNvSpPr txBox="1"/>
            <p:nvPr/>
          </p:nvSpPr>
          <p:spPr>
            <a:xfrm>
              <a:off x="1721628" y="5590830"/>
              <a:ext cx="950834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altLang="pt-BR" b="1" dirty="0">
                  <a:solidFill>
                    <a:schemeClr val="accent2">
                      <a:lumMod val="50000"/>
                    </a:schemeClr>
                  </a:solidFill>
                </a:rPr>
                <a:t>O </a:t>
              </a:r>
              <a:r>
                <a:rPr lang="pt-BR" altLang="pt-BR" b="1" dirty="0" err="1">
                  <a:solidFill>
                    <a:schemeClr val="accent2">
                      <a:lumMod val="50000"/>
                    </a:schemeClr>
                  </a:solidFill>
                </a:rPr>
                <a:t>FGEduc</a:t>
              </a:r>
              <a:r>
                <a:rPr lang="pt-BR" altLang="pt-BR" b="1" dirty="0">
                  <a:solidFill>
                    <a:schemeClr val="accent2">
                      <a:lumMod val="50000"/>
                    </a:schemeClr>
                  </a:solidFill>
                </a:rPr>
                <a:t> não está mais concedendo novas garantias. Os financiamentos estudantis, no âmbito do FIES, a partir </a:t>
              </a:r>
              <a:r>
                <a:rPr lang="pt-BR" altLang="pt-BR" b="1">
                  <a:solidFill>
                    <a:schemeClr val="accent2">
                      <a:lumMod val="50000"/>
                    </a:schemeClr>
                  </a:solidFill>
                </a:rPr>
                <a:t>de 2018, </a:t>
              </a:r>
              <a:r>
                <a:rPr lang="pt-BR" altLang="pt-BR" b="1" dirty="0">
                  <a:solidFill>
                    <a:schemeClr val="accent2">
                      <a:lumMod val="50000"/>
                    </a:schemeClr>
                  </a:solidFill>
                </a:rPr>
                <a:t>são garantidos pelo FG-Fies, com base em outra estrutura de compartilhamento de riscos </a:t>
              </a:r>
            </a:p>
            <a:p>
              <a:endParaRPr lang="pt-BR" dirty="0"/>
            </a:p>
          </p:txBody>
        </p:sp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xmlns="" id="{360E6B0F-AF3D-6644-9170-494FFC40CBF5}"/>
                </a:ext>
              </a:extLst>
            </p:cNvPr>
            <p:cNvSpPr/>
            <p:nvPr/>
          </p:nvSpPr>
          <p:spPr>
            <a:xfrm>
              <a:off x="898967" y="5421169"/>
              <a:ext cx="822661" cy="163121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0000" b="1" dirty="0">
                  <a:solidFill>
                    <a:schemeClr val="accent2">
                      <a:lumMod val="50000"/>
                    </a:schemeClr>
                  </a:solidFill>
                </a:rPr>
                <a:t>*</a:t>
              </a:r>
              <a:endParaRPr lang="pt-BR" sz="10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72592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425312" y="936785"/>
            <a:ext cx="1114756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pt-BR" sz="2200" dirty="0"/>
              <a:t>Trata-se de Fundo Contábil, criado pela Lei nº 9.818, de 1999. 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pt-BR" sz="2200" dirty="0"/>
              <a:t>É um fundo público, acompanhando, do ponto de vista orçamentário e financeiro, pela Secretaria de Assuntos Internacionais do Ministério da Fazenda – SAIN/MF, cujo valor do patrimônio alcança R$ 30,3 bi, em abril de 2018.</a:t>
            </a:r>
            <a:endParaRPr lang="pt-BR" altLang="pt-BR" sz="2200" dirty="0"/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pt-BR" sz="2200" dirty="0"/>
              <a:t>Tem por objetivo dar cobertura às garantias prestadas pela União nas operações de seguro de crédito à exportação.</a:t>
            </a:r>
          </a:p>
          <a:p>
            <a:pPr marL="342900" lvl="1" indent="-342900" algn="just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pt-BR" sz="2200" dirty="0"/>
              <a:t>O BNDES é o órgão gestor do fundo.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pt-BR" sz="2200" dirty="0"/>
              <a:t>O FGE concede cobertura de crédito à exportação para as seguintes situações: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1600" dirty="0"/>
              <a:t>operações com prazo de financiamento superior a dois anos, a garantia é concedida contra os riscos comerciais, políticos e extraordinários.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1600" dirty="0"/>
              <a:t>operações de seguro contra risco político e extraordinário concedida para as operações com qualquer prazo de financiamento, inclusive inferior a dois anos.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1600" dirty="0"/>
              <a:t>operações de Médio e Longo Prazo com prazo de financiamento de comercialização de até dois anos. São elegíveis ao uso desse seguro empresas com faturamento anual de até R$ 90 milhões e com exportações de até US$ 1 milhão, conforme Resolução CAMEX nº 20, de 04 de abril de 2012.</a:t>
            </a:r>
          </a:p>
          <a:p>
            <a:pPr lvl="1" indent="-285750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pt-BR" sz="1600" dirty="0">
              <a:solidFill>
                <a:prstClr val="black"/>
              </a:solidFill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xmlns="" id="{3F7E207C-1BF9-440A-B5B1-7039DF5EC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565" y="277247"/>
            <a:ext cx="11642444" cy="806786"/>
          </a:xfrm>
        </p:spPr>
        <p:txBody>
          <a:bodyPr>
            <a:normAutofit/>
          </a:bodyPr>
          <a:lstStyle/>
          <a:p>
            <a:pPr marL="342900" lvl="1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pt-BR" altLang="pt-BR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FGE - Fundo de Garantia à Exportação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xmlns="" id="{52B316C8-ED14-4DA0-B917-26D6614599B5}"/>
              </a:ext>
            </a:extLst>
          </p:cNvPr>
          <p:cNvSpPr/>
          <p:nvPr/>
        </p:nvSpPr>
        <p:spPr>
          <a:xfrm>
            <a:off x="238438" y="438011"/>
            <a:ext cx="540000" cy="540000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537545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497466" y="1652745"/>
            <a:ext cx="1084752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sz="2200" dirty="0">
                <a:solidFill>
                  <a:prstClr val="black"/>
                </a:solidFill>
              </a:rPr>
              <a:t>Por ser um fundo orçamentário, em eventos </a:t>
            </a:r>
            <a:r>
              <a:rPr lang="pt-BR" sz="2200">
                <a:solidFill>
                  <a:prstClr val="black"/>
                </a:solidFill>
              </a:rPr>
              <a:t>de honra de </a:t>
            </a:r>
            <a:r>
              <a:rPr lang="pt-BR" sz="2200" dirty="0">
                <a:solidFill>
                  <a:prstClr val="black"/>
                </a:solidFill>
              </a:rPr>
              <a:t>garantias, há a necessidade de dotação orçamentária para executar a despesa, o que independe de o fundo ter capacidade financeira para honrar a garantia.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t-BR" sz="2200" dirty="0">
              <a:solidFill>
                <a:prstClr val="black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sz="2200" dirty="0">
                <a:solidFill>
                  <a:prstClr val="black"/>
                </a:solidFill>
              </a:rPr>
              <a:t>Recentemente tivemos que lidar com a aprovação de crédito extraordinário para honra de garantia, com repercussões indesejadas.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pt-BR" sz="2200" dirty="0">
              <a:solidFill>
                <a:prstClr val="black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sz="2200" dirty="0">
                <a:solidFill>
                  <a:prstClr val="black"/>
                </a:solidFill>
              </a:rPr>
              <a:t>É importante repensar este modelo, trazendo a racionalidade de fundo garantidor e evitando repercussões negativas do ponto de vista orçamentário.</a:t>
            </a: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xmlns="" id="{3F7E207C-1BF9-440A-B5B1-7039DF5EC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0991" y="277247"/>
            <a:ext cx="11642444" cy="806786"/>
          </a:xfrm>
        </p:spPr>
        <p:txBody>
          <a:bodyPr>
            <a:normAutofit/>
          </a:bodyPr>
          <a:lstStyle/>
          <a:p>
            <a:pPr marL="342900" lvl="1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pt-BR" altLang="pt-BR" sz="24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FGE  - possibilidades de aperfeiçoamento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xmlns="" id="{52B316C8-ED14-4DA0-B917-26D6614599B5}"/>
              </a:ext>
            </a:extLst>
          </p:cNvPr>
          <p:cNvSpPr/>
          <p:nvPr/>
        </p:nvSpPr>
        <p:spPr>
          <a:xfrm>
            <a:off x="238438" y="438011"/>
            <a:ext cx="540000" cy="540000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4 </a:t>
            </a:r>
          </a:p>
        </p:txBody>
      </p:sp>
    </p:spTree>
    <p:extLst>
      <p:ext uri="{BB962C8B-B14F-4D97-AF65-F5344CB8AC3E}">
        <p14:creationId xmlns:p14="http://schemas.microsoft.com/office/powerpoint/2010/main" val="180493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/>
          <p:cNvSpPr>
            <a:spLocks noGrp="1"/>
          </p:cNvSpPr>
          <p:nvPr>
            <p:ph type="title"/>
          </p:nvPr>
        </p:nvSpPr>
        <p:spPr>
          <a:xfrm>
            <a:off x="353135" y="297116"/>
            <a:ext cx="11642444" cy="806786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t-BR" altLang="pt-BR" sz="2400" dirty="0">
                <a:solidFill>
                  <a:srgbClr val="652A92"/>
                </a:solidFill>
                <a:latin typeface="Calibri" panose="020F0502020204030204" pitchFamily="34" charset="0"/>
              </a:rPr>
              <a:t>Seguro Rural – possibilidades de aperfeiçoamento</a:t>
            </a:r>
          </a:p>
        </p:txBody>
      </p:sp>
      <p:sp>
        <p:nvSpPr>
          <p:cNvPr id="15" name="Elipse 14"/>
          <p:cNvSpPr/>
          <p:nvPr/>
        </p:nvSpPr>
        <p:spPr>
          <a:xfrm>
            <a:off x="238437" y="438011"/>
            <a:ext cx="540000" cy="540000"/>
          </a:xfrm>
          <a:prstGeom prst="ellipse">
            <a:avLst/>
          </a:prstGeom>
          <a:solidFill>
            <a:srgbClr val="652A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5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338029" y="1085720"/>
            <a:ext cx="3581184" cy="5537385"/>
          </a:xfrm>
          <a:prstGeom prst="roundRect">
            <a:avLst/>
          </a:prstGeom>
          <a:solidFill>
            <a:srgbClr val="E4D7F6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70000"/>
              </a:lnSpc>
              <a:spcBef>
                <a:spcPts val="0"/>
              </a:spcBef>
              <a:spcAft>
                <a:spcPts val="600"/>
              </a:spcAft>
            </a:pPr>
            <a:endParaRPr lang="pt-BR" sz="1600" b="1" dirty="0">
              <a:solidFill>
                <a:srgbClr val="652A92"/>
              </a:solidFill>
            </a:endParaRPr>
          </a:p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pt-BR" sz="1600" b="1" dirty="0">
                <a:solidFill>
                  <a:srgbClr val="652A92"/>
                </a:solidFill>
              </a:rPr>
              <a:t>PROGRAMA DE SUBVENÇÃO AO PRÊMIO DO SEGURO RURAL (PSR)</a:t>
            </a:r>
          </a:p>
          <a:p>
            <a:pPr algn="ctr">
              <a:spcBef>
                <a:spcPts val="0"/>
              </a:spcBef>
              <a:spcAft>
                <a:spcPts val="600"/>
              </a:spcAft>
            </a:pPr>
            <a:endParaRPr lang="pt-BR" sz="1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lvl="1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altLang="pt-BR" sz="1600" dirty="0">
                <a:solidFill>
                  <a:schemeClr val="bg2">
                    <a:lumMod val="25000"/>
                  </a:schemeClr>
                </a:solidFill>
              </a:rPr>
              <a:t> Protege o produtor rural contra perdas decorrentes  principalmente de fenômenos climáticos adversos;</a:t>
            </a:r>
          </a:p>
          <a:p>
            <a:pPr marL="285750" lvl="1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altLang="pt-BR" sz="1600" dirty="0">
                <a:solidFill>
                  <a:schemeClr val="bg2">
                    <a:lumMod val="25000"/>
                  </a:schemeClr>
                </a:solidFill>
              </a:rPr>
              <a:t>Pagamento de subvenção aos produtores rurais em percentuais que variam de 30% a 70% do valor do prêmio de seguro rural contratado junto às seguradoras, de acordo com a cultura/atividade;</a:t>
            </a:r>
          </a:p>
          <a:p>
            <a:pPr marL="14288" lvl="2" indent="-14288" algn="just">
              <a:defRPr/>
            </a:pPr>
            <a:r>
              <a:rPr lang="pt-BR" altLang="pt-BR" sz="1600" dirty="0">
                <a:solidFill>
                  <a:schemeClr val="bg2">
                    <a:lumMod val="25000"/>
                  </a:schemeClr>
                </a:solidFill>
              </a:rPr>
              <a:t>  </a:t>
            </a:r>
          </a:p>
        </p:txBody>
      </p:sp>
      <p:sp>
        <p:nvSpPr>
          <p:cNvPr id="17" name="Retângulo de cantos arredondados 16"/>
          <p:cNvSpPr/>
          <p:nvPr/>
        </p:nvSpPr>
        <p:spPr>
          <a:xfrm>
            <a:off x="4297130" y="1074277"/>
            <a:ext cx="3595254" cy="5540836"/>
          </a:xfrm>
          <a:prstGeom prst="roundRect">
            <a:avLst/>
          </a:prstGeom>
          <a:solidFill>
            <a:srgbClr val="E4D7F6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lvl="1" indent="0" algn="ctr">
              <a:lnSpc>
                <a:spcPct val="70000"/>
              </a:lnSpc>
              <a:spcAft>
                <a:spcPts val="600"/>
              </a:spcAft>
              <a:buNone/>
              <a:defRPr/>
            </a:pPr>
            <a:endParaRPr lang="pt-BR" sz="1600" b="1" dirty="0">
              <a:solidFill>
                <a:schemeClr val="bg2">
                  <a:lumMod val="25000"/>
                </a:schemeClr>
              </a:solidFill>
            </a:endParaRPr>
          </a:p>
          <a:p>
            <a:pPr marL="0" lvl="1" indent="0" algn="ctr">
              <a:spcAft>
                <a:spcPts val="600"/>
              </a:spcAft>
              <a:buClr>
                <a:srgbClr val="4A66AC"/>
              </a:buClr>
              <a:buNone/>
              <a:defRPr/>
            </a:pPr>
            <a:r>
              <a:rPr lang="pt-BR" sz="1600" b="1" dirty="0">
                <a:solidFill>
                  <a:srgbClr val="652A92"/>
                </a:solidFill>
              </a:rPr>
              <a:t>PROGRAMA DE GARANTIA DA ATIVIDADE AGROPECUÁRIA (P</a:t>
            </a:r>
            <a:r>
              <a:rPr lang="pt-BR" altLang="pt-BR" sz="1600" b="1" dirty="0">
                <a:solidFill>
                  <a:srgbClr val="652A92"/>
                </a:solidFill>
              </a:rPr>
              <a:t>ROAGRO)</a:t>
            </a:r>
          </a:p>
          <a:p>
            <a:pPr marL="0" lvl="1" indent="0" algn="ctr">
              <a:spcAft>
                <a:spcPts val="600"/>
              </a:spcAft>
              <a:buClr>
                <a:srgbClr val="4A66AC"/>
              </a:buClr>
              <a:buNone/>
              <a:defRPr/>
            </a:pPr>
            <a:endParaRPr lang="pt-BR" sz="1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285750" lvl="1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sz="1600" dirty="0">
                <a:solidFill>
                  <a:schemeClr val="bg2">
                    <a:lumMod val="25000"/>
                  </a:schemeClr>
                </a:solidFill>
              </a:rPr>
              <a:t> Indeniza produtores rurais que contratam operações de crédito rural de custeio em caso de perdas das receitas por eventos climáticos adversos; </a:t>
            </a:r>
          </a:p>
          <a:p>
            <a:pPr marL="285750" lvl="1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sz="1600" dirty="0">
                <a:solidFill>
                  <a:schemeClr val="bg2">
                    <a:lumMod val="25000"/>
                  </a:schemeClr>
                </a:solidFill>
              </a:rPr>
              <a:t>Obrigatório para contratos de financiamento ao amparo do Pronaf de até R$ 300 mil. </a:t>
            </a:r>
          </a:p>
          <a:p>
            <a:pPr marL="285750" lvl="1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sz="1600" dirty="0">
                <a:solidFill>
                  <a:schemeClr val="bg2">
                    <a:lumMod val="25000"/>
                  </a:schemeClr>
                </a:solidFill>
              </a:rPr>
              <a:t> Aos agricultores familiares é permitido também o enquadramento de parcelas de crédito de investimento e de recursos próprios no valor de até R$ 20 mil (</a:t>
            </a:r>
            <a:r>
              <a:rPr lang="pt-BR" sz="1600" dirty="0" err="1">
                <a:solidFill>
                  <a:schemeClr val="bg2">
                    <a:lumMod val="25000"/>
                  </a:schemeClr>
                </a:solidFill>
              </a:rPr>
              <a:t>Proagro</a:t>
            </a:r>
            <a:r>
              <a:rPr lang="pt-BR" sz="1600" dirty="0">
                <a:solidFill>
                  <a:schemeClr val="bg2">
                    <a:lumMod val="25000"/>
                  </a:schemeClr>
                </a:solidFill>
              </a:rPr>
              <a:t> Mais). </a:t>
            </a:r>
          </a:p>
          <a:p>
            <a:pPr marL="0" lvl="1" indent="0" algn="just">
              <a:lnSpc>
                <a:spcPct val="120000"/>
              </a:lnSpc>
              <a:defRPr/>
            </a:pPr>
            <a:r>
              <a:rPr lang="pt-BR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</p:txBody>
      </p:sp>
      <p:sp>
        <p:nvSpPr>
          <p:cNvPr id="18" name="Retângulo de cantos arredondados 17"/>
          <p:cNvSpPr/>
          <p:nvPr/>
        </p:nvSpPr>
        <p:spPr>
          <a:xfrm>
            <a:off x="8270301" y="1084032"/>
            <a:ext cx="3543084" cy="5527411"/>
          </a:xfrm>
          <a:prstGeom prst="roundRect">
            <a:avLst/>
          </a:prstGeom>
          <a:solidFill>
            <a:srgbClr val="E4D7F6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buClr>
                <a:srgbClr val="4A66AC"/>
              </a:buClr>
              <a:defRPr/>
            </a:pPr>
            <a:endParaRPr lang="pt-BR" sz="1600" b="1" dirty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Clr>
                <a:srgbClr val="4A66AC"/>
              </a:buClr>
              <a:defRPr/>
            </a:pPr>
            <a:r>
              <a:rPr lang="pt-BR" sz="1600" b="1" dirty="0">
                <a:solidFill>
                  <a:srgbClr val="652A92"/>
                </a:solidFill>
              </a:rPr>
              <a:t>PROGRAMA DE GARANTIA DE PREÇOS DA AGRICULTURA FAMILIAR – PGPAF</a:t>
            </a:r>
          </a:p>
          <a:p>
            <a:pPr algn="just">
              <a:lnSpc>
                <a:spcPct val="120000"/>
              </a:lnSpc>
              <a:buClr>
                <a:srgbClr val="4A66AC"/>
              </a:buClr>
              <a:defRPr/>
            </a:pPr>
            <a:endParaRPr lang="pt-BR" sz="1600" b="1" dirty="0">
              <a:solidFill>
                <a:schemeClr val="bg2">
                  <a:lumMod val="25000"/>
                </a:schemeClr>
              </a:solidFill>
            </a:endParaRPr>
          </a:p>
          <a:p>
            <a:pPr marL="285750" lvl="1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sz="1600" dirty="0">
                <a:solidFill>
                  <a:schemeClr val="bg2">
                    <a:lumMod val="25000"/>
                  </a:schemeClr>
                </a:solidFill>
              </a:rPr>
              <a:t>Garante ao agricultor familiar um bônus percentual sobre a prestação do crédito de custeio/investimento, calculado conforme a diferença entre o preço de mercado e o preço garantidor definido pelo custo de produção da atividade financiada.</a:t>
            </a:r>
          </a:p>
          <a:p>
            <a:pPr marL="285750" lvl="1" indent="-285750"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pt-BR" sz="1600" dirty="0">
                <a:solidFill>
                  <a:schemeClr val="bg2">
                    <a:lumMod val="25000"/>
                  </a:schemeClr>
                </a:solidFill>
              </a:rPr>
              <a:t>Objetivo: Estimular a diversificação da produção, permitindo, no âmbito do Pronaf, assegurar o pagamento do crédito rural, por meio do seguro de preço.</a:t>
            </a:r>
          </a:p>
          <a:p>
            <a:pPr marL="0" lvl="1" indent="0" algn="just">
              <a:lnSpc>
                <a:spcPct val="120000"/>
              </a:lnSpc>
              <a:defRPr/>
            </a:pPr>
            <a:r>
              <a:rPr lang="pt-BR" sz="1600" dirty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038456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3135" y="297116"/>
            <a:ext cx="11642444" cy="806786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t-BR" altLang="pt-BR" sz="2400" dirty="0">
                <a:solidFill>
                  <a:srgbClr val="652A92"/>
                </a:solidFill>
                <a:latin typeface="Calibri" panose="020F0502020204030204" pitchFamily="34" charset="0"/>
              </a:rPr>
              <a:t>Seguro Rural: impacto fiscal de renegociações de dívida</a:t>
            </a:r>
          </a:p>
        </p:txBody>
      </p:sp>
      <p:sp>
        <p:nvSpPr>
          <p:cNvPr id="12" name="Elipse 11"/>
          <p:cNvSpPr/>
          <p:nvPr/>
        </p:nvSpPr>
        <p:spPr>
          <a:xfrm>
            <a:off x="238439" y="438011"/>
            <a:ext cx="518055" cy="48525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1</a:t>
            </a:r>
          </a:p>
        </p:txBody>
      </p:sp>
      <p:sp>
        <p:nvSpPr>
          <p:cNvPr id="14" name="Elipse 13"/>
          <p:cNvSpPr/>
          <p:nvPr/>
        </p:nvSpPr>
        <p:spPr>
          <a:xfrm>
            <a:off x="238437" y="438011"/>
            <a:ext cx="540000" cy="540000"/>
          </a:xfrm>
          <a:prstGeom prst="ellipse">
            <a:avLst/>
          </a:prstGeom>
          <a:solidFill>
            <a:srgbClr val="652A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5</a:t>
            </a:r>
          </a:p>
        </p:txBody>
      </p:sp>
      <p:graphicFrame>
        <p:nvGraphicFramePr>
          <p:cNvPr id="17" name="Gráfico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161337"/>
              </p:ext>
            </p:extLst>
          </p:nvPr>
        </p:nvGraphicFramePr>
        <p:xfrm>
          <a:off x="1508966" y="2092722"/>
          <a:ext cx="9705760" cy="43282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ângulo 4"/>
          <p:cNvSpPr/>
          <p:nvPr/>
        </p:nvSpPr>
        <p:spPr>
          <a:xfrm>
            <a:off x="120573" y="6265332"/>
            <a:ext cx="138839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58838" eaLnBrk="0" hangingPunct="0"/>
            <a:r>
              <a:rPr lang="pt-BR" sz="1200" dirty="0">
                <a:solidFill>
                  <a:prstClr val="black"/>
                </a:solidFill>
              </a:rPr>
              <a:t>* Custos estimados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9559041" y="6440502"/>
            <a:ext cx="8613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58838" eaLnBrk="0" hangingPunct="0"/>
            <a:r>
              <a:rPr lang="pt-BR" sz="1200" dirty="0">
                <a:solidFill>
                  <a:prstClr val="black"/>
                </a:solidFill>
              </a:rPr>
              <a:t>Fonte: STN</a:t>
            </a:r>
          </a:p>
        </p:txBody>
      </p:sp>
      <p:sp>
        <p:nvSpPr>
          <p:cNvPr id="9" name="Retângulo 8"/>
          <p:cNvSpPr/>
          <p:nvPr/>
        </p:nvSpPr>
        <p:spPr>
          <a:xfrm>
            <a:off x="370513" y="3220091"/>
            <a:ext cx="113845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58838" eaLnBrk="0" hangingPunct="0"/>
            <a:r>
              <a:rPr lang="pt-BR" sz="1050" dirty="0">
                <a:solidFill>
                  <a:prstClr val="black"/>
                </a:solidFill>
              </a:rPr>
              <a:t>Fonte: LOA 2018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806" y="1943102"/>
            <a:ext cx="2290532" cy="1259449"/>
          </a:xfrm>
          <a:prstGeom prst="rect">
            <a:avLst/>
          </a:prstGeom>
        </p:spPr>
      </p:pic>
      <p:sp>
        <p:nvSpPr>
          <p:cNvPr id="16" name="Retângulo 15"/>
          <p:cNvSpPr/>
          <p:nvPr/>
        </p:nvSpPr>
        <p:spPr>
          <a:xfrm>
            <a:off x="0" y="6445965"/>
            <a:ext cx="48910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58838" eaLnBrk="0" hangingPunct="0"/>
            <a:r>
              <a:rPr lang="pt-BR" sz="1200" dirty="0">
                <a:solidFill>
                  <a:prstClr val="black"/>
                </a:solidFill>
              </a:rPr>
              <a:t>** Posição do estoque de 30/11/2017 e previsão do Plano Safra 2017/2018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3674263" y="1739899"/>
            <a:ext cx="57985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Custos* de renegociações agrícolas realizadas – R$ milhões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1B3E24BA-5548-4BDC-A73C-02218D78E767}"/>
              </a:ext>
            </a:extLst>
          </p:cNvPr>
          <p:cNvSpPr txBox="1"/>
          <p:nvPr/>
        </p:nvSpPr>
        <p:spPr>
          <a:xfrm>
            <a:off x="857250" y="1103902"/>
            <a:ext cx="10378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Mesmo com o seguro rural, estima-se uma elevação dos custos de renegociações agrícolas.</a:t>
            </a:r>
          </a:p>
        </p:txBody>
      </p:sp>
    </p:spTree>
    <p:extLst>
      <p:ext uri="{BB962C8B-B14F-4D97-AF65-F5344CB8AC3E}">
        <p14:creationId xmlns:p14="http://schemas.microsoft.com/office/powerpoint/2010/main" val="1112309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97466" y="923269"/>
            <a:ext cx="11076755" cy="570029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endParaRPr lang="pt-BR" sz="1600" dirty="0"/>
          </a:p>
          <a:p>
            <a:pPr lvl="0">
              <a:lnSpc>
                <a:spcPct val="100000"/>
              </a:lnSpc>
            </a:pPr>
            <a:r>
              <a:rPr lang="pt-BR" sz="2000" dirty="0"/>
              <a:t>2016 (estimado): só R$ 8,2 bi (34% do total) dos gastos com o Plano Safra estão no orçamento. Outros R$ 16 bi (66%) são gastos relacionados a isenções fiscais (LCA) e custo de oportunidade de aplicações a taxas reguladas (bancos oficiais).</a:t>
            </a:r>
          </a:p>
          <a:p>
            <a:pPr lvl="0">
              <a:lnSpc>
                <a:spcPct val="100000"/>
              </a:lnSpc>
            </a:pPr>
            <a:endParaRPr lang="pt-BR" sz="2000" dirty="0"/>
          </a:p>
          <a:p>
            <a:pPr lvl="0">
              <a:lnSpc>
                <a:spcPct val="100000"/>
              </a:lnSpc>
            </a:pPr>
            <a:r>
              <a:rPr lang="pt-BR" sz="2000" dirty="0"/>
              <a:t>Do total de subsídios agrícolas, o Brasil gasta proporcionalmente menos (10% do total) com seguro do que EUA (62%), China (13%) e Índia (13%). </a:t>
            </a:r>
            <a:endParaRPr lang="en-US" sz="2000" dirty="0"/>
          </a:p>
          <a:p>
            <a:pPr>
              <a:lnSpc>
                <a:spcPct val="100000"/>
              </a:lnSpc>
            </a:pPr>
            <a:endParaRPr lang="pt-BR" sz="2000" dirty="0"/>
          </a:p>
          <a:p>
            <a:pPr lvl="0">
              <a:lnSpc>
                <a:spcPct val="100000"/>
              </a:lnSpc>
            </a:pPr>
            <a:r>
              <a:rPr lang="pt-BR" sz="2000" dirty="0"/>
              <a:t>Seguro multirrisco (renda) só se desenvolve com o apoio do governo e o Brasil gasta muito e cobre área pequena com seguro.</a:t>
            </a:r>
          </a:p>
          <a:p>
            <a:pPr lvl="0">
              <a:lnSpc>
                <a:spcPct val="100000"/>
              </a:lnSpc>
            </a:pPr>
            <a:endParaRPr lang="pt-BR" sz="2000" dirty="0"/>
          </a:p>
          <a:p>
            <a:pPr>
              <a:lnSpc>
                <a:spcPct val="100000"/>
              </a:lnSpc>
            </a:pPr>
            <a:r>
              <a:rPr lang="pt-BR" sz="2000" dirty="0"/>
              <a:t>Por não fazer seguro, perde-se renda e produtividade entre uma quebra e sua recuperação.</a:t>
            </a:r>
          </a:p>
          <a:p>
            <a:endParaRPr lang="pt-BR" sz="1600" dirty="0"/>
          </a:p>
          <a:p>
            <a:pPr marL="0" indent="0">
              <a:buNone/>
            </a:pPr>
            <a:endParaRPr lang="pt-BR" sz="1500" dirty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pt-BR" sz="1500" dirty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pt-BR" dirty="0"/>
          </a:p>
          <a:p>
            <a:endParaRPr lang="pt-BR" dirty="0"/>
          </a:p>
        </p:txBody>
      </p:sp>
      <p:sp>
        <p:nvSpPr>
          <p:cNvPr id="11" name="Title 3"/>
          <p:cNvSpPr>
            <a:spLocks noGrp="1"/>
          </p:cNvSpPr>
          <p:nvPr>
            <p:ph type="title"/>
          </p:nvPr>
        </p:nvSpPr>
        <p:spPr>
          <a:xfrm>
            <a:off x="314722" y="298263"/>
            <a:ext cx="11642444" cy="806786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t-BR" altLang="pt-BR" sz="2400" dirty="0">
                <a:solidFill>
                  <a:srgbClr val="652A92"/>
                </a:solidFill>
                <a:latin typeface="Calibri" panose="020F0502020204030204" pitchFamily="34" charset="0"/>
              </a:rPr>
              <a:t>Seguro Rural: comparação internacional</a:t>
            </a:r>
          </a:p>
        </p:txBody>
      </p:sp>
      <p:sp>
        <p:nvSpPr>
          <p:cNvPr id="13" name="Elipse 12"/>
          <p:cNvSpPr/>
          <p:nvPr/>
        </p:nvSpPr>
        <p:spPr>
          <a:xfrm>
            <a:off x="200024" y="439158"/>
            <a:ext cx="540000" cy="540000"/>
          </a:xfrm>
          <a:prstGeom prst="ellipse">
            <a:avLst/>
          </a:prstGeom>
          <a:solidFill>
            <a:srgbClr val="652A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7674073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Arredondado 2">
            <a:extLst>
              <a:ext uri="{FF2B5EF4-FFF2-40B4-BE49-F238E27FC236}">
                <a16:creationId xmlns:a16="http://schemas.microsoft.com/office/drawing/2014/main" xmlns="" id="{D187D404-635F-F94E-9139-80A3F9A728B4}"/>
              </a:ext>
            </a:extLst>
          </p:cNvPr>
          <p:cNvSpPr/>
          <p:nvPr/>
        </p:nvSpPr>
        <p:spPr>
          <a:xfrm>
            <a:off x="7866132" y="3086100"/>
            <a:ext cx="4051382" cy="235743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3135" y="297116"/>
            <a:ext cx="11642444" cy="806786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t-BR" altLang="pt-BR" sz="2400" dirty="0">
                <a:solidFill>
                  <a:srgbClr val="652A92"/>
                </a:solidFill>
                <a:latin typeface="Calibri" panose="020F0502020204030204" pitchFamily="34" charset="0"/>
              </a:rPr>
              <a:t>Seguro rural - possibilidades de aperfeiçoamento</a:t>
            </a:r>
          </a:p>
        </p:txBody>
      </p:sp>
      <p:sp>
        <p:nvSpPr>
          <p:cNvPr id="12" name="Elipse 11"/>
          <p:cNvSpPr/>
          <p:nvPr/>
        </p:nvSpPr>
        <p:spPr>
          <a:xfrm>
            <a:off x="238439" y="438011"/>
            <a:ext cx="518055" cy="48525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1</a:t>
            </a:r>
          </a:p>
        </p:txBody>
      </p:sp>
      <p:sp>
        <p:nvSpPr>
          <p:cNvPr id="14" name="Elipse 13"/>
          <p:cNvSpPr/>
          <p:nvPr/>
        </p:nvSpPr>
        <p:spPr>
          <a:xfrm>
            <a:off x="238437" y="438011"/>
            <a:ext cx="540000" cy="540000"/>
          </a:xfrm>
          <a:prstGeom prst="ellipse">
            <a:avLst/>
          </a:prstGeom>
          <a:solidFill>
            <a:srgbClr val="652A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5</a:t>
            </a:r>
          </a:p>
        </p:txBody>
      </p:sp>
      <p:sp>
        <p:nvSpPr>
          <p:cNvPr id="45" name="CaixaDeTexto 44"/>
          <p:cNvSpPr txBox="1"/>
          <p:nvPr/>
        </p:nvSpPr>
        <p:spPr>
          <a:xfrm>
            <a:off x="497465" y="1236872"/>
            <a:ext cx="113977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Hoje existe Grupo de Trabalho em andamento para proposição de aprimoramento de políticas governamentais de Seguro Rural, com proposição de melhorias e identificação de eventuais sobreposições do </a:t>
            </a:r>
            <a:r>
              <a:rPr lang="pt-BR" dirty="0" err="1"/>
              <a:t>Proagro</a:t>
            </a:r>
            <a:r>
              <a:rPr lang="pt-BR" dirty="0"/>
              <a:t>, PSR e o FESR.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Quanto melhor o Seguro Rural, menor a necessidade de renegociações de dívida na forma de alongamento ou perdão da dívida.</a:t>
            </a:r>
          </a:p>
        </p:txBody>
      </p:sp>
      <p:sp>
        <p:nvSpPr>
          <p:cNvPr id="10" name="Retângulo de cantos arredondados 9"/>
          <p:cNvSpPr/>
          <p:nvPr/>
        </p:nvSpPr>
        <p:spPr>
          <a:xfrm>
            <a:off x="497465" y="2576945"/>
            <a:ext cx="3377047" cy="3906981"/>
          </a:xfrm>
          <a:prstGeom prst="roundRect">
            <a:avLst/>
          </a:prstGeom>
          <a:solidFill>
            <a:srgbClr val="E4D7F6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70000"/>
              </a:lnSpc>
              <a:spcAft>
                <a:spcPts val="600"/>
              </a:spcAft>
            </a:pPr>
            <a:endParaRPr lang="pt-BR" sz="1600" b="1" dirty="0">
              <a:solidFill>
                <a:srgbClr val="652A92"/>
              </a:solidFill>
            </a:endParaRPr>
          </a:p>
          <a:p>
            <a:pPr algn="ctr">
              <a:lnSpc>
                <a:spcPct val="70000"/>
              </a:lnSpc>
              <a:spcAft>
                <a:spcPts val="600"/>
              </a:spcAft>
            </a:pPr>
            <a:r>
              <a:rPr lang="pt-BR" b="1" dirty="0">
                <a:solidFill>
                  <a:srgbClr val="652A92"/>
                </a:solidFill>
              </a:rPr>
              <a:t>OBJETIVOS</a:t>
            </a:r>
          </a:p>
          <a:p>
            <a:pPr algn="ctr">
              <a:lnSpc>
                <a:spcPct val="70000"/>
              </a:lnSpc>
              <a:spcAft>
                <a:spcPts val="600"/>
              </a:spcAft>
            </a:pPr>
            <a:endParaRPr lang="pt-BR" sz="1600" b="1" dirty="0">
              <a:solidFill>
                <a:srgbClr val="652A92"/>
              </a:solidFill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</a:rPr>
              <a:t>Assegurar mecanismos adequados para </a:t>
            </a:r>
            <a:r>
              <a:rPr lang="pt-BR" dirty="0" err="1">
                <a:solidFill>
                  <a:schemeClr val="bg2">
                    <a:lumMod val="25000"/>
                  </a:schemeClr>
                </a:solidFill>
              </a:rPr>
              <a:t>para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</a:rPr>
              <a:t> compensação de risco sistêmico da safra agrícola.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</a:rPr>
              <a:t>Garantir pagamento do subsídio ao prêmio de seguro privado.</a:t>
            </a:r>
          </a:p>
          <a:p>
            <a:pPr marL="285750" indent="-285750">
              <a:lnSpc>
                <a:spcPct val="7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4152898" y="2576946"/>
            <a:ext cx="3377047" cy="3906980"/>
          </a:xfrm>
          <a:prstGeom prst="roundRect">
            <a:avLst/>
          </a:prstGeom>
          <a:solidFill>
            <a:srgbClr val="E4D7F6"/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70000"/>
              </a:lnSpc>
              <a:spcAft>
                <a:spcPts val="600"/>
              </a:spcAft>
            </a:pPr>
            <a:endParaRPr lang="pt-BR" sz="1600" b="1" dirty="0">
              <a:solidFill>
                <a:srgbClr val="652A92"/>
              </a:solidFill>
            </a:endParaRPr>
          </a:p>
          <a:p>
            <a:pPr algn="ctr">
              <a:lnSpc>
                <a:spcPct val="70000"/>
              </a:lnSpc>
              <a:spcAft>
                <a:spcPts val="600"/>
              </a:spcAft>
            </a:pPr>
            <a:r>
              <a:rPr lang="pt-BR" sz="1600" b="1" dirty="0">
                <a:solidFill>
                  <a:srgbClr val="652A92"/>
                </a:solidFill>
              </a:rPr>
              <a:t>ABRANGÊNCIA</a:t>
            </a:r>
          </a:p>
          <a:p>
            <a:pPr algn="ctr">
              <a:lnSpc>
                <a:spcPct val="70000"/>
              </a:lnSpc>
              <a:spcAft>
                <a:spcPts val="600"/>
              </a:spcAft>
            </a:pPr>
            <a:endParaRPr lang="pt-BR" sz="1600" b="1" dirty="0">
              <a:solidFill>
                <a:srgbClr val="652A92"/>
              </a:solidFill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</a:rPr>
              <a:t>Pequeno e Médio produtores precisam ter não só o seguro para pagamento da dívida, mas também para manter renda familiar. 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bg2">
                    <a:lumMod val="25000"/>
                  </a:schemeClr>
                </a:solidFill>
              </a:rPr>
              <a:t>Evita queda de produtividade associada a quebra de safra.</a:t>
            </a:r>
          </a:p>
          <a:p>
            <a:pPr algn="ctr">
              <a:lnSpc>
                <a:spcPct val="70000"/>
              </a:lnSpc>
              <a:spcAft>
                <a:spcPts val="600"/>
              </a:spcAft>
            </a:pPr>
            <a:endParaRPr lang="pt-BR" sz="1600" b="1" dirty="0">
              <a:solidFill>
                <a:srgbClr val="652A92"/>
              </a:solidFill>
            </a:endParaRPr>
          </a:p>
          <a:p>
            <a:pPr algn="ctr">
              <a:lnSpc>
                <a:spcPct val="70000"/>
              </a:lnSpc>
              <a:spcAft>
                <a:spcPts val="600"/>
              </a:spcAft>
            </a:pPr>
            <a:endParaRPr lang="pt-BR" sz="1600" b="1" dirty="0">
              <a:solidFill>
                <a:srgbClr val="652A92"/>
              </a:solidFill>
            </a:endParaRPr>
          </a:p>
          <a:p>
            <a:pPr algn="ctr">
              <a:lnSpc>
                <a:spcPct val="70000"/>
              </a:lnSpc>
              <a:spcAft>
                <a:spcPts val="600"/>
              </a:spcAft>
            </a:pPr>
            <a:r>
              <a:rPr lang="pt-BR" sz="1600" b="1" dirty="0">
                <a:solidFill>
                  <a:srgbClr val="652A92"/>
                </a:solidFill>
              </a:rPr>
              <a:t>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09C128F-0F4A-48BE-8C31-53FF7631A52D}"/>
              </a:ext>
            </a:extLst>
          </p:cNvPr>
          <p:cNvSpPr txBox="1"/>
          <p:nvPr/>
        </p:nvSpPr>
        <p:spPr>
          <a:xfrm>
            <a:off x="8801536" y="3417749"/>
            <a:ext cx="30547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2">
                    <a:lumMod val="50000"/>
                  </a:schemeClr>
                </a:solidFill>
              </a:rPr>
              <a:t>Quais medidas podem ser propostas para reduzir a necessidade de renegociações de dividas frequentes, que trazem impactos para os cofres públicos?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xmlns="" id="{EE120914-5D5A-2F4F-B45F-A8B25A6BD73F}"/>
              </a:ext>
            </a:extLst>
          </p:cNvPr>
          <p:cNvSpPr/>
          <p:nvPr/>
        </p:nvSpPr>
        <p:spPr>
          <a:xfrm>
            <a:off x="8022155" y="3449211"/>
            <a:ext cx="779381" cy="1631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0" b="1" dirty="0">
                <a:solidFill>
                  <a:schemeClr val="accent2">
                    <a:lumMod val="50000"/>
                  </a:schemeClr>
                </a:solidFill>
              </a:rPr>
              <a:t>?</a:t>
            </a:r>
            <a:endParaRPr lang="pt-BR" sz="10000" dirty="0"/>
          </a:p>
        </p:txBody>
      </p:sp>
    </p:spTree>
    <p:extLst>
      <p:ext uri="{BB962C8B-B14F-4D97-AF65-F5344CB8AC3E}">
        <p14:creationId xmlns:p14="http://schemas.microsoft.com/office/powerpoint/2010/main" val="34388980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497466" y="923269"/>
            <a:ext cx="11076755" cy="570029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endParaRPr lang="pt-BR" sz="1600" dirty="0"/>
          </a:p>
          <a:p>
            <a:pPr marL="285750" indent="-285750">
              <a:defRPr/>
            </a:pPr>
            <a:r>
              <a:rPr lang="pt-BR" sz="2200" dirty="0"/>
              <a:t>É necessário desenvolver capacidade de avaliação criteriosa acerca dos riscos assumidos pelos Fundos Garantidores de que a União participa:</a:t>
            </a:r>
          </a:p>
          <a:p>
            <a:pPr marL="742950" lvl="1" indent="-285750">
              <a:defRPr/>
            </a:pPr>
            <a:endParaRPr lang="pt-BR" sz="2200" dirty="0"/>
          </a:p>
          <a:p>
            <a:pPr marL="742950" lvl="1" indent="-285750">
              <a:defRPr/>
            </a:pPr>
            <a:r>
              <a:rPr lang="pt-BR" sz="2200" dirty="0"/>
              <a:t>Evitar a erosão dos recursos aportados</a:t>
            </a:r>
          </a:p>
          <a:p>
            <a:pPr marL="742950" lvl="1" indent="-285750">
              <a:defRPr/>
            </a:pPr>
            <a:endParaRPr lang="pt-BR" sz="2200" dirty="0"/>
          </a:p>
          <a:p>
            <a:pPr marL="742950" lvl="1" indent="-285750">
              <a:defRPr/>
            </a:pPr>
            <a:r>
              <a:rPr lang="pt-BR" sz="2200" dirty="0"/>
              <a:t>Permitir a otimização do uso dos recursos aportados para apoiar projetos importantes para o desenvolvimento e crescimento econômico</a:t>
            </a:r>
          </a:p>
          <a:p>
            <a:pPr marL="742950" lvl="1" indent="-285750">
              <a:defRPr/>
            </a:pPr>
            <a:endParaRPr lang="pt-BR" sz="2200" dirty="0"/>
          </a:p>
          <a:p>
            <a:pPr marL="285750" indent="-285750">
              <a:defRPr/>
            </a:pPr>
            <a:r>
              <a:rPr lang="pt-BR" sz="2200" dirty="0"/>
              <a:t>Mecanismos de garantia hoje existentes como o FGE e o Seguro Rural/</a:t>
            </a:r>
            <a:r>
              <a:rPr lang="pt-BR" sz="2200" dirty="0" err="1"/>
              <a:t>Proagro</a:t>
            </a:r>
            <a:r>
              <a:rPr lang="pt-BR" sz="2200" dirty="0"/>
              <a:t> precisam ser aperfeiçoados</a:t>
            </a:r>
            <a:endParaRPr lang="pt-BR" sz="1600" dirty="0"/>
          </a:p>
          <a:p>
            <a:pPr marL="0" indent="0">
              <a:buNone/>
            </a:pPr>
            <a:endParaRPr lang="pt-BR" sz="1500" dirty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pt-BR" sz="1500" dirty="0">
              <a:solidFill>
                <a:schemeClr val="bg2">
                  <a:lumMod val="50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pt-BR" dirty="0"/>
          </a:p>
          <a:p>
            <a:endParaRPr lang="pt-BR" dirty="0"/>
          </a:p>
        </p:txBody>
      </p:sp>
      <p:sp>
        <p:nvSpPr>
          <p:cNvPr id="11" name="Title 3"/>
          <p:cNvSpPr>
            <a:spLocks noGrp="1"/>
          </p:cNvSpPr>
          <p:nvPr>
            <p:ph type="title"/>
          </p:nvPr>
        </p:nvSpPr>
        <p:spPr>
          <a:xfrm>
            <a:off x="314722" y="298263"/>
            <a:ext cx="11642444" cy="806786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t-BR" altLang="pt-BR" sz="2400" dirty="0">
                <a:solidFill>
                  <a:srgbClr val="ABAE00"/>
                </a:solidFill>
                <a:latin typeface="Calibri" panose="020F0502020204030204" pitchFamily="34" charset="0"/>
              </a:rPr>
              <a:t>Principais questões</a:t>
            </a:r>
          </a:p>
        </p:txBody>
      </p:sp>
      <p:sp>
        <p:nvSpPr>
          <p:cNvPr id="13" name="Elipse 12"/>
          <p:cNvSpPr/>
          <p:nvPr/>
        </p:nvSpPr>
        <p:spPr>
          <a:xfrm>
            <a:off x="200024" y="439158"/>
            <a:ext cx="540000" cy="540000"/>
          </a:xfrm>
          <a:prstGeom prst="ellipse">
            <a:avLst/>
          </a:prstGeom>
          <a:solidFill>
            <a:srgbClr val="ABA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840471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9B94E562-26BD-0141-87FD-62B29FDA2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Obrigado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xmlns="" id="{593D8DAF-1A4B-7A4C-8A7E-F9A48F2FB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pPr>
              <a:defRPr/>
            </a:pPr>
            <a:fld id="{0E8B14AD-23F6-4B52-8766-359FCAB2086C}" type="slidenum">
              <a:rPr lang="pt-BR" altLang="pt-BR" smtClean="0"/>
              <a:pPr>
                <a:defRPr/>
              </a:pPr>
              <a:t>18</a:t>
            </a:fld>
            <a:endParaRPr lang="pt-BR" altLang="pt-BR" dirty="0"/>
          </a:p>
        </p:txBody>
      </p:sp>
    </p:spTree>
    <p:extLst>
      <p:ext uri="{BB962C8B-B14F-4D97-AF65-F5344CB8AC3E}">
        <p14:creationId xmlns:p14="http://schemas.microsoft.com/office/powerpoint/2010/main" val="2360078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Sumário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1482228" y="1387633"/>
            <a:ext cx="10514125" cy="5665698"/>
          </a:xfrm>
        </p:spPr>
        <p:txBody>
          <a:bodyPr>
            <a:noAutofit/>
          </a:bodyPr>
          <a:lstStyle/>
          <a:p>
            <a:pPr marL="0" lvl="1" indent="0">
              <a:lnSpc>
                <a:spcPct val="100000"/>
              </a:lnSpc>
              <a:spcBef>
                <a:spcPts val="600"/>
              </a:spcBef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pt-BR" altLang="pt-BR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Cenário Fiscal</a:t>
            </a:r>
          </a:p>
          <a:p>
            <a:pPr marL="342900" lvl="1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endParaRPr lang="pt-BR" altLang="pt-BR" b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pt-BR" altLang="pt-BR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Desafios na Eficiência na Utilização dos Recursos Públicos</a:t>
            </a: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endParaRPr lang="pt-BR" altLang="pt-BR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pt-BR" altLang="pt-BR" sz="22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Fundos Garantidores Privados com Participação da União</a:t>
            </a: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pt-BR" altLang="pt-BR" sz="22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	</a:t>
            </a: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pt-BR" altLang="pt-BR" sz="2200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FGE – possibilidades de aperfeiçoamento</a:t>
            </a: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endParaRPr lang="pt-BR" altLang="pt-BR" sz="22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pt-BR" altLang="pt-BR" sz="2200" b="1" dirty="0">
                <a:solidFill>
                  <a:srgbClr val="652A92"/>
                </a:solidFill>
                <a:latin typeface="Calibri" panose="020F0502020204030204" pitchFamily="34" charset="0"/>
              </a:rPr>
              <a:t>Seguro Rural – possibilidades de aperfeiçoamento</a:t>
            </a:r>
          </a:p>
          <a:p>
            <a:pPr marL="457200" lvl="1" indent="-457200">
              <a:lnSpc>
                <a:spcPct val="100000"/>
              </a:lnSpc>
              <a:spcBef>
                <a:spcPts val="600"/>
              </a:spcBef>
              <a:buAutoNum type="arabicPlain" startAt="5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endParaRPr lang="pt-BR" altLang="pt-BR" sz="22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pt-BR" altLang="pt-BR" sz="2200" b="1" dirty="0">
                <a:solidFill>
                  <a:srgbClr val="ABAE00"/>
                </a:solidFill>
                <a:latin typeface="Calibri" panose="020F0502020204030204" pitchFamily="34" charset="0"/>
              </a:rPr>
              <a:t>Principais questões</a:t>
            </a:r>
          </a:p>
          <a:p>
            <a:pPr marL="342900" lvl="1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endParaRPr lang="pt-BR" altLang="pt-BR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lvl="1" indent="0">
              <a:lnSpc>
                <a:spcPct val="100000"/>
              </a:lnSpc>
              <a:spcBef>
                <a:spcPts val="600"/>
              </a:spcBef>
              <a:buNone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endParaRPr lang="pt-BR" altLang="pt-BR" sz="18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Elipse 8"/>
          <p:cNvSpPr/>
          <p:nvPr/>
        </p:nvSpPr>
        <p:spPr>
          <a:xfrm>
            <a:off x="861656" y="1379090"/>
            <a:ext cx="540000" cy="540000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1</a:t>
            </a:r>
          </a:p>
        </p:txBody>
      </p:sp>
      <p:sp>
        <p:nvSpPr>
          <p:cNvPr id="11" name="Elipse 10"/>
          <p:cNvSpPr/>
          <p:nvPr/>
        </p:nvSpPr>
        <p:spPr>
          <a:xfrm>
            <a:off x="861656" y="2217448"/>
            <a:ext cx="540000" cy="5400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2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xmlns="" id="{A84862B2-2E1F-4B00-8218-61E2F2F2A69F}"/>
              </a:ext>
            </a:extLst>
          </p:cNvPr>
          <p:cNvSpPr/>
          <p:nvPr/>
        </p:nvSpPr>
        <p:spPr>
          <a:xfrm>
            <a:off x="861656" y="3055806"/>
            <a:ext cx="540000" cy="5400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3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xmlns="" id="{2FD51D26-D49A-4E84-BBB3-4979663DA989}"/>
              </a:ext>
            </a:extLst>
          </p:cNvPr>
          <p:cNvSpPr/>
          <p:nvPr/>
        </p:nvSpPr>
        <p:spPr>
          <a:xfrm>
            <a:off x="861657" y="3894164"/>
            <a:ext cx="540000" cy="540000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4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xmlns="" id="{C3BB916B-2EE5-4F9B-8E2E-BD9E1CD28FF9}"/>
              </a:ext>
            </a:extLst>
          </p:cNvPr>
          <p:cNvSpPr/>
          <p:nvPr/>
        </p:nvSpPr>
        <p:spPr>
          <a:xfrm>
            <a:off x="861656" y="4732522"/>
            <a:ext cx="540000" cy="540000"/>
          </a:xfrm>
          <a:prstGeom prst="ellipse">
            <a:avLst/>
          </a:prstGeom>
          <a:solidFill>
            <a:srgbClr val="652A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5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xmlns="" id="{50E524FD-1206-4FDA-92C2-0B35DEB1D5B6}"/>
              </a:ext>
            </a:extLst>
          </p:cNvPr>
          <p:cNvSpPr/>
          <p:nvPr/>
        </p:nvSpPr>
        <p:spPr>
          <a:xfrm>
            <a:off x="861657" y="5570882"/>
            <a:ext cx="518055" cy="540000"/>
          </a:xfrm>
          <a:prstGeom prst="ellipse">
            <a:avLst/>
          </a:prstGeom>
          <a:solidFill>
            <a:srgbClr val="ABA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837308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xmlns="" id="{8A96F078-8D74-4B5F-8035-3B8BF1C96A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1988067"/>
              </p:ext>
            </p:extLst>
          </p:nvPr>
        </p:nvGraphicFramePr>
        <p:xfrm>
          <a:off x="5888471" y="1728434"/>
          <a:ext cx="5806902" cy="46056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0000" y="259200"/>
            <a:ext cx="11832000" cy="806786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t-BR" altLang="pt-BR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Cenário Fiscal</a:t>
            </a:r>
            <a:endParaRPr lang="en-US" sz="24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  <p:graphicFrame>
        <p:nvGraphicFramePr>
          <p:cNvPr id="16" name="Gráfico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0436158"/>
              </p:ext>
            </p:extLst>
          </p:nvPr>
        </p:nvGraphicFramePr>
        <p:xfrm>
          <a:off x="237600" y="1665605"/>
          <a:ext cx="5758751" cy="3786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6096000" y="5932734"/>
            <a:ext cx="58526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0" dirty="0"/>
              <a:t>*No conceito do FMI considera-se toda carteira de títulos do Banco Central, ou seja, os títulos utilizados nas operações compromissadas e os títulos da carteira livre do Bacen. Por outro lado, o conceito oficial considera apenas os títulos utilizados nas operações compromissadas, por isso os números oficiais são menores.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6096000" y="5595198"/>
            <a:ext cx="18831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i="1" dirty="0">
                <a:solidFill>
                  <a:schemeClr val="bg1">
                    <a:lumMod val="50000"/>
                  </a:schemeClr>
                </a:solidFill>
              </a:rPr>
              <a:t>Fonte: Banco Central e STN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96627" y="5733698"/>
            <a:ext cx="18831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i="1" dirty="0">
                <a:solidFill>
                  <a:schemeClr val="bg1">
                    <a:lumMod val="50000"/>
                  </a:schemeClr>
                </a:solidFill>
              </a:rPr>
              <a:t>Fonte: Banco Central e STN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xmlns="" id="{3EC9A0C3-44AF-4A75-A8AD-926DEDD4202A}"/>
              </a:ext>
            </a:extLst>
          </p:cNvPr>
          <p:cNvSpPr/>
          <p:nvPr/>
        </p:nvSpPr>
        <p:spPr>
          <a:xfrm>
            <a:off x="237599" y="403565"/>
            <a:ext cx="518055" cy="518055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52893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0000" y="259200"/>
            <a:ext cx="11832000" cy="806786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t-BR" altLang="pt-BR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Cenário Fiscal</a:t>
            </a:r>
            <a:endParaRPr lang="en-US" sz="2400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xmlns="" id="{316F9D50-F45C-4594-85C7-18EAB0E233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4401197"/>
              </p:ext>
            </p:extLst>
          </p:nvPr>
        </p:nvGraphicFramePr>
        <p:xfrm>
          <a:off x="-90747" y="2219100"/>
          <a:ext cx="6186747" cy="3394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-553820" y="1708428"/>
            <a:ext cx="744959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8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Dívida Bruta do Governo Geral em 2017 – DBGG (% PIB)</a:t>
            </a:r>
          </a:p>
          <a:p>
            <a:pPr algn="ctr">
              <a:defRPr sz="18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(conceito FMI)</a:t>
            </a:r>
          </a:p>
          <a:p>
            <a:pPr algn="ctr">
              <a:defRPr sz="18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endParaRPr lang="pt-BR" b="1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xmlns="" id="{39A9F00C-66B0-4176-8AF5-3ED2C9908D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0155663"/>
              </p:ext>
            </p:extLst>
          </p:nvPr>
        </p:nvGraphicFramePr>
        <p:xfrm>
          <a:off x="6609219" y="814517"/>
          <a:ext cx="4945380" cy="2919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1AFA7108-3C1E-451D-9D32-86B3D2CB9CFA}"/>
              </a:ext>
            </a:extLst>
          </p:cNvPr>
          <p:cNvSpPr txBox="1"/>
          <p:nvPr/>
        </p:nvSpPr>
        <p:spPr>
          <a:xfrm>
            <a:off x="5531442" y="527481"/>
            <a:ext cx="74495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8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pt-BR" sz="16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Carga tributária (% do PIB) 2015 - FMI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xmlns="" id="{8CD5646E-05D9-460C-B3B4-128A38BCD8DE}"/>
              </a:ext>
            </a:extLst>
          </p:cNvPr>
          <p:cNvSpPr/>
          <p:nvPr/>
        </p:nvSpPr>
        <p:spPr>
          <a:xfrm>
            <a:off x="237599" y="403565"/>
            <a:ext cx="518055" cy="518055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1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713128D8-F2E7-48EB-8A85-CAF15514D6FA}"/>
              </a:ext>
            </a:extLst>
          </p:cNvPr>
          <p:cNvSpPr txBox="1"/>
          <p:nvPr/>
        </p:nvSpPr>
        <p:spPr>
          <a:xfrm>
            <a:off x="7169586" y="6470662"/>
            <a:ext cx="39108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Fonte</a:t>
            </a:r>
            <a:r>
              <a:rPr lang="pt-BR" sz="1000" i="1" dirty="0"/>
              <a:t>: </a:t>
            </a:r>
            <a:r>
              <a:rPr lang="pt-BR" sz="1000" i="1" dirty="0">
                <a:latin typeface="Arial" charset="0"/>
                <a:ea typeface="Arial" charset="0"/>
                <a:cs typeface="Arial" charset="0"/>
              </a:rPr>
              <a:t>World </a:t>
            </a:r>
            <a:r>
              <a:rPr lang="pt-BR" sz="1000" i="1" dirty="0" err="1">
                <a:latin typeface="Arial" charset="0"/>
                <a:ea typeface="Arial" charset="0"/>
                <a:cs typeface="Arial" charset="0"/>
              </a:rPr>
              <a:t>Development</a:t>
            </a:r>
            <a:r>
              <a:rPr lang="pt-BR" sz="1000" i="1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pt-BR" sz="1000" i="1" dirty="0" err="1">
                <a:latin typeface="Arial" charset="0"/>
                <a:ea typeface="Arial" charset="0"/>
                <a:cs typeface="Arial" charset="0"/>
              </a:rPr>
              <a:t>Indicators</a:t>
            </a:r>
            <a:r>
              <a:rPr lang="pt-BR" sz="1000" i="1" dirty="0">
                <a:latin typeface="Arial" charset="0"/>
                <a:ea typeface="Arial" charset="0"/>
                <a:cs typeface="Arial" charset="0"/>
              </a:rPr>
              <a:t>, World Bank</a:t>
            </a:r>
            <a:r>
              <a:rPr lang="pt-BR" sz="1000" dirty="0">
                <a:latin typeface="Arial" charset="0"/>
                <a:ea typeface="Arial" charset="0"/>
                <a:cs typeface="Arial" charset="0"/>
              </a:rPr>
              <a:t>, 2016.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xmlns="" id="{B7FF57A7-FF9D-4C8E-8B46-E307BFEC159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35794" y="4283137"/>
            <a:ext cx="4859457" cy="2407484"/>
          </a:xfrm>
          <a:prstGeom prst="rect">
            <a:avLst/>
          </a:prstGeom>
        </p:spPr>
      </p:pic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5953AA78-2F8F-46D4-8858-64969BBC4276}"/>
              </a:ext>
            </a:extLst>
          </p:cNvPr>
          <p:cNvSpPr/>
          <p:nvPr/>
        </p:nvSpPr>
        <p:spPr>
          <a:xfrm>
            <a:off x="6935794" y="3818529"/>
            <a:ext cx="42636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6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Produto por Trabalhador Relativamente a EUA (EUA=1)</a:t>
            </a:r>
          </a:p>
        </p:txBody>
      </p:sp>
    </p:spTree>
    <p:extLst>
      <p:ext uri="{BB962C8B-B14F-4D97-AF65-F5344CB8AC3E}">
        <p14:creationId xmlns:p14="http://schemas.microsoft.com/office/powerpoint/2010/main" val="398279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128993" y="5776129"/>
            <a:ext cx="8715022" cy="27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2836" tIns="42836" rIns="42836" bIns="42836">
            <a:spAutoFit/>
          </a:bodyPr>
          <a:lstStyle/>
          <a:p>
            <a:pPr defTabSz="858838" eaLnBrk="0" hangingPunct="0"/>
            <a:r>
              <a:rPr lang="pt-BR" sz="1200" dirty="0">
                <a:solidFill>
                  <a:prstClr val="black"/>
                </a:solidFill>
              </a:rPr>
              <a:t>Fonte: STN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695409" y="1738019"/>
            <a:ext cx="4359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Dívida Bruta do Governo Geral - DBGG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1693578" y="1441129"/>
            <a:ext cx="82552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8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pt-BR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Dívida Bruta do Governo Geral – DBGG (% PIB)</a:t>
            </a:r>
          </a:p>
        </p:txBody>
      </p:sp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xmlns="" id="{4350015E-1F74-4665-AA93-4AB9760F5A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403004"/>
              </p:ext>
            </p:extLst>
          </p:nvPr>
        </p:nvGraphicFramePr>
        <p:xfrm>
          <a:off x="564517" y="2245491"/>
          <a:ext cx="10721340" cy="3514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3">
            <a:extLst>
              <a:ext uri="{FF2B5EF4-FFF2-40B4-BE49-F238E27FC236}">
                <a16:creationId xmlns:a16="http://schemas.microsoft.com/office/drawing/2014/main" xmlns="" id="{E08DB284-98A0-AC4C-B7A4-712BEDD3F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288" y="273488"/>
            <a:ext cx="11832000" cy="806786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t-BR" altLang="pt-BR" sz="24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Cenário Fiscal</a:t>
            </a:r>
            <a:endParaRPr lang="en-US" sz="2400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Elipse 9">
            <a:extLst>
              <a:ext uri="{FF2B5EF4-FFF2-40B4-BE49-F238E27FC236}">
                <a16:creationId xmlns:a16="http://schemas.microsoft.com/office/drawing/2014/main" xmlns="" id="{8DE10C06-0956-BC40-8F49-137E7E6961F4}"/>
              </a:ext>
            </a:extLst>
          </p:cNvPr>
          <p:cNvSpPr/>
          <p:nvPr/>
        </p:nvSpPr>
        <p:spPr>
          <a:xfrm>
            <a:off x="251887" y="417853"/>
            <a:ext cx="518055" cy="518055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53966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15344" y="300182"/>
            <a:ext cx="11843335" cy="806786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pt-BR" altLang="pt-BR" sz="24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rPr>
              <a:t>Desafios na Eficiência na Utilização dos Recursos Públicos</a:t>
            </a:r>
          </a:p>
        </p:txBody>
      </p:sp>
      <p:sp>
        <p:nvSpPr>
          <p:cNvPr id="14" name="Elipse 13">
            <a:extLst>
              <a:ext uri="{FF2B5EF4-FFF2-40B4-BE49-F238E27FC236}">
                <a16:creationId xmlns:a16="http://schemas.microsoft.com/office/drawing/2014/main" xmlns="" id="{CB1D86F1-0F4B-4818-9F5E-2E41D9FBC2E9}"/>
              </a:ext>
            </a:extLst>
          </p:cNvPr>
          <p:cNvSpPr/>
          <p:nvPr/>
        </p:nvSpPr>
        <p:spPr>
          <a:xfrm>
            <a:off x="266175" y="432141"/>
            <a:ext cx="518055" cy="518055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2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7D2D865A-5F30-4FAB-A465-7AD86B128090}"/>
              </a:ext>
            </a:extLst>
          </p:cNvPr>
          <p:cNvSpPr/>
          <p:nvPr/>
        </p:nvSpPr>
        <p:spPr>
          <a:xfrm>
            <a:off x="356756" y="1210351"/>
            <a:ext cx="11287557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sz="2200"/>
              <a:t>Diante </a:t>
            </a:r>
            <a:r>
              <a:rPr lang="pt-BR" sz="2200" dirty="0"/>
              <a:t>do cenário fiscal restritivo, a realização de investimentos diretamente pelo setor público é prejudicada.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pt-BR" sz="22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t-BR" sz="2200" dirty="0"/>
              <a:t>A discussão sobre otimização dos recursos públicos para atender as demandas de investimentos do país é necessária.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pt-BR" sz="22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t-BR" sz="2200" dirty="0"/>
              <a:t>A utilização dos recursos públicos por meio da participação da União como cotista de fundos garantidores privados deve ser feita dentro de uma </a:t>
            </a:r>
            <a:r>
              <a:rPr lang="pt-BR" sz="2200" b="1" dirty="0"/>
              <a:t>avaliação criteriosa e responsável acerca dos riscos assumidos</a:t>
            </a:r>
            <a:r>
              <a:rPr lang="pt-BR" sz="2200" dirty="0"/>
              <a:t>, bem como da real demanda por garantia.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pt-BR" sz="22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t-BR" sz="2200" dirty="0"/>
              <a:t>Seguindo essas diretrizes, os recursos públicos aportados nesses fundos garantidores não serão </a:t>
            </a:r>
            <a:r>
              <a:rPr lang="pt-BR" sz="2200"/>
              <a:t>“sugados” para honrar perdas em garantias subestimadas e </a:t>
            </a:r>
            <a:r>
              <a:rPr lang="pt-BR" sz="2200" dirty="0"/>
              <a:t>poderão estimular a realização dos investimentos.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pt-BR" sz="22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t-BR" sz="2200" dirty="0"/>
              <a:t>Além disso, não haverá, desnecessariamente, “</a:t>
            </a:r>
            <a:r>
              <a:rPr lang="pt-BR" sz="2200" dirty="0" err="1"/>
              <a:t>empossamento</a:t>
            </a:r>
            <a:r>
              <a:rPr lang="pt-BR" sz="2200" dirty="0"/>
              <a:t>” de recursos públicos que poderiam ter melhor destinação.</a:t>
            </a:r>
          </a:p>
          <a:p>
            <a:pPr algn="just">
              <a:defRPr/>
            </a:pPr>
            <a:endParaRPr lang="pt-BR" altLang="pt-BR" b="1" dirty="0"/>
          </a:p>
          <a:p>
            <a:pPr lvl="1" indent="-285750" algn="just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pt-BR" altLang="pt-BR" dirty="0">
              <a:solidFill>
                <a:prstClr val="black"/>
              </a:solidFill>
            </a:endParaRPr>
          </a:p>
          <a:p>
            <a:pPr lvl="1" indent="-285750" algn="just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pt-BR" dirty="0">
              <a:solidFill>
                <a:prstClr val="black"/>
              </a:solidFill>
            </a:endParaRPr>
          </a:p>
          <a:p>
            <a:pPr lvl="2"/>
            <a:endParaRPr lang="pt-BR" sz="1400" dirty="0">
              <a:solidFill>
                <a:prstClr val="black"/>
              </a:solidFill>
            </a:endParaRPr>
          </a:p>
          <a:p>
            <a:pPr lvl="2"/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93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9567" y="277247"/>
            <a:ext cx="9486976" cy="806786"/>
          </a:xfrm>
        </p:spPr>
        <p:txBody>
          <a:bodyPr>
            <a:normAutofit/>
          </a:bodyPr>
          <a:lstStyle/>
          <a:p>
            <a:pPr marL="342900" lvl="1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pt-BR" altLang="pt-BR" sz="24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Fundos Garantidores Privados com participação da União</a:t>
            </a:r>
          </a:p>
        </p:txBody>
      </p:sp>
      <p:sp>
        <p:nvSpPr>
          <p:cNvPr id="12" name="Elipse 11"/>
          <p:cNvSpPr/>
          <p:nvPr/>
        </p:nvSpPr>
        <p:spPr>
          <a:xfrm>
            <a:off x="238438" y="438011"/>
            <a:ext cx="540000" cy="5400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3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xmlns="" id="{36F92205-8F9A-49C4-B353-AE93D710DFC1}"/>
              </a:ext>
            </a:extLst>
          </p:cNvPr>
          <p:cNvSpPr/>
          <p:nvPr/>
        </p:nvSpPr>
        <p:spPr>
          <a:xfrm>
            <a:off x="508438" y="953606"/>
            <a:ext cx="1121131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buClr>
                <a:schemeClr val="tx1"/>
              </a:buClr>
              <a:defRPr/>
            </a:pPr>
            <a:r>
              <a:rPr lang="pt-BR" sz="2200" dirty="0">
                <a:solidFill>
                  <a:prstClr val="black"/>
                </a:solidFill>
              </a:rPr>
              <a:t>Desde 2004, a União participa como cotista de Fundos Garantidores Privados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xmlns="" id="{9D5FB30F-D301-4EE3-B69E-ED69592EF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551" y="5690366"/>
            <a:ext cx="8715022" cy="27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2836" tIns="42836" rIns="42836" bIns="42836">
            <a:spAutoFit/>
          </a:bodyPr>
          <a:lstStyle/>
          <a:p>
            <a:pPr defTabSz="858838" eaLnBrk="0" hangingPunct="0"/>
            <a:r>
              <a:rPr lang="pt-BR" sz="1200" dirty="0">
                <a:solidFill>
                  <a:prstClr val="black"/>
                </a:solidFill>
              </a:rPr>
              <a:t>Fonte: STN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xmlns="" id="{255C3E43-CE1C-8F42-A496-1CF8B9D9EC21}"/>
              </a:ext>
            </a:extLst>
          </p:cNvPr>
          <p:cNvGrpSpPr/>
          <p:nvPr/>
        </p:nvGrpSpPr>
        <p:grpSpPr>
          <a:xfrm>
            <a:off x="2206154" y="5594350"/>
            <a:ext cx="7584618" cy="1631216"/>
            <a:chOff x="756494" y="3517633"/>
            <a:chExt cx="7584618" cy="1631216"/>
          </a:xfrm>
        </p:grpSpPr>
        <p:sp>
          <p:nvSpPr>
            <p:cNvPr id="9" name="Retângulo Arredondado 8">
              <a:extLst>
                <a:ext uri="{FF2B5EF4-FFF2-40B4-BE49-F238E27FC236}">
                  <a16:creationId xmlns:a16="http://schemas.microsoft.com/office/drawing/2014/main" xmlns="" id="{F0921E4C-2E48-C148-859F-231AF003F91F}"/>
                </a:ext>
              </a:extLst>
            </p:cNvPr>
            <p:cNvSpPr/>
            <p:nvPr/>
          </p:nvSpPr>
          <p:spPr>
            <a:xfrm>
              <a:off x="756494" y="3731386"/>
              <a:ext cx="7584618" cy="87406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xmlns="" id="{A8095D74-1304-174B-85DC-7B2CB0BCD6C8}"/>
                </a:ext>
              </a:extLst>
            </p:cNvPr>
            <p:cNvSpPr txBox="1"/>
            <p:nvPr/>
          </p:nvSpPr>
          <p:spPr>
            <a:xfrm>
              <a:off x="1721628" y="3979104"/>
              <a:ext cx="64856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altLang="pt-BR" b="1" dirty="0">
                  <a:solidFill>
                    <a:schemeClr val="accent2">
                      <a:lumMod val="50000"/>
                    </a:schemeClr>
                  </a:solidFill>
                </a:rPr>
                <a:t>A avaliação dos riscos assumidos por esses fundos é fundamental</a:t>
              </a:r>
            </a:p>
          </p:txBody>
        </p:sp>
        <p:sp>
          <p:nvSpPr>
            <p:cNvPr id="13" name="Retângulo 12">
              <a:extLst>
                <a:ext uri="{FF2B5EF4-FFF2-40B4-BE49-F238E27FC236}">
                  <a16:creationId xmlns:a16="http://schemas.microsoft.com/office/drawing/2014/main" xmlns="" id="{BFC2060F-2EC8-8C4B-8985-BB9284C8E226}"/>
                </a:ext>
              </a:extLst>
            </p:cNvPr>
            <p:cNvSpPr/>
            <p:nvPr/>
          </p:nvSpPr>
          <p:spPr>
            <a:xfrm>
              <a:off x="977026" y="3517633"/>
              <a:ext cx="822661" cy="163121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sz="10000" b="1" dirty="0">
                  <a:solidFill>
                    <a:schemeClr val="accent2">
                      <a:lumMod val="50000"/>
                    </a:schemeClr>
                  </a:solidFill>
                </a:rPr>
                <a:t>*</a:t>
              </a:r>
              <a:endParaRPr lang="pt-BR" sz="10000" dirty="0"/>
            </a:p>
          </p:txBody>
        </p:sp>
      </p:grp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3739752E-154F-D443-8FAA-C72C63DA0F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718" y="1743287"/>
            <a:ext cx="11386812" cy="3881359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E399187B-167D-4E1E-BC31-85EA37B5D635}"/>
              </a:ext>
            </a:extLst>
          </p:cNvPr>
          <p:cNvSpPr txBox="1"/>
          <p:nvPr/>
        </p:nvSpPr>
        <p:spPr>
          <a:xfrm>
            <a:off x="10259209" y="5594351"/>
            <a:ext cx="17578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/>
              <a:t>*Patrimônio líquido contábil</a:t>
            </a:r>
          </a:p>
          <a:p>
            <a:r>
              <a:rPr lang="pt-BR" sz="1000" dirty="0"/>
              <a:t>** Valor em 2016.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D5FA9C44-A0DB-4967-B1E6-16794A756C79}"/>
              </a:ext>
            </a:extLst>
          </p:cNvPr>
          <p:cNvSpPr txBox="1"/>
          <p:nvPr/>
        </p:nvSpPr>
        <p:spPr>
          <a:xfrm>
            <a:off x="6096000" y="1439500"/>
            <a:ext cx="25201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>
                <a:solidFill>
                  <a:prstClr val="black"/>
                </a:solidFill>
              </a:rPr>
              <a:t>(Valores correntes)</a:t>
            </a:r>
          </a:p>
          <a:p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678BBA04-D62F-41BD-867F-5373F76C6CA0}"/>
              </a:ext>
            </a:extLst>
          </p:cNvPr>
          <p:cNvSpPr txBox="1"/>
          <p:nvPr/>
        </p:nvSpPr>
        <p:spPr>
          <a:xfrm>
            <a:off x="1126273" y="4003287"/>
            <a:ext cx="4460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**</a:t>
            </a:r>
          </a:p>
        </p:txBody>
      </p:sp>
    </p:spTree>
    <p:extLst>
      <p:ext uri="{BB962C8B-B14F-4D97-AF65-F5344CB8AC3E}">
        <p14:creationId xmlns:p14="http://schemas.microsoft.com/office/powerpoint/2010/main" val="403134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9567" y="277247"/>
            <a:ext cx="11642444" cy="806786"/>
          </a:xfrm>
        </p:spPr>
        <p:txBody>
          <a:bodyPr>
            <a:normAutofit/>
          </a:bodyPr>
          <a:lstStyle/>
          <a:p>
            <a:pPr marL="342900" lvl="1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pt-BR" altLang="pt-BR" sz="24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Fundos Garantidores Privados – implicações para as contas públicas</a:t>
            </a:r>
          </a:p>
        </p:txBody>
      </p:sp>
      <p:sp>
        <p:nvSpPr>
          <p:cNvPr id="12" name="Elipse 11"/>
          <p:cNvSpPr/>
          <p:nvPr/>
        </p:nvSpPr>
        <p:spPr>
          <a:xfrm>
            <a:off x="238438" y="438011"/>
            <a:ext cx="540000" cy="5400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3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xmlns="" id="{36F92205-8F9A-49C4-B353-AE93D710DFC1}"/>
              </a:ext>
            </a:extLst>
          </p:cNvPr>
          <p:cNvSpPr/>
          <p:nvPr/>
        </p:nvSpPr>
        <p:spPr>
          <a:xfrm>
            <a:off x="611823" y="923269"/>
            <a:ext cx="1073034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1" indent="-342900" algn="just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pt-BR" sz="2200" dirty="0">
                <a:solidFill>
                  <a:prstClr val="black"/>
                </a:solidFill>
              </a:rPr>
              <a:t>O aporte de recursos da União para fundos garantidores afeta, diretamente, o resultado fiscal, no momento da aquisição de cotas/aporte de capital.</a:t>
            </a:r>
          </a:p>
          <a:p>
            <a:pPr marL="514350" lvl="1" indent="-342900" algn="just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pt-BR" sz="2200" dirty="0">
              <a:solidFill>
                <a:prstClr val="black"/>
              </a:solidFill>
            </a:endParaRPr>
          </a:p>
          <a:p>
            <a:pPr marL="514350" lvl="1" indent="-342900" algn="just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pt-BR" sz="2200" dirty="0">
                <a:solidFill>
                  <a:prstClr val="black"/>
                </a:solidFill>
              </a:rPr>
              <a:t>Entre 2004 e 2018 a União aportou mais de R$ 11 bilhões</a:t>
            </a:r>
            <a:r>
              <a:rPr lang="pt-BR" sz="2200" baseline="30000" dirty="0">
                <a:solidFill>
                  <a:prstClr val="black"/>
                </a:solidFill>
              </a:rPr>
              <a:t>1</a:t>
            </a:r>
            <a:r>
              <a:rPr lang="pt-BR" sz="2200" dirty="0">
                <a:solidFill>
                  <a:prstClr val="black"/>
                </a:solidFill>
              </a:rPr>
              <a:t> nos fundos garantidores privados.</a:t>
            </a:r>
          </a:p>
          <a:p>
            <a:pPr marL="514350" lvl="1" indent="-342900" algn="just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pt-BR" sz="2200" dirty="0">
              <a:solidFill>
                <a:prstClr val="black"/>
              </a:solidFill>
            </a:endParaRPr>
          </a:p>
          <a:p>
            <a:pPr marL="514350" lvl="1" indent="-342900" algn="just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pt-BR" sz="2200" dirty="0">
                <a:solidFill>
                  <a:prstClr val="black"/>
                </a:solidFill>
              </a:rPr>
              <a:t>Os custos administrativos para o funcionamento dos fundos, tais como taxas de operacionalização e de gestão, também são significativos e devem ser considerados, haja vista que são despesas que impactam o resultado dos Fundos. </a:t>
            </a:r>
            <a:endParaRPr lang="pt-BR" sz="2200" dirty="0">
              <a:solidFill>
                <a:prstClr val="black"/>
              </a:solidFill>
              <a:highlight>
                <a:srgbClr val="FFFF00"/>
              </a:highlight>
            </a:endParaRPr>
          </a:p>
          <a:p>
            <a:pPr marL="514350" lvl="1" indent="-342900" algn="just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pt-BR" sz="2200" dirty="0">
              <a:solidFill>
                <a:prstClr val="black"/>
              </a:solidFill>
              <a:highlight>
                <a:srgbClr val="FFFF00"/>
              </a:highlight>
            </a:endParaRPr>
          </a:p>
          <a:p>
            <a:pPr marL="514350" lvl="1" indent="-342900" algn="just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pt-BR" sz="2200" dirty="0">
                <a:solidFill>
                  <a:prstClr val="black"/>
                </a:solidFill>
              </a:rPr>
              <a:t>Os gastos indiretos com pagamento dos servidores dedicados nos ministérios, órgãos de controle, comitês, conselhos, para acompanhamento desses fundos, também devem ser considerados.</a:t>
            </a:r>
          </a:p>
          <a:p>
            <a:pPr marL="514350" lvl="1" indent="-342900" algn="just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endParaRPr lang="pt-BR" sz="2200" dirty="0">
              <a:solidFill>
                <a:prstClr val="black"/>
              </a:solidFill>
            </a:endParaRPr>
          </a:p>
          <a:p>
            <a:pPr marL="514350" lvl="1" indent="-342900" algn="just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pt-BR" sz="2200" dirty="0">
                <a:solidFill>
                  <a:prstClr val="black"/>
                </a:solidFill>
              </a:rPr>
              <a:t>Em um cenário de ajuste fiscal e teto de gastos, a avaliação desses fundos torna-se mais relevante.</a:t>
            </a:r>
            <a:endParaRPr lang="pt-BR" dirty="0">
              <a:solidFill>
                <a:prstClr val="black"/>
              </a:solidFill>
            </a:endParaRPr>
          </a:p>
        </p:txBody>
      </p:sp>
      <p:sp>
        <p:nvSpPr>
          <p:cNvPr id="6" name="Text Box 8">
            <a:extLst>
              <a:ext uri="{FF2B5EF4-FFF2-40B4-BE49-F238E27FC236}">
                <a16:creationId xmlns:a16="http://schemas.microsoft.com/office/drawing/2014/main" xmlns="" id="{010FC967-8F68-4B95-9F89-7368C86B5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551" y="6284401"/>
            <a:ext cx="11234889" cy="27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2836" tIns="42836" rIns="42836" bIns="42836">
            <a:spAutoFit/>
          </a:bodyPr>
          <a:lstStyle/>
          <a:p>
            <a:pPr defTabSz="858838" eaLnBrk="0" hangingPunct="0"/>
            <a:r>
              <a:rPr lang="pt-BR" sz="1200" dirty="0">
                <a:solidFill>
                  <a:prstClr val="black"/>
                </a:solidFill>
              </a:rPr>
              <a:t>(1) Considera os montantes brutos aportados, em valores correntes. Em algumas situações, a União resgatou cotas adquiridas em determinados fundos para aporte em outros.</a:t>
            </a:r>
          </a:p>
        </p:txBody>
      </p:sp>
    </p:spTree>
    <p:extLst>
      <p:ext uri="{BB962C8B-B14F-4D97-AF65-F5344CB8AC3E}">
        <p14:creationId xmlns:p14="http://schemas.microsoft.com/office/powerpoint/2010/main" val="699735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3">
            <a:extLst>
              <a:ext uri="{FF2B5EF4-FFF2-40B4-BE49-F238E27FC236}">
                <a16:creationId xmlns:a16="http://schemas.microsoft.com/office/drawing/2014/main" xmlns="" id="{3F7E207C-1BF9-440A-B5B1-7039DF5EC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5279" y="277247"/>
            <a:ext cx="11642444" cy="806786"/>
          </a:xfrm>
        </p:spPr>
        <p:txBody>
          <a:bodyPr>
            <a:normAutofit/>
          </a:bodyPr>
          <a:lstStyle/>
          <a:p>
            <a:pPr marL="342900" lvl="1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tabLst>
                <a:tab pos="457200" algn="l"/>
                <a:tab pos="904875" algn="l"/>
                <a:tab pos="1354138" algn="l"/>
                <a:tab pos="1803400" algn="l"/>
                <a:tab pos="2252663" algn="l"/>
                <a:tab pos="2701925" algn="l"/>
                <a:tab pos="3151188" algn="l"/>
                <a:tab pos="3600450" algn="l"/>
                <a:tab pos="4049713" algn="l"/>
                <a:tab pos="4498975" algn="l"/>
                <a:tab pos="4948238" algn="l"/>
                <a:tab pos="5397500" algn="l"/>
                <a:tab pos="5846763" algn="l"/>
                <a:tab pos="6296025" algn="l"/>
                <a:tab pos="6745288" algn="l"/>
                <a:tab pos="7194550" algn="l"/>
                <a:tab pos="7643813" algn="l"/>
                <a:tab pos="8093075" algn="l"/>
                <a:tab pos="8542338" algn="l"/>
                <a:tab pos="8991600" algn="l"/>
                <a:tab pos="9440863" algn="l"/>
              </a:tabLst>
            </a:pPr>
            <a:r>
              <a:rPr lang="pt-BR" altLang="pt-BR" sz="2400" b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</a:rPr>
              <a:t>Fundos Garantidores – erros do passado a serem evitados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xmlns="" id="{52B316C8-ED14-4DA0-B917-26D6614599B5}"/>
              </a:ext>
            </a:extLst>
          </p:cNvPr>
          <p:cNvSpPr/>
          <p:nvPr/>
        </p:nvSpPr>
        <p:spPr>
          <a:xfrm>
            <a:off x="238438" y="438011"/>
            <a:ext cx="540000" cy="5400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500" dirty="0"/>
              <a:t>3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464B5944-FDE1-4389-806E-0B1FEC742A9E}"/>
              </a:ext>
            </a:extLst>
          </p:cNvPr>
          <p:cNvSpPr/>
          <p:nvPr/>
        </p:nvSpPr>
        <p:spPr>
          <a:xfrm>
            <a:off x="438677" y="1133356"/>
            <a:ext cx="10934173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1">
              <a:buClr>
                <a:schemeClr val="tx1"/>
              </a:buClr>
              <a:defRPr/>
            </a:pPr>
            <a:endParaRPr lang="pt-BR" b="1" dirty="0">
              <a:solidFill>
                <a:prstClr val="black"/>
              </a:solidFill>
            </a:endParaRPr>
          </a:p>
          <a:p>
            <a:pPr marL="171450" lvl="1">
              <a:buClr>
                <a:schemeClr val="tx1"/>
              </a:buClr>
              <a:defRPr/>
            </a:pPr>
            <a:r>
              <a:rPr lang="pt-BR" sz="2200" b="1" dirty="0">
                <a:solidFill>
                  <a:prstClr val="black"/>
                </a:solidFill>
              </a:rPr>
              <a:t>FGCN - </a:t>
            </a:r>
            <a:r>
              <a:rPr lang="pt-BR" altLang="pt-BR" sz="2200" b="1" dirty="0"/>
              <a:t>FUNDO DE GARANTIA PARA A CONSTRUÇÃO NAVAL</a:t>
            </a:r>
            <a:endParaRPr lang="pt-BR" sz="2200" b="1" dirty="0">
              <a:solidFill>
                <a:prstClr val="black"/>
              </a:solidFill>
            </a:endParaRPr>
          </a:p>
          <a:p>
            <a:pPr marL="171450" lvl="1">
              <a:buClr>
                <a:schemeClr val="tx1"/>
              </a:buClr>
              <a:defRPr/>
            </a:pPr>
            <a:endParaRPr lang="pt-BR" sz="2200" b="1" dirty="0">
              <a:solidFill>
                <a:prstClr val="black"/>
              </a:solidFill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altLang="pt-BR" sz="2200" spc="-50" dirty="0"/>
              <a:t>O fundo apresentava um patrimônio aproximado de R$ 4,3 bilhões e uma exposição total de montante aproximado de R$ 7,7 bilhões.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endParaRPr lang="pt-BR" altLang="pt-BR" sz="2200" spc="-50"/>
          </a:p>
          <a:p>
            <a:pPr marL="800100" lvl="1" indent="-342900" algn="just">
              <a:buFont typeface="Arial" panose="020B0604020202020204" pitchFamily="34" charset="0"/>
              <a:buChar char="•"/>
              <a:defRPr/>
            </a:pPr>
            <a:r>
              <a:rPr lang="pt-BR" altLang="pt-BR" sz="2200" spc="-50"/>
              <a:t>Com </a:t>
            </a:r>
            <a:r>
              <a:rPr lang="pt-BR" altLang="pt-BR" sz="2200" spc="-50" dirty="0"/>
              <a:t>as perdas ocorridas com honras de garantias, no montante de R$ 4,42 bilhões, o fundo está com </a:t>
            </a:r>
            <a:r>
              <a:rPr lang="pt-BR" sz="2200" spc="-50" dirty="0"/>
              <a:t>Patrimônio Líquido, posição de dez</a:t>
            </a:r>
            <a:r>
              <a:rPr lang="pt-BR" sz="2200" spc="-50"/>
              <a:t>/2017, de </a:t>
            </a:r>
            <a:r>
              <a:rPr lang="pt-BR" sz="2200" spc="-50" dirty="0"/>
              <a:t>R$ 49,88 milhões.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endParaRPr lang="pt-BR" sz="2200" spc="-50" dirty="0"/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200" spc="-50" dirty="0"/>
              <a:t>O fundo não está contratando novas garantias. </a:t>
            </a:r>
            <a:endParaRPr lang="pt-BR" altLang="pt-BR" sz="2200" spc="-50" dirty="0"/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endParaRPr lang="pt-BR" altLang="pt-BR" sz="2200" spc="-50"/>
          </a:p>
          <a:p>
            <a:pPr marL="800100" lvl="1" indent="-342900" algn="just">
              <a:buFont typeface="Arial" panose="020B0604020202020204" pitchFamily="34" charset="0"/>
              <a:buChar char="•"/>
              <a:defRPr/>
            </a:pPr>
            <a:r>
              <a:rPr lang="pt-BR" altLang="pt-BR" sz="2200" spc="-50"/>
              <a:t>Risco </a:t>
            </a:r>
            <a:r>
              <a:rPr lang="pt-BR" altLang="pt-BR" sz="2200" spc="-50" dirty="0"/>
              <a:t>de crédito concentrado em poucas operações.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endParaRPr lang="pt-BR" altLang="pt-BR" sz="2200" spc="-5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dirty="0"/>
              <a:t>Atualmente o FGCN está aguardando a definição do Processo de Recuperação Judicial da Sete Brasil para tentar realizar de alguma maneira seus ativos.</a:t>
            </a:r>
          </a:p>
          <a:p>
            <a:pPr marL="171450" lvl="1">
              <a:buClr>
                <a:schemeClr val="tx1"/>
              </a:buClr>
              <a:defRPr/>
            </a:pPr>
            <a:endParaRPr lang="pt-BR" sz="2200" b="1" dirty="0">
              <a:solidFill>
                <a:prstClr val="black"/>
              </a:solidFill>
            </a:endParaRPr>
          </a:p>
          <a:p>
            <a:pPr lvl="1" algn="just">
              <a:defRPr/>
            </a:pPr>
            <a:endParaRPr lang="pt-BR" altLang="pt-BR" spc="-50" dirty="0"/>
          </a:p>
        </p:txBody>
      </p:sp>
    </p:spTree>
    <p:extLst>
      <p:ext uri="{BB962C8B-B14F-4D97-AF65-F5344CB8AC3E}">
        <p14:creationId xmlns:p14="http://schemas.microsoft.com/office/powerpoint/2010/main" val="41935130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1697</Words>
  <Application>Microsoft Office PowerPoint</Application>
  <PresentationFormat>Widescreen</PresentationFormat>
  <Paragraphs>213</Paragraphs>
  <Slides>18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Myriad Pro</vt:lpstr>
      <vt:lpstr>Wingdings</vt:lpstr>
      <vt:lpstr>Tema do Office</vt:lpstr>
      <vt:lpstr>Apresentação do PowerPoint</vt:lpstr>
      <vt:lpstr>Sumário </vt:lpstr>
      <vt:lpstr>Cenário Fiscal</vt:lpstr>
      <vt:lpstr>Cenário Fiscal</vt:lpstr>
      <vt:lpstr>Cenário Fiscal</vt:lpstr>
      <vt:lpstr>Desafios na Eficiência na Utilização dos Recursos Públicos</vt:lpstr>
      <vt:lpstr>Fundos Garantidores Privados com participação da União</vt:lpstr>
      <vt:lpstr>Fundos Garantidores Privados – implicações para as contas públicas</vt:lpstr>
      <vt:lpstr>Fundos Garantidores – erros do passado a serem evitados</vt:lpstr>
      <vt:lpstr>Fundos Garantidores – erros do passado a serem evitados</vt:lpstr>
      <vt:lpstr>FGE - Fundo de Garantia à Exportação</vt:lpstr>
      <vt:lpstr>FGE  - possibilidades de aperfeiçoamento</vt:lpstr>
      <vt:lpstr>Seguro Rural – possibilidades de aperfeiçoamento</vt:lpstr>
      <vt:lpstr>Seguro Rural: impacto fiscal de renegociações de dívida</vt:lpstr>
      <vt:lpstr>Seguro Rural: comparação internacional</vt:lpstr>
      <vt:lpstr>Seguro rural - possibilidades de aperfeiçoamento</vt:lpstr>
      <vt:lpstr>Principais questões</vt:lpstr>
      <vt:lpstr>Obrigado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Thais Salzer Procopio</dc:creator>
  <cp:lastModifiedBy>user</cp:lastModifiedBy>
  <cp:revision>53</cp:revision>
  <cp:lastPrinted>2018-06-25T12:46:21Z</cp:lastPrinted>
  <dcterms:created xsi:type="dcterms:W3CDTF">2018-06-21T12:53:39Z</dcterms:created>
  <dcterms:modified xsi:type="dcterms:W3CDTF">2018-06-27T05:09:19Z</dcterms:modified>
</cp:coreProperties>
</file>