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23"/>
  </p:notesMasterIdLst>
  <p:sldIdLst>
    <p:sldId id="335" r:id="rId2"/>
    <p:sldId id="509" r:id="rId3"/>
    <p:sldId id="508" r:id="rId4"/>
    <p:sldId id="289" r:id="rId5"/>
    <p:sldId id="462" r:id="rId6"/>
    <p:sldId id="512" r:id="rId7"/>
    <p:sldId id="505" r:id="rId8"/>
    <p:sldId id="507" r:id="rId9"/>
    <p:sldId id="432" r:id="rId10"/>
    <p:sldId id="523" r:id="rId11"/>
    <p:sldId id="514" r:id="rId12"/>
    <p:sldId id="513" r:id="rId13"/>
    <p:sldId id="517" r:id="rId14"/>
    <p:sldId id="515" r:id="rId15"/>
    <p:sldId id="516" r:id="rId16"/>
    <p:sldId id="520" r:id="rId17"/>
    <p:sldId id="524" r:id="rId18"/>
    <p:sldId id="525" r:id="rId19"/>
    <p:sldId id="526" r:id="rId20"/>
    <p:sldId id="528" r:id="rId21"/>
    <p:sldId id="52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4434" autoAdjust="0"/>
  </p:normalViewPr>
  <p:slideViewPr>
    <p:cSldViewPr snapToGrid="0" snapToObjects="1">
      <p:cViewPr varScale="1">
        <p:scale>
          <a:sx n="72" d="100"/>
          <a:sy n="72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C2B459-8379-4EAE-8F85-8F1C1FCAFAB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D72948D-9022-43B4-80DC-2C2825E1C721}">
      <dgm:prSet phldrT="[Texto]" custT="1"/>
      <dgm:spPr/>
      <dgm:t>
        <a:bodyPr/>
        <a:lstStyle/>
        <a:p>
          <a:pPr algn="ctr"/>
          <a:endParaRPr lang="pt-BR" sz="2900" dirty="0"/>
        </a:p>
        <a:p>
          <a:pPr algn="ctr"/>
          <a:endParaRPr lang="pt-BR" sz="2800" dirty="0"/>
        </a:p>
        <a:p>
          <a:pPr algn="ctr"/>
          <a:r>
            <a:rPr lang="pt-BR" sz="2800" dirty="0"/>
            <a:t>CONTRATO DE </a:t>
          </a:r>
        </a:p>
        <a:p>
          <a:pPr algn="ctr"/>
          <a:r>
            <a:rPr lang="pt-BR" sz="2800" dirty="0"/>
            <a:t>VENDA E</a:t>
          </a:r>
        </a:p>
        <a:p>
          <a:pPr algn="ctr"/>
          <a:r>
            <a:rPr lang="pt-BR" sz="2800" dirty="0"/>
            <a:t>COMPRA</a:t>
          </a:r>
        </a:p>
      </dgm:t>
    </dgm:pt>
    <dgm:pt modelId="{543DCAC8-22C9-4BE3-B7CA-F71CD1A4F922}" type="parTrans" cxnId="{7E20E019-76B0-4688-8ADA-15466E01E149}">
      <dgm:prSet/>
      <dgm:spPr/>
      <dgm:t>
        <a:bodyPr/>
        <a:lstStyle/>
        <a:p>
          <a:endParaRPr lang="pt-BR"/>
        </a:p>
      </dgm:t>
    </dgm:pt>
    <dgm:pt modelId="{CDBFD4C6-74A2-4928-BDFB-394F8C915363}" type="sibTrans" cxnId="{7E20E019-76B0-4688-8ADA-15466E01E149}">
      <dgm:prSet/>
      <dgm:spPr/>
      <dgm:t>
        <a:bodyPr/>
        <a:lstStyle/>
        <a:p>
          <a:endParaRPr lang="pt-BR"/>
        </a:p>
      </dgm:t>
    </dgm:pt>
    <dgm:pt modelId="{EE8D4DD5-60CE-43FB-9B57-5701A4C1E923}">
      <dgm:prSet phldrT="[Texto]" custT="1"/>
      <dgm:spPr/>
      <dgm:t>
        <a:bodyPr/>
        <a:lstStyle/>
        <a:p>
          <a:pPr algn="ctr"/>
          <a:r>
            <a:rPr lang="pt-BR" sz="1600" b="1" dirty="0"/>
            <a:t>TRANSPORTADOR E EMBARCADOR</a:t>
          </a:r>
        </a:p>
        <a:p>
          <a:pPr algn="ctr"/>
          <a:endParaRPr lang="pt-BR" sz="1400" dirty="0"/>
        </a:p>
      </dgm:t>
    </dgm:pt>
    <dgm:pt modelId="{B8FB68E8-0202-4411-86F1-090F03A116D1}" type="parTrans" cxnId="{3297EB9C-735D-4DE1-AFB8-E3FACF6EC42C}">
      <dgm:prSet/>
      <dgm:spPr/>
      <dgm:t>
        <a:bodyPr/>
        <a:lstStyle/>
        <a:p>
          <a:endParaRPr lang="pt-BR"/>
        </a:p>
      </dgm:t>
    </dgm:pt>
    <dgm:pt modelId="{28A65C15-FCD2-4FCA-974E-2AE2E29F4C78}" type="sibTrans" cxnId="{3297EB9C-735D-4DE1-AFB8-E3FACF6EC42C}">
      <dgm:prSet/>
      <dgm:spPr/>
      <dgm:t>
        <a:bodyPr/>
        <a:lstStyle/>
        <a:p>
          <a:endParaRPr lang="pt-BR"/>
        </a:p>
      </dgm:t>
    </dgm:pt>
    <dgm:pt modelId="{3477607E-C31A-4D22-B39C-E0115941160E}">
      <dgm:prSet phldrT="[Texto]" custT="1"/>
      <dgm:spPr/>
      <dgm:t>
        <a:bodyPr/>
        <a:lstStyle/>
        <a:p>
          <a:pPr algn="l"/>
          <a:endParaRPr lang="pt-BR" sz="2900" dirty="0"/>
        </a:p>
        <a:p>
          <a:pPr algn="ctr"/>
          <a:endParaRPr lang="pt-BR" sz="2800" dirty="0"/>
        </a:p>
        <a:p>
          <a:pPr algn="ctr"/>
          <a:r>
            <a:rPr lang="pt-BR" sz="2800" dirty="0"/>
            <a:t>CONTRATO DE </a:t>
          </a:r>
        </a:p>
        <a:p>
          <a:pPr algn="ctr"/>
          <a:r>
            <a:rPr lang="pt-BR" sz="2800" dirty="0"/>
            <a:t>TRANSPORTE</a:t>
          </a:r>
        </a:p>
      </dgm:t>
    </dgm:pt>
    <dgm:pt modelId="{564CF680-094C-42F8-9DF1-81F92E2DC503}" type="parTrans" cxnId="{F4216E66-9537-416F-A533-BE9F5DC8C9B9}">
      <dgm:prSet/>
      <dgm:spPr/>
      <dgm:t>
        <a:bodyPr/>
        <a:lstStyle/>
        <a:p>
          <a:endParaRPr lang="pt-BR"/>
        </a:p>
      </dgm:t>
    </dgm:pt>
    <dgm:pt modelId="{A61FA0B4-1450-470C-B550-FCE5777B43F6}" type="sibTrans" cxnId="{F4216E66-9537-416F-A533-BE9F5DC8C9B9}">
      <dgm:prSet/>
      <dgm:spPr/>
      <dgm:t>
        <a:bodyPr/>
        <a:lstStyle/>
        <a:p>
          <a:endParaRPr lang="pt-BR"/>
        </a:p>
      </dgm:t>
    </dgm:pt>
    <dgm:pt modelId="{C54D0793-BF24-433D-9E59-EEEB2E0D12EB}">
      <dgm:prSet phldrT="[Texto]" custT="1"/>
      <dgm:spPr/>
      <dgm:t>
        <a:bodyPr/>
        <a:lstStyle/>
        <a:p>
          <a:pPr algn="ctr"/>
          <a:r>
            <a:rPr lang="pt-BR" sz="1600" b="1" dirty="0"/>
            <a:t>SEGURADO ,  SEGURADOR , </a:t>
          </a:r>
          <a:r>
            <a:rPr lang="pt-BR" sz="1600" b="1" dirty="0" err="1"/>
            <a:t>P&amp;i</a:t>
          </a:r>
          <a:r>
            <a:rPr lang="pt-BR" sz="1600" b="1" dirty="0"/>
            <a:t>, BENEFICIÁRIO</a:t>
          </a:r>
        </a:p>
      </dgm:t>
    </dgm:pt>
    <dgm:pt modelId="{86D59934-94F2-4155-913E-8685057085E8}" type="parTrans" cxnId="{0AE3CEC3-37AD-4035-B4BE-47DA64367B1C}">
      <dgm:prSet/>
      <dgm:spPr/>
      <dgm:t>
        <a:bodyPr/>
        <a:lstStyle/>
        <a:p>
          <a:endParaRPr lang="pt-BR"/>
        </a:p>
      </dgm:t>
    </dgm:pt>
    <dgm:pt modelId="{334B122B-92F0-44B3-95BC-959D7CE582B3}" type="sibTrans" cxnId="{0AE3CEC3-37AD-4035-B4BE-47DA64367B1C}">
      <dgm:prSet/>
      <dgm:spPr/>
      <dgm:t>
        <a:bodyPr/>
        <a:lstStyle/>
        <a:p>
          <a:endParaRPr lang="pt-BR"/>
        </a:p>
      </dgm:t>
    </dgm:pt>
    <dgm:pt modelId="{E3CE1100-5779-4082-BD82-30DC93B54797}">
      <dgm:prSet phldrT="[Texto]" custT="1"/>
      <dgm:spPr/>
      <dgm:t>
        <a:bodyPr/>
        <a:lstStyle/>
        <a:p>
          <a:pPr algn="ctr"/>
          <a:endParaRPr lang="pt-BR" sz="3400" dirty="0"/>
        </a:p>
        <a:p>
          <a:pPr algn="ctr"/>
          <a:endParaRPr lang="pt-BR" sz="2800" dirty="0"/>
        </a:p>
        <a:p>
          <a:pPr algn="ctr"/>
          <a:r>
            <a:rPr lang="pt-BR" sz="2800" dirty="0"/>
            <a:t>CONTRATO DE </a:t>
          </a:r>
        </a:p>
        <a:p>
          <a:pPr algn="ctr"/>
          <a:r>
            <a:rPr lang="pt-BR" sz="2800" dirty="0"/>
            <a:t>SEGURO</a:t>
          </a:r>
        </a:p>
      </dgm:t>
    </dgm:pt>
    <dgm:pt modelId="{3CF31E66-18C8-48F9-B05B-5B1572D5708D}" type="parTrans" cxnId="{561C1175-E074-4135-8BFE-2A6E2157E72A}">
      <dgm:prSet/>
      <dgm:spPr/>
      <dgm:t>
        <a:bodyPr/>
        <a:lstStyle/>
        <a:p>
          <a:endParaRPr lang="pt-BR"/>
        </a:p>
      </dgm:t>
    </dgm:pt>
    <dgm:pt modelId="{6274F8CB-B4B1-4565-A0B3-EDA236915242}" type="sibTrans" cxnId="{561C1175-E074-4135-8BFE-2A6E2157E72A}">
      <dgm:prSet/>
      <dgm:spPr/>
      <dgm:t>
        <a:bodyPr/>
        <a:lstStyle/>
        <a:p>
          <a:endParaRPr lang="pt-BR"/>
        </a:p>
      </dgm:t>
    </dgm:pt>
    <dgm:pt modelId="{AD274A97-EDFF-4C50-9E2E-6CEB5D1DAD0A}">
      <dgm:prSet phldrT="[Texto]" custT="1"/>
      <dgm:spPr/>
      <dgm:t>
        <a:bodyPr/>
        <a:lstStyle/>
        <a:p>
          <a:pPr algn="ctr"/>
          <a:r>
            <a:rPr lang="pt-BR" sz="1600" b="1" dirty="0"/>
            <a:t>VENDEDOR E COMPRADOR</a:t>
          </a:r>
        </a:p>
      </dgm:t>
    </dgm:pt>
    <dgm:pt modelId="{4264B3D4-B5A7-4811-ADE2-82865EE22E6E}" type="sibTrans" cxnId="{FCE78A53-A64E-4C6B-A6CA-616528A68600}">
      <dgm:prSet/>
      <dgm:spPr/>
      <dgm:t>
        <a:bodyPr/>
        <a:lstStyle/>
        <a:p>
          <a:endParaRPr lang="pt-BR"/>
        </a:p>
      </dgm:t>
    </dgm:pt>
    <dgm:pt modelId="{46C69472-CA51-48E4-BC7F-9AD2F931C975}" type="parTrans" cxnId="{FCE78A53-A64E-4C6B-A6CA-616528A68600}">
      <dgm:prSet/>
      <dgm:spPr/>
      <dgm:t>
        <a:bodyPr/>
        <a:lstStyle/>
        <a:p>
          <a:endParaRPr lang="pt-BR"/>
        </a:p>
      </dgm:t>
    </dgm:pt>
    <dgm:pt modelId="{A540B512-D279-43E9-950D-33980FE5C6B9}" type="pres">
      <dgm:prSet presAssocID="{BAC2B459-8379-4EAE-8F85-8F1C1FCAFAB5}" presName="Name0" presStyleCnt="0">
        <dgm:presLayoutVars>
          <dgm:dir/>
          <dgm:animLvl val="lvl"/>
          <dgm:resizeHandles val="exact"/>
        </dgm:presLayoutVars>
      </dgm:prSet>
      <dgm:spPr/>
    </dgm:pt>
    <dgm:pt modelId="{73286699-858D-4303-8DA8-5A4CC7EBD4A5}" type="pres">
      <dgm:prSet presAssocID="{AD274A97-EDFF-4C50-9E2E-6CEB5D1DAD0A}" presName="compositeNode" presStyleCnt="0">
        <dgm:presLayoutVars>
          <dgm:bulletEnabled val="1"/>
        </dgm:presLayoutVars>
      </dgm:prSet>
      <dgm:spPr/>
    </dgm:pt>
    <dgm:pt modelId="{4C8F1138-8DD3-40C9-96E1-2AB0AF30A4A7}" type="pres">
      <dgm:prSet presAssocID="{AD274A97-EDFF-4C50-9E2E-6CEB5D1DAD0A}" presName="bgRect" presStyleLbl="node1" presStyleIdx="0" presStyleCnt="3" custLinFactNeighborX="-54" custLinFactNeighborY="493"/>
      <dgm:spPr/>
    </dgm:pt>
    <dgm:pt modelId="{EFB10334-CC7F-4C92-9E9C-5E614B8E774F}" type="pres">
      <dgm:prSet presAssocID="{AD274A97-EDFF-4C50-9E2E-6CEB5D1DAD0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433E9F5-DACD-48F6-BCA3-2D0128548CF2}" type="pres">
      <dgm:prSet presAssocID="{AD274A97-EDFF-4C50-9E2E-6CEB5D1DAD0A}" presName="childNode" presStyleLbl="node1" presStyleIdx="0" presStyleCnt="3">
        <dgm:presLayoutVars>
          <dgm:bulletEnabled val="1"/>
        </dgm:presLayoutVars>
      </dgm:prSet>
      <dgm:spPr/>
    </dgm:pt>
    <dgm:pt modelId="{D9639F69-C353-4334-9EDE-C2BF01897D86}" type="pres">
      <dgm:prSet presAssocID="{4264B3D4-B5A7-4811-ADE2-82865EE22E6E}" presName="hSp" presStyleCnt="0"/>
      <dgm:spPr/>
    </dgm:pt>
    <dgm:pt modelId="{1E709AF5-6CE0-4580-9A7A-E560A88D1569}" type="pres">
      <dgm:prSet presAssocID="{4264B3D4-B5A7-4811-ADE2-82865EE22E6E}" presName="vProcSp" presStyleCnt="0"/>
      <dgm:spPr/>
    </dgm:pt>
    <dgm:pt modelId="{EB8BA009-B90E-4239-BD1A-FD0B9DE188DC}" type="pres">
      <dgm:prSet presAssocID="{4264B3D4-B5A7-4811-ADE2-82865EE22E6E}" presName="vSp1" presStyleCnt="0"/>
      <dgm:spPr/>
    </dgm:pt>
    <dgm:pt modelId="{FBD4C539-1C57-413C-89F5-69F43578B9B6}" type="pres">
      <dgm:prSet presAssocID="{4264B3D4-B5A7-4811-ADE2-82865EE22E6E}" presName="simulatedConn" presStyleLbl="solidFgAcc1" presStyleIdx="0" presStyleCnt="2"/>
      <dgm:spPr/>
    </dgm:pt>
    <dgm:pt modelId="{2A85EC01-18A0-450D-8E21-F093DAB9095C}" type="pres">
      <dgm:prSet presAssocID="{4264B3D4-B5A7-4811-ADE2-82865EE22E6E}" presName="vSp2" presStyleCnt="0"/>
      <dgm:spPr/>
    </dgm:pt>
    <dgm:pt modelId="{F8444AE2-7E27-404F-8B5B-A1CF0A617901}" type="pres">
      <dgm:prSet presAssocID="{4264B3D4-B5A7-4811-ADE2-82865EE22E6E}" presName="sibTrans" presStyleCnt="0"/>
      <dgm:spPr/>
    </dgm:pt>
    <dgm:pt modelId="{C5210E71-6863-4EDE-AF80-F2BDE807CF9F}" type="pres">
      <dgm:prSet presAssocID="{EE8D4DD5-60CE-43FB-9B57-5701A4C1E923}" presName="compositeNode" presStyleCnt="0">
        <dgm:presLayoutVars>
          <dgm:bulletEnabled val="1"/>
        </dgm:presLayoutVars>
      </dgm:prSet>
      <dgm:spPr/>
    </dgm:pt>
    <dgm:pt modelId="{D3000DBD-830E-4C87-AC1F-14F393581DBF}" type="pres">
      <dgm:prSet presAssocID="{EE8D4DD5-60CE-43FB-9B57-5701A4C1E923}" presName="bgRect" presStyleLbl="node1" presStyleIdx="1" presStyleCnt="3" custScaleX="103194"/>
      <dgm:spPr/>
    </dgm:pt>
    <dgm:pt modelId="{382EB334-6A2D-4C5D-8CD7-80A9E885C3D6}" type="pres">
      <dgm:prSet presAssocID="{EE8D4DD5-60CE-43FB-9B57-5701A4C1E923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DA3EF2C-9DDF-4DB6-9E4D-7D8BF6A737DD}" type="pres">
      <dgm:prSet presAssocID="{EE8D4DD5-60CE-43FB-9B57-5701A4C1E923}" presName="childNode" presStyleLbl="node1" presStyleIdx="1" presStyleCnt="3">
        <dgm:presLayoutVars>
          <dgm:bulletEnabled val="1"/>
        </dgm:presLayoutVars>
      </dgm:prSet>
      <dgm:spPr/>
    </dgm:pt>
    <dgm:pt modelId="{1430AF55-CF40-42D8-9A1A-0CAF1D567294}" type="pres">
      <dgm:prSet presAssocID="{28A65C15-FCD2-4FCA-974E-2AE2E29F4C78}" presName="hSp" presStyleCnt="0"/>
      <dgm:spPr/>
    </dgm:pt>
    <dgm:pt modelId="{798DAF48-94BC-4BEE-BE29-654300BFA42B}" type="pres">
      <dgm:prSet presAssocID="{28A65C15-FCD2-4FCA-974E-2AE2E29F4C78}" presName="vProcSp" presStyleCnt="0"/>
      <dgm:spPr/>
    </dgm:pt>
    <dgm:pt modelId="{B740537E-5982-42F1-82A3-4E1F946B6AC4}" type="pres">
      <dgm:prSet presAssocID="{28A65C15-FCD2-4FCA-974E-2AE2E29F4C78}" presName="vSp1" presStyleCnt="0"/>
      <dgm:spPr/>
    </dgm:pt>
    <dgm:pt modelId="{7329B0EB-E220-4B94-B529-DDEC2D989A36}" type="pres">
      <dgm:prSet presAssocID="{28A65C15-FCD2-4FCA-974E-2AE2E29F4C78}" presName="simulatedConn" presStyleLbl="solidFgAcc1" presStyleIdx="1" presStyleCnt="2"/>
      <dgm:spPr/>
    </dgm:pt>
    <dgm:pt modelId="{18CE6E2D-45DE-4619-8C70-32AAEF842391}" type="pres">
      <dgm:prSet presAssocID="{28A65C15-FCD2-4FCA-974E-2AE2E29F4C78}" presName="vSp2" presStyleCnt="0"/>
      <dgm:spPr/>
    </dgm:pt>
    <dgm:pt modelId="{4C4EA6F5-2D65-4A25-9FAE-7488C5AA87B4}" type="pres">
      <dgm:prSet presAssocID="{28A65C15-FCD2-4FCA-974E-2AE2E29F4C78}" presName="sibTrans" presStyleCnt="0"/>
      <dgm:spPr/>
    </dgm:pt>
    <dgm:pt modelId="{BDED0B92-A478-4229-AD7A-EEFEEBED8535}" type="pres">
      <dgm:prSet presAssocID="{C54D0793-BF24-433D-9E59-EEEB2E0D12EB}" presName="compositeNode" presStyleCnt="0">
        <dgm:presLayoutVars>
          <dgm:bulletEnabled val="1"/>
        </dgm:presLayoutVars>
      </dgm:prSet>
      <dgm:spPr/>
    </dgm:pt>
    <dgm:pt modelId="{EF1D8592-FA6D-4B5E-8CA4-C9EC60F490D1}" type="pres">
      <dgm:prSet presAssocID="{C54D0793-BF24-433D-9E59-EEEB2E0D12EB}" presName="bgRect" presStyleLbl="node1" presStyleIdx="2" presStyleCnt="3" custLinFactNeighborX="55" custLinFactNeighborY="-845"/>
      <dgm:spPr/>
    </dgm:pt>
    <dgm:pt modelId="{364CE514-4D6F-4FAA-89E8-722A117F844F}" type="pres">
      <dgm:prSet presAssocID="{C54D0793-BF24-433D-9E59-EEEB2E0D12E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49A8CCB-939D-4D94-B3E8-6731873F503A}" type="pres">
      <dgm:prSet presAssocID="{C54D0793-BF24-433D-9E59-EEEB2E0D12E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481ED14-5B4E-43B6-B687-715B2A4A4D22}" type="presOf" srcId="{C54D0793-BF24-433D-9E59-EEEB2E0D12EB}" destId="{EF1D8592-FA6D-4B5E-8CA4-C9EC60F490D1}" srcOrd="0" destOrd="0" presId="urn:microsoft.com/office/officeart/2005/8/layout/hProcess7"/>
    <dgm:cxn modelId="{7E20E019-76B0-4688-8ADA-15466E01E149}" srcId="{AD274A97-EDFF-4C50-9E2E-6CEB5D1DAD0A}" destId="{9D72948D-9022-43B4-80DC-2C2825E1C721}" srcOrd="0" destOrd="0" parTransId="{543DCAC8-22C9-4BE3-B7CA-F71CD1A4F922}" sibTransId="{CDBFD4C6-74A2-4928-BDFB-394F8C915363}"/>
    <dgm:cxn modelId="{5FE6BE25-8D57-4E0B-8F01-FFF264EF88A3}" type="presOf" srcId="{3477607E-C31A-4D22-B39C-E0115941160E}" destId="{3DA3EF2C-9DDF-4DB6-9E4D-7D8BF6A737DD}" srcOrd="0" destOrd="0" presId="urn:microsoft.com/office/officeart/2005/8/layout/hProcess7"/>
    <dgm:cxn modelId="{2A391327-2209-4A8B-8203-6FC2DD3A5846}" type="presOf" srcId="{9D72948D-9022-43B4-80DC-2C2825E1C721}" destId="{8433E9F5-DACD-48F6-BCA3-2D0128548CF2}" srcOrd="0" destOrd="0" presId="urn:microsoft.com/office/officeart/2005/8/layout/hProcess7"/>
    <dgm:cxn modelId="{F4216E66-9537-416F-A533-BE9F5DC8C9B9}" srcId="{EE8D4DD5-60CE-43FB-9B57-5701A4C1E923}" destId="{3477607E-C31A-4D22-B39C-E0115941160E}" srcOrd="0" destOrd="0" parTransId="{564CF680-094C-42F8-9DF1-81F92E2DC503}" sibTransId="{A61FA0B4-1450-470C-B550-FCE5777B43F6}"/>
    <dgm:cxn modelId="{D57D3B4C-35A8-4BF0-8061-B9D2EC49123C}" type="presOf" srcId="{EE8D4DD5-60CE-43FB-9B57-5701A4C1E923}" destId="{382EB334-6A2D-4C5D-8CD7-80A9E885C3D6}" srcOrd="1" destOrd="0" presId="urn:microsoft.com/office/officeart/2005/8/layout/hProcess7"/>
    <dgm:cxn modelId="{68172D51-C100-4A3B-B809-6FAD7EC007A1}" type="presOf" srcId="{EE8D4DD5-60CE-43FB-9B57-5701A4C1E923}" destId="{D3000DBD-830E-4C87-AC1F-14F393581DBF}" srcOrd="0" destOrd="0" presId="urn:microsoft.com/office/officeart/2005/8/layout/hProcess7"/>
    <dgm:cxn modelId="{FCE78A53-A64E-4C6B-A6CA-616528A68600}" srcId="{BAC2B459-8379-4EAE-8F85-8F1C1FCAFAB5}" destId="{AD274A97-EDFF-4C50-9E2E-6CEB5D1DAD0A}" srcOrd="0" destOrd="0" parTransId="{46C69472-CA51-48E4-BC7F-9AD2F931C975}" sibTransId="{4264B3D4-B5A7-4811-ADE2-82865EE22E6E}"/>
    <dgm:cxn modelId="{561C1175-E074-4135-8BFE-2A6E2157E72A}" srcId="{C54D0793-BF24-433D-9E59-EEEB2E0D12EB}" destId="{E3CE1100-5779-4082-BD82-30DC93B54797}" srcOrd="0" destOrd="0" parTransId="{3CF31E66-18C8-48F9-B05B-5B1572D5708D}" sibTransId="{6274F8CB-B4B1-4565-A0B3-EDA236915242}"/>
    <dgm:cxn modelId="{3297EB9C-735D-4DE1-AFB8-E3FACF6EC42C}" srcId="{BAC2B459-8379-4EAE-8F85-8F1C1FCAFAB5}" destId="{EE8D4DD5-60CE-43FB-9B57-5701A4C1E923}" srcOrd="1" destOrd="0" parTransId="{B8FB68E8-0202-4411-86F1-090F03A116D1}" sibTransId="{28A65C15-FCD2-4FCA-974E-2AE2E29F4C78}"/>
    <dgm:cxn modelId="{453797A7-620B-486B-BD72-32EFA4EB3354}" type="presOf" srcId="{AD274A97-EDFF-4C50-9E2E-6CEB5D1DAD0A}" destId="{EFB10334-CC7F-4C92-9E9C-5E614B8E774F}" srcOrd="1" destOrd="0" presId="urn:microsoft.com/office/officeart/2005/8/layout/hProcess7"/>
    <dgm:cxn modelId="{89BCA1A9-934D-4967-8BEB-51F375474913}" type="presOf" srcId="{BAC2B459-8379-4EAE-8F85-8F1C1FCAFAB5}" destId="{A540B512-D279-43E9-950D-33980FE5C6B9}" srcOrd="0" destOrd="0" presId="urn:microsoft.com/office/officeart/2005/8/layout/hProcess7"/>
    <dgm:cxn modelId="{95A7AEAE-88E3-468F-8BFD-2DCB81E7C68C}" type="presOf" srcId="{E3CE1100-5779-4082-BD82-30DC93B54797}" destId="{949A8CCB-939D-4D94-B3E8-6731873F503A}" srcOrd="0" destOrd="0" presId="urn:microsoft.com/office/officeart/2005/8/layout/hProcess7"/>
    <dgm:cxn modelId="{0AE3CEC3-37AD-4035-B4BE-47DA64367B1C}" srcId="{BAC2B459-8379-4EAE-8F85-8F1C1FCAFAB5}" destId="{C54D0793-BF24-433D-9E59-EEEB2E0D12EB}" srcOrd="2" destOrd="0" parTransId="{86D59934-94F2-4155-913E-8685057085E8}" sibTransId="{334B122B-92F0-44B3-95BC-959D7CE582B3}"/>
    <dgm:cxn modelId="{4517A7FB-7329-4E69-B288-5CBB3268324D}" type="presOf" srcId="{C54D0793-BF24-433D-9E59-EEEB2E0D12EB}" destId="{364CE514-4D6F-4FAA-89E8-722A117F844F}" srcOrd="1" destOrd="0" presId="urn:microsoft.com/office/officeart/2005/8/layout/hProcess7"/>
    <dgm:cxn modelId="{8B529EFE-28ED-406D-B0EE-ADD9AD65DDC8}" type="presOf" srcId="{AD274A97-EDFF-4C50-9E2E-6CEB5D1DAD0A}" destId="{4C8F1138-8DD3-40C9-96E1-2AB0AF30A4A7}" srcOrd="0" destOrd="0" presId="urn:microsoft.com/office/officeart/2005/8/layout/hProcess7"/>
    <dgm:cxn modelId="{8078DB6A-1C07-43A7-ABD9-78BC8455A453}" type="presParOf" srcId="{A540B512-D279-43E9-950D-33980FE5C6B9}" destId="{73286699-858D-4303-8DA8-5A4CC7EBD4A5}" srcOrd="0" destOrd="0" presId="urn:microsoft.com/office/officeart/2005/8/layout/hProcess7"/>
    <dgm:cxn modelId="{94931E50-8D2C-474E-ADEB-11331E0D2A5E}" type="presParOf" srcId="{73286699-858D-4303-8DA8-5A4CC7EBD4A5}" destId="{4C8F1138-8DD3-40C9-96E1-2AB0AF30A4A7}" srcOrd="0" destOrd="0" presId="urn:microsoft.com/office/officeart/2005/8/layout/hProcess7"/>
    <dgm:cxn modelId="{44446489-01AF-450B-8B69-66C0E839EC31}" type="presParOf" srcId="{73286699-858D-4303-8DA8-5A4CC7EBD4A5}" destId="{EFB10334-CC7F-4C92-9E9C-5E614B8E774F}" srcOrd="1" destOrd="0" presId="urn:microsoft.com/office/officeart/2005/8/layout/hProcess7"/>
    <dgm:cxn modelId="{CC350111-1195-4ADB-84A2-029E44E3EE22}" type="presParOf" srcId="{73286699-858D-4303-8DA8-5A4CC7EBD4A5}" destId="{8433E9F5-DACD-48F6-BCA3-2D0128548CF2}" srcOrd="2" destOrd="0" presId="urn:microsoft.com/office/officeart/2005/8/layout/hProcess7"/>
    <dgm:cxn modelId="{BE0D2C21-5DF9-4B63-AD74-927A56D322BA}" type="presParOf" srcId="{A540B512-D279-43E9-950D-33980FE5C6B9}" destId="{D9639F69-C353-4334-9EDE-C2BF01897D86}" srcOrd="1" destOrd="0" presId="urn:microsoft.com/office/officeart/2005/8/layout/hProcess7"/>
    <dgm:cxn modelId="{AAED7BD9-176F-4742-9722-3847D5AD2FD8}" type="presParOf" srcId="{A540B512-D279-43E9-950D-33980FE5C6B9}" destId="{1E709AF5-6CE0-4580-9A7A-E560A88D1569}" srcOrd="2" destOrd="0" presId="urn:microsoft.com/office/officeart/2005/8/layout/hProcess7"/>
    <dgm:cxn modelId="{8E6CC5A3-6214-41D5-9FB6-1B8235346D02}" type="presParOf" srcId="{1E709AF5-6CE0-4580-9A7A-E560A88D1569}" destId="{EB8BA009-B90E-4239-BD1A-FD0B9DE188DC}" srcOrd="0" destOrd="0" presId="urn:microsoft.com/office/officeart/2005/8/layout/hProcess7"/>
    <dgm:cxn modelId="{ECAB95BE-A92A-450D-AC69-BECCF44ACA35}" type="presParOf" srcId="{1E709AF5-6CE0-4580-9A7A-E560A88D1569}" destId="{FBD4C539-1C57-413C-89F5-69F43578B9B6}" srcOrd="1" destOrd="0" presId="urn:microsoft.com/office/officeart/2005/8/layout/hProcess7"/>
    <dgm:cxn modelId="{0C2A121B-176E-4047-BB24-084CA4CBB936}" type="presParOf" srcId="{1E709AF5-6CE0-4580-9A7A-E560A88D1569}" destId="{2A85EC01-18A0-450D-8E21-F093DAB9095C}" srcOrd="2" destOrd="0" presId="urn:microsoft.com/office/officeart/2005/8/layout/hProcess7"/>
    <dgm:cxn modelId="{0D3B4521-9CFA-48BC-BA40-0BDE47387DE2}" type="presParOf" srcId="{A540B512-D279-43E9-950D-33980FE5C6B9}" destId="{F8444AE2-7E27-404F-8B5B-A1CF0A617901}" srcOrd="3" destOrd="0" presId="urn:microsoft.com/office/officeart/2005/8/layout/hProcess7"/>
    <dgm:cxn modelId="{B7D1C3DF-F0EC-4BE9-906F-990585EA29C6}" type="presParOf" srcId="{A540B512-D279-43E9-950D-33980FE5C6B9}" destId="{C5210E71-6863-4EDE-AF80-F2BDE807CF9F}" srcOrd="4" destOrd="0" presId="urn:microsoft.com/office/officeart/2005/8/layout/hProcess7"/>
    <dgm:cxn modelId="{AB913BC5-5A39-4FCA-AB03-C50ACF3622CB}" type="presParOf" srcId="{C5210E71-6863-4EDE-AF80-F2BDE807CF9F}" destId="{D3000DBD-830E-4C87-AC1F-14F393581DBF}" srcOrd="0" destOrd="0" presId="urn:microsoft.com/office/officeart/2005/8/layout/hProcess7"/>
    <dgm:cxn modelId="{FC00294A-11C1-45F3-8A0C-05F4CA7C785A}" type="presParOf" srcId="{C5210E71-6863-4EDE-AF80-F2BDE807CF9F}" destId="{382EB334-6A2D-4C5D-8CD7-80A9E885C3D6}" srcOrd="1" destOrd="0" presId="urn:microsoft.com/office/officeart/2005/8/layout/hProcess7"/>
    <dgm:cxn modelId="{4DE5057C-9A39-414C-AD1E-6E595E1CAD14}" type="presParOf" srcId="{C5210E71-6863-4EDE-AF80-F2BDE807CF9F}" destId="{3DA3EF2C-9DDF-4DB6-9E4D-7D8BF6A737DD}" srcOrd="2" destOrd="0" presId="urn:microsoft.com/office/officeart/2005/8/layout/hProcess7"/>
    <dgm:cxn modelId="{BDAF4C2F-7107-4FEE-92C6-4D944120AFAD}" type="presParOf" srcId="{A540B512-D279-43E9-950D-33980FE5C6B9}" destId="{1430AF55-CF40-42D8-9A1A-0CAF1D567294}" srcOrd="5" destOrd="0" presId="urn:microsoft.com/office/officeart/2005/8/layout/hProcess7"/>
    <dgm:cxn modelId="{2BC1E6BE-F7E1-4344-B74F-435703B7ED83}" type="presParOf" srcId="{A540B512-D279-43E9-950D-33980FE5C6B9}" destId="{798DAF48-94BC-4BEE-BE29-654300BFA42B}" srcOrd="6" destOrd="0" presId="urn:microsoft.com/office/officeart/2005/8/layout/hProcess7"/>
    <dgm:cxn modelId="{E0A2E438-093B-4BDA-871E-01A11985DAAB}" type="presParOf" srcId="{798DAF48-94BC-4BEE-BE29-654300BFA42B}" destId="{B740537E-5982-42F1-82A3-4E1F946B6AC4}" srcOrd="0" destOrd="0" presId="urn:microsoft.com/office/officeart/2005/8/layout/hProcess7"/>
    <dgm:cxn modelId="{AD6B140D-C23C-4BFE-96BA-9E657FC23CBF}" type="presParOf" srcId="{798DAF48-94BC-4BEE-BE29-654300BFA42B}" destId="{7329B0EB-E220-4B94-B529-DDEC2D989A36}" srcOrd="1" destOrd="0" presId="urn:microsoft.com/office/officeart/2005/8/layout/hProcess7"/>
    <dgm:cxn modelId="{73C6236D-A1F0-4241-9408-E532747BC220}" type="presParOf" srcId="{798DAF48-94BC-4BEE-BE29-654300BFA42B}" destId="{18CE6E2D-45DE-4619-8C70-32AAEF842391}" srcOrd="2" destOrd="0" presId="urn:microsoft.com/office/officeart/2005/8/layout/hProcess7"/>
    <dgm:cxn modelId="{93072CBC-ABD7-49AB-8596-215F062C70CB}" type="presParOf" srcId="{A540B512-D279-43E9-950D-33980FE5C6B9}" destId="{4C4EA6F5-2D65-4A25-9FAE-7488C5AA87B4}" srcOrd="7" destOrd="0" presId="urn:microsoft.com/office/officeart/2005/8/layout/hProcess7"/>
    <dgm:cxn modelId="{18F313CE-9E9B-4ED7-8610-C6C3D2601262}" type="presParOf" srcId="{A540B512-D279-43E9-950D-33980FE5C6B9}" destId="{BDED0B92-A478-4229-AD7A-EEFEEBED8535}" srcOrd="8" destOrd="0" presId="urn:microsoft.com/office/officeart/2005/8/layout/hProcess7"/>
    <dgm:cxn modelId="{DE3CC5ED-A296-4A04-AA96-66A8126D1322}" type="presParOf" srcId="{BDED0B92-A478-4229-AD7A-EEFEEBED8535}" destId="{EF1D8592-FA6D-4B5E-8CA4-C9EC60F490D1}" srcOrd="0" destOrd="0" presId="urn:microsoft.com/office/officeart/2005/8/layout/hProcess7"/>
    <dgm:cxn modelId="{C9F91F15-7688-4E4E-8F58-98C46BC70F16}" type="presParOf" srcId="{BDED0B92-A478-4229-AD7A-EEFEEBED8535}" destId="{364CE514-4D6F-4FAA-89E8-722A117F844F}" srcOrd="1" destOrd="0" presId="urn:microsoft.com/office/officeart/2005/8/layout/hProcess7"/>
    <dgm:cxn modelId="{96288604-6DF4-4B43-9926-8C2A5B17E431}" type="presParOf" srcId="{BDED0B92-A478-4229-AD7A-EEFEEBED8535}" destId="{949A8CCB-939D-4D94-B3E8-6731873F503A}" srcOrd="2" destOrd="0" presId="urn:microsoft.com/office/officeart/2005/8/layout/hProcess7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C2B459-8379-4EAE-8F85-8F1C1FCAFAB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D72948D-9022-43B4-80DC-2C2825E1C721}">
      <dgm:prSet phldrT="[Texto]" custT="1"/>
      <dgm:spPr/>
      <dgm:t>
        <a:bodyPr/>
        <a:lstStyle/>
        <a:p>
          <a:pPr algn="ctr"/>
          <a:endParaRPr lang="pt-BR" sz="2900" dirty="0"/>
        </a:p>
        <a:p>
          <a:pPr algn="ctr"/>
          <a:endParaRPr lang="pt-BR" sz="2900" dirty="0"/>
        </a:p>
        <a:p>
          <a:pPr algn="ctr"/>
          <a:r>
            <a:rPr lang="pt-BR" sz="2800" dirty="0"/>
            <a:t>CONTRATO DE </a:t>
          </a:r>
        </a:p>
        <a:p>
          <a:pPr algn="ctr"/>
          <a:r>
            <a:rPr lang="pt-BR" sz="2800" dirty="0"/>
            <a:t>FRETAMENTO</a:t>
          </a:r>
        </a:p>
      </dgm:t>
    </dgm:pt>
    <dgm:pt modelId="{543DCAC8-22C9-4BE3-B7CA-F71CD1A4F922}" type="parTrans" cxnId="{7E20E019-76B0-4688-8ADA-15466E01E149}">
      <dgm:prSet/>
      <dgm:spPr/>
      <dgm:t>
        <a:bodyPr/>
        <a:lstStyle/>
        <a:p>
          <a:endParaRPr lang="pt-BR"/>
        </a:p>
      </dgm:t>
    </dgm:pt>
    <dgm:pt modelId="{CDBFD4C6-74A2-4928-BDFB-394F8C915363}" type="sibTrans" cxnId="{7E20E019-76B0-4688-8ADA-15466E01E149}">
      <dgm:prSet/>
      <dgm:spPr/>
      <dgm:t>
        <a:bodyPr/>
        <a:lstStyle/>
        <a:p>
          <a:endParaRPr lang="pt-BR"/>
        </a:p>
      </dgm:t>
    </dgm:pt>
    <dgm:pt modelId="{EE8D4DD5-60CE-43FB-9B57-5701A4C1E923}">
      <dgm:prSet phldrT="[Texto]" custT="1"/>
      <dgm:spPr/>
      <dgm:t>
        <a:bodyPr/>
        <a:lstStyle/>
        <a:p>
          <a:pPr algn="ctr"/>
          <a:r>
            <a:rPr lang="pt-BR" sz="1600" b="1" dirty="0"/>
            <a:t>TRANSPORTADOR E AUTORIDADE DO CANAL DE SUEZ</a:t>
          </a:r>
        </a:p>
        <a:p>
          <a:pPr algn="ctr"/>
          <a:endParaRPr lang="pt-BR" sz="1600" b="1" dirty="0"/>
        </a:p>
        <a:p>
          <a:pPr algn="ctr"/>
          <a:endParaRPr lang="pt-BR" sz="1400" dirty="0"/>
        </a:p>
      </dgm:t>
    </dgm:pt>
    <dgm:pt modelId="{B8FB68E8-0202-4411-86F1-090F03A116D1}" type="parTrans" cxnId="{3297EB9C-735D-4DE1-AFB8-E3FACF6EC42C}">
      <dgm:prSet/>
      <dgm:spPr/>
      <dgm:t>
        <a:bodyPr/>
        <a:lstStyle/>
        <a:p>
          <a:endParaRPr lang="pt-BR"/>
        </a:p>
      </dgm:t>
    </dgm:pt>
    <dgm:pt modelId="{28A65C15-FCD2-4FCA-974E-2AE2E29F4C78}" type="sibTrans" cxnId="{3297EB9C-735D-4DE1-AFB8-E3FACF6EC42C}">
      <dgm:prSet/>
      <dgm:spPr/>
      <dgm:t>
        <a:bodyPr/>
        <a:lstStyle/>
        <a:p>
          <a:endParaRPr lang="pt-BR"/>
        </a:p>
      </dgm:t>
    </dgm:pt>
    <dgm:pt modelId="{3477607E-C31A-4D22-B39C-E0115941160E}">
      <dgm:prSet phldrT="[Texto]" custT="1"/>
      <dgm:spPr/>
      <dgm:t>
        <a:bodyPr/>
        <a:lstStyle/>
        <a:p>
          <a:pPr algn="l"/>
          <a:endParaRPr lang="pt-BR" sz="2900" dirty="0"/>
        </a:p>
        <a:p>
          <a:pPr algn="ctr"/>
          <a:endParaRPr lang="pt-BR" sz="2800" dirty="0"/>
        </a:p>
        <a:p>
          <a:pPr algn="ctr"/>
          <a:r>
            <a:rPr lang="pt-BR" sz="2800" dirty="0"/>
            <a:t>CONTRATO DE </a:t>
          </a:r>
        </a:p>
        <a:p>
          <a:pPr algn="ctr"/>
          <a:r>
            <a:rPr lang="pt-BR" sz="2800" dirty="0"/>
            <a:t>PASSAGEM</a:t>
          </a:r>
        </a:p>
        <a:p>
          <a:pPr algn="ctr"/>
          <a:r>
            <a:rPr lang="pt-BR" sz="1800" dirty="0"/>
            <a:t>(U$ 400 MIL – U$ 800 MIL)</a:t>
          </a:r>
        </a:p>
      </dgm:t>
    </dgm:pt>
    <dgm:pt modelId="{564CF680-094C-42F8-9DF1-81F92E2DC503}" type="parTrans" cxnId="{F4216E66-9537-416F-A533-BE9F5DC8C9B9}">
      <dgm:prSet/>
      <dgm:spPr/>
      <dgm:t>
        <a:bodyPr/>
        <a:lstStyle/>
        <a:p>
          <a:endParaRPr lang="pt-BR"/>
        </a:p>
      </dgm:t>
    </dgm:pt>
    <dgm:pt modelId="{A61FA0B4-1450-470C-B550-FCE5777B43F6}" type="sibTrans" cxnId="{F4216E66-9537-416F-A533-BE9F5DC8C9B9}">
      <dgm:prSet/>
      <dgm:spPr/>
      <dgm:t>
        <a:bodyPr/>
        <a:lstStyle/>
        <a:p>
          <a:endParaRPr lang="pt-BR"/>
        </a:p>
      </dgm:t>
    </dgm:pt>
    <dgm:pt modelId="{C54D0793-BF24-433D-9E59-EEEB2E0D12EB}">
      <dgm:prSet phldrT="[Texto]" custT="1"/>
      <dgm:spPr/>
      <dgm:t>
        <a:bodyPr/>
        <a:lstStyle/>
        <a:p>
          <a:pPr algn="ctr"/>
          <a:r>
            <a:rPr lang="pt-BR" sz="1600" b="1" dirty="0"/>
            <a:t>ARMADOR E SALVATAGEM</a:t>
          </a:r>
        </a:p>
      </dgm:t>
    </dgm:pt>
    <dgm:pt modelId="{86D59934-94F2-4155-913E-8685057085E8}" type="parTrans" cxnId="{0AE3CEC3-37AD-4035-B4BE-47DA64367B1C}">
      <dgm:prSet/>
      <dgm:spPr/>
      <dgm:t>
        <a:bodyPr/>
        <a:lstStyle/>
        <a:p>
          <a:endParaRPr lang="pt-BR"/>
        </a:p>
      </dgm:t>
    </dgm:pt>
    <dgm:pt modelId="{334B122B-92F0-44B3-95BC-959D7CE582B3}" type="sibTrans" cxnId="{0AE3CEC3-37AD-4035-B4BE-47DA64367B1C}">
      <dgm:prSet/>
      <dgm:spPr/>
      <dgm:t>
        <a:bodyPr/>
        <a:lstStyle/>
        <a:p>
          <a:endParaRPr lang="pt-BR"/>
        </a:p>
      </dgm:t>
    </dgm:pt>
    <dgm:pt modelId="{E3CE1100-5779-4082-BD82-30DC93B54797}">
      <dgm:prSet phldrT="[Texto]" custT="1"/>
      <dgm:spPr/>
      <dgm:t>
        <a:bodyPr/>
        <a:lstStyle/>
        <a:p>
          <a:pPr algn="ctr"/>
          <a:endParaRPr lang="pt-BR" sz="3400" dirty="0"/>
        </a:p>
        <a:p>
          <a:pPr algn="ctr"/>
          <a:endParaRPr lang="pt-BR" sz="2800" dirty="0"/>
        </a:p>
        <a:p>
          <a:pPr algn="ctr"/>
          <a:r>
            <a:rPr lang="pt-BR" sz="2800" dirty="0"/>
            <a:t>CONTRATO DE </a:t>
          </a:r>
        </a:p>
        <a:p>
          <a:pPr algn="ctr"/>
          <a:r>
            <a:rPr lang="pt-BR" sz="2800" dirty="0"/>
            <a:t>SALVAMENTO</a:t>
          </a:r>
        </a:p>
      </dgm:t>
    </dgm:pt>
    <dgm:pt modelId="{3CF31E66-18C8-48F9-B05B-5B1572D5708D}" type="parTrans" cxnId="{561C1175-E074-4135-8BFE-2A6E2157E72A}">
      <dgm:prSet/>
      <dgm:spPr/>
      <dgm:t>
        <a:bodyPr/>
        <a:lstStyle/>
        <a:p>
          <a:endParaRPr lang="pt-BR"/>
        </a:p>
      </dgm:t>
    </dgm:pt>
    <dgm:pt modelId="{6274F8CB-B4B1-4565-A0B3-EDA236915242}" type="sibTrans" cxnId="{561C1175-E074-4135-8BFE-2A6E2157E72A}">
      <dgm:prSet/>
      <dgm:spPr/>
      <dgm:t>
        <a:bodyPr/>
        <a:lstStyle/>
        <a:p>
          <a:endParaRPr lang="pt-BR"/>
        </a:p>
      </dgm:t>
    </dgm:pt>
    <dgm:pt modelId="{AD274A97-EDFF-4C50-9E2E-6CEB5D1DAD0A}">
      <dgm:prSet phldrT="[Texto]" custT="1"/>
      <dgm:spPr/>
      <dgm:t>
        <a:bodyPr/>
        <a:lstStyle/>
        <a:p>
          <a:pPr algn="ctr"/>
          <a:r>
            <a:rPr lang="pt-BR" sz="1600" b="1" dirty="0"/>
            <a:t>ARMADOR  E AFRETADOR</a:t>
          </a:r>
        </a:p>
      </dgm:t>
    </dgm:pt>
    <dgm:pt modelId="{4264B3D4-B5A7-4811-ADE2-82865EE22E6E}" type="sibTrans" cxnId="{FCE78A53-A64E-4C6B-A6CA-616528A68600}">
      <dgm:prSet/>
      <dgm:spPr/>
      <dgm:t>
        <a:bodyPr/>
        <a:lstStyle/>
        <a:p>
          <a:endParaRPr lang="pt-BR"/>
        </a:p>
      </dgm:t>
    </dgm:pt>
    <dgm:pt modelId="{46C69472-CA51-48E4-BC7F-9AD2F931C975}" type="parTrans" cxnId="{FCE78A53-A64E-4C6B-A6CA-616528A68600}">
      <dgm:prSet/>
      <dgm:spPr/>
      <dgm:t>
        <a:bodyPr/>
        <a:lstStyle/>
        <a:p>
          <a:endParaRPr lang="pt-BR"/>
        </a:p>
      </dgm:t>
    </dgm:pt>
    <dgm:pt modelId="{A540B512-D279-43E9-950D-33980FE5C6B9}" type="pres">
      <dgm:prSet presAssocID="{BAC2B459-8379-4EAE-8F85-8F1C1FCAFAB5}" presName="Name0" presStyleCnt="0">
        <dgm:presLayoutVars>
          <dgm:dir/>
          <dgm:animLvl val="lvl"/>
          <dgm:resizeHandles val="exact"/>
        </dgm:presLayoutVars>
      </dgm:prSet>
      <dgm:spPr/>
    </dgm:pt>
    <dgm:pt modelId="{73286699-858D-4303-8DA8-5A4CC7EBD4A5}" type="pres">
      <dgm:prSet presAssocID="{AD274A97-EDFF-4C50-9E2E-6CEB5D1DAD0A}" presName="compositeNode" presStyleCnt="0">
        <dgm:presLayoutVars>
          <dgm:bulletEnabled val="1"/>
        </dgm:presLayoutVars>
      </dgm:prSet>
      <dgm:spPr/>
    </dgm:pt>
    <dgm:pt modelId="{4C8F1138-8DD3-40C9-96E1-2AB0AF30A4A7}" type="pres">
      <dgm:prSet presAssocID="{AD274A97-EDFF-4C50-9E2E-6CEB5D1DAD0A}" presName="bgRect" presStyleLbl="node1" presStyleIdx="0" presStyleCnt="3"/>
      <dgm:spPr/>
    </dgm:pt>
    <dgm:pt modelId="{EFB10334-CC7F-4C92-9E9C-5E614B8E774F}" type="pres">
      <dgm:prSet presAssocID="{AD274A97-EDFF-4C50-9E2E-6CEB5D1DAD0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433E9F5-DACD-48F6-BCA3-2D0128548CF2}" type="pres">
      <dgm:prSet presAssocID="{AD274A97-EDFF-4C50-9E2E-6CEB5D1DAD0A}" presName="childNode" presStyleLbl="node1" presStyleIdx="0" presStyleCnt="3">
        <dgm:presLayoutVars>
          <dgm:bulletEnabled val="1"/>
        </dgm:presLayoutVars>
      </dgm:prSet>
      <dgm:spPr/>
    </dgm:pt>
    <dgm:pt modelId="{D9639F69-C353-4334-9EDE-C2BF01897D86}" type="pres">
      <dgm:prSet presAssocID="{4264B3D4-B5A7-4811-ADE2-82865EE22E6E}" presName="hSp" presStyleCnt="0"/>
      <dgm:spPr/>
    </dgm:pt>
    <dgm:pt modelId="{1E709AF5-6CE0-4580-9A7A-E560A88D1569}" type="pres">
      <dgm:prSet presAssocID="{4264B3D4-B5A7-4811-ADE2-82865EE22E6E}" presName="vProcSp" presStyleCnt="0"/>
      <dgm:spPr/>
    </dgm:pt>
    <dgm:pt modelId="{EB8BA009-B90E-4239-BD1A-FD0B9DE188DC}" type="pres">
      <dgm:prSet presAssocID="{4264B3D4-B5A7-4811-ADE2-82865EE22E6E}" presName="vSp1" presStyleCnt="0"/>
      <dgm:spPr/>
    </dgm:pt>
    <dgm:pt modelId="{FBD4C539-1C57-413C-89F5-69F43578B9B6}" type="pres">
      <dgm:prSet presAssocID="{4264B3D4-B5A7-4811-ADE2-82865EE22E6E}" presName="simulatedConn" presStyleLbl="solidFgAcc1" presStyleIdx="0" presStyleCnt="2"/>
      <dgm:spPr/>
    </dgm:pt>
    <dgm:pt modelId="{2A85EC01-18A0-450D-8E21-F093DAB9095C}" type="pres">
      <dgm:prSet presAssocID="{4264B3D4-B5A7-4811-ADE2-82865EE22E6E}" presName="vSp2" presStyleCnt="0"/>
      <dgm:spPr/>
    </dgm:pt>
    <dgm:pt modelId="{F8444AE2-7E27-404F-8B5B-A1CF0A617901}" type="pres">
      <dgm:prSet presAssocID="{4264B3D4-B5A7-4811-ADE2-82865EE22E6E}" presName="sibTrans" presStyleCnt="0"/>
      <dgm:spPr/>
    </dgm:pt>
    <dgm:pt modelId="{C5210E71-6863-4EDE-AF80-F2BDE807CF9F}" type="pres">
      <dgm:prSet presAssocID="{EE8D4DD5-60CE-43FB-9B57-5701A4C1E923}" presName="compositeNode" presStyleCnt="0">
        <dgm:presLayoutVars>
          <dgm:bulletEnabled val="1"/>
        </dgm:presLayoutVars>
      </dgm:prSet>
      <dgm:spPr/>
    </dgm:pt>
    <dgm:pt modelId="{D3000DBD-830E-4C87-AC1F-14F393581DBF}" type="pres">
      <dgm:prSet presAssocID="{EE8D4DD5-60CE-43FB-9B57-5701A4C1E923}" presName="bgRect" presStyleLbl="node1" presStyleIdx="1" presStyleCnt="3" custScaleX="103194"/>
      <dgm:spPr/>
    </dgm:pt>
    <dgm:pt modelId="{382EB334-6A2D-4C5D-8CD7-80A9E885C3D6}" type="pres">
      <dgm:prSet presAssocID="{EE8D4DD5-60CE-43FB-9B57-5701A4C1E923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DA3EF2C-9DDF-4DB6-9E4D-7D8BF6A737DD}" type="pres">
      <dgm:prSet presAssocID="{EE8D4DD5-60CE-43FB-9B57-5701A4C1E923}" presName="childNode" presStyleLbl="node1" presStyleIdx="1" presStyleCnt="3">
        <dgm:presLayoutVars>
          <dgm:bulletEnabled val="1"/>
        </dgm:presLayoutVars>
      </dgm:prSet>
      <dgm:spPr/>
    </dgm:pt>
    <dgm:pt modelId="{1430AF55-CF40-42D8-9A1A-0CAF1D567294}" type="pres">
      <dgm:prSet presAssocID="{28A65C15-FCD2-4FCA-974E-2AE2E29F4C78}" presName="hSp" presStyleCnt="0"/>
      <dgm:spPr/>
    </dgm:pt>
    <dgm:pt modelId="{798DAF48-94BC-4BEE-BE29-654300BFA42B}" type="pres">
      <dgm:prSet presAssocID="{28A65C15-FCD2-4FCA-974E-2AE2E29F4C78}" presName="vProcSp" presStyleCnt="0"/>
      <dgm:spPr/>
    </dgm:pt>
    <dgm:pt modelId="{B740537E-5982-42F1-82A3-4E1F946B6AC4}" type="pres">
      <dgm:prSet presAssocID="{28A65C15-FCD2-4FCA-974E-2AE2E29F4C78}" presName="vSp1" presStyleCnt="0"/>
      <dgm:spPr/>
    </dgm:pt>
    <dgm:pt modelId="{7329B0EB-E220-4B94-B529-DDEC2D989A36}" type="pres">
      <dgm:prSet presAssocID="{28A65C15-FCD2-4FCA-974E-2AE2E29F4C78}" presName="simulatedConn" presStyleLbl="solidFgAcc1" presStyleIdx="1" presStyleCnt="2"/>
      <dgm:spPr/>
    </dgm:pt>
    <dgm:pt modelId="{18CE6E2D-45DE-4619-8C70-32AAEF842391}" type="pres">
      <dgm:prSet presAssocID="{28A65C15-FCD2-4FCA-974E-2AE2E29F4C78}" presName="vSp2" presStyleCnt="0"/>
      <dgm:spPr/>
    </dgm:pt>
    <dgm:pt modelId="{4C4EA6F5-2D65-4A25-9FAE-7488C5AA87B4}" type="pres">
      <dgm:prSet presAssocID="{28A65C15-FCD2-4FCA-974E-2AE2E29F4C78}" presName="sibTrans" presStyleCnt="0"/>
      <dgm:spPr/>
    </dgm:pt>
    <dgm:pt modelId="{BDED0B92-A478-4229-AD7A-EEFEEBED8535}" type="pres">
      <dgm:prSet presAssocID="{C54D0793-BF24-433D-9E59-EEEB2E0D12EB}" presName="compositeNode" presStyleCnt="0">
        <dgm:presLayoutVars>
          <dgm:bulletEnabled val="1"/>
        </dgm:presLayoutVars>
      </dgm:prSet>
      <dgm:spPr/>
    </dgm:pt>
    <dgm:pt modelId="{EF1D8592-FA6D-4B5E-8CA4-C9EC60F490D1}" type="pres">
      <dgm:prSet presAssocID="{C54D0793-BF24-433D-9E59-EEEB2E0D12EB}" presName="bgRect" presStyleLbl="node1" presStyleIdx="2" presStyleCnt="3" custLinFactNeighborX="55" custLinFactNeighborY="-845"/>
      <dgm:spPr/>
    </dgm:pt>
    <dgm:pt modelId="{364CE514-4D6F-4FAA-89E8-722A117F844F}" type="pres">
      <dgm:prSet presAssocID="{C54D0793-BF24-433D-9E59-EEEB2E0D12E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949A8CCB-939D-4D94-B3E8-6731873F503A}" type="pres">
      <dgm:prSet presAssocID="{C54D0793-BF24-433D-9E59-EEEB2E0D12E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481ED14-5B4E-43B6-B687-715B2A4A4D22}" type="presOf" srcId="{C54D0793-BF24-433D-9E59-EEEB2E0D12EB}" destId="{EF1D8592-FA6D-4B5E-8CA4-C9EC60F490D1}" srcOrd="0" destOrd="0" presId="urn:microsoft.com/office/officeart/2005/8/layout/hProcess7"/>
    <dgm:cxn modelId="{7E20E019-76B0-4688-8ADA-15466E01E149}" srcId="{AD274A97-EDFF-4C50-9E2E-6CEB5D1DAD0A}" destId="{9D72948D-9022-43B4-80DC-2C2825E1C721}" srcOrd="0" destOrd="0" parTransId="{543DCAC8-22C9-4BE3-B7CA-F71CD1A4F922}" sibTransId="{CDBFD4C6-74A2-4928-BDFB-394F8C915363}"/>
    <dgm:cxn modelId="{5FE6BE25-8D57-4E0B-8F01-FFF264EF88A3}" type="presOf" srcId="{3477607E-C31A-4D22-B39C-E0115941160E}" destId="{3DA3EF2C-9DDF-4DB6-9E4D-7D8BF6A737DD}" srcOrd="0" destOrd="0" presId="urn:microsoft.com/office/officeart/2005/8/layout/hProcess7"/>
    <dgm:cxn modelId="{2A391327-2209-4A8B-8203-6FC2DD3A5846}" type="presOf" srcId="{9D72948D-9022-43B4-80DC-2C2825E1C721}" destId="{8433E9F5-DACD-48F6-BCA3-2D0128548CF2}" srcOrd="0" destOrd="0" presId="urn:microsoft.com/office/officeart/2005/8/layout/hProcess7"/>
    <dgm:cxn modelId="{F4216E66-9537-416F-A533-BE9F5DC8C9B9}" srcId="{EE8D4DD5-60CE-43FB-9B57-5701A4C1E923}" destId="{3477607E-C31A-4D22-B39C-E0115941160E}" srcOrd="0" destOrd="0" parTransId="{564CF680-094C-42F8-9DF1-81F92E2DC503}" sibTransId="{A61FA0B4-1450-470C-B550-FCE5777B43F6}"/>
    <dgm:cxn modelId="{D57D3B4C-35A8-4BF0-8061-B9D2EC49123C}" type="presOf" srcId="{EE8D4DD5-60CE-43FB-9B57-5701A4C1E923}" destId="{382EB334-6A2D-4C5D-8CD7-80A9E885C3D6}" srcOrd="1" destOrd="0" presId="urn:microsoft.com/office/officeart/2005/8/layout/hProcess7"/>
    <dgm:cxn modelId="{68172D51-C100-4A3B-B809-6FAD7EC007A1}" type="presOf" srcId="{EE8D4DD5-60CE-43FB-9B57-5701A4C1E923}" destId="{D3000DBD-830E-4C87-AC1F-14F393581DBF}" srcOrd="0" destOrd="0" presId="urn:microsoft.com/office/officeart/2005/8/layout/hProcess7"/>
    <dgm:cxn modelId="{FCE78A53-A64E-4C6B-A6CA-616528A68600}" srcId="{BAC2B459-8379-4EAE-8F85-8F1C1FCAFAB5}" destId="{AD274A97-EDFF-4C50-9E2E-6CEB5D1DAD0A}" srcOrd="0" destOrd="0" parTransId="{46C69472-CA51-48E4-BC7F-9AD2F931C975}" sibTransId="{4264B3D4-B5A7-4811-ADE2-82865EE22E6E}"/>
    <dgm:cxn modelId="{561C1175-E074-4135-8BFE-2A6E2157E72A}" srcId="{C54D0793-BF24-433D-9E59-EEEB2E0D12EB}" destId="{E3CE1100-5779-4082-BD82-30DC93B54797}" srcOrd="0" destOrd="0" parTransId="{3CF31E66-18C8-48F9-B05B-5B1572D5708D}" sibTransId="{6274F8CB-B4B1-4565-A0B3-EDA236915242}"/>
    <dgm:cxn modelId="{3297EB9C-735D-4DE1-AFB8-E3FACF6EC42C}" srcId="{BAC2B459-8379-4EAE-8F85-8F1C1FCAFAB5}" destId="{EE8D4DD5-60CE-43FB-9B57-5701A4C1E923}" srcOrd="1" destOrd="0" parTransId="{B8FB68E8-0202-4411-86F1-090F03A116D1}" sibTransId="{28A65C15-FCD2-4FCA-974E-2AE2E29F4C78}"/>
    <dgm:cxn modelId="{453797A7-620B-486B-BD72-32EFA4EB3354}" type="presOf" srcId="{AD274A97-EDFF-4C50-9E2E-6CEB5D1DAD0A}" destId="{EFB10334-CC7F-4C92-9E9C-5E614B8E774F}" srcOrd="1" destOrd="0" presId="urn:microsoft.com/office/officeart/2005/8/layout/hProcess7"/>
    <dgm:cxn modelId="{89BCA1A9-934D-4967-8BEB-51F375474913}" type="presOf" srcId="{BAC2B459-8379-4EAE-8F85-8F1C1FCAFAB5}" destId="{A540B512-D279-43E9-950D-33980FE5C6B9}" srcOrd="0" destOrd="0" presId="urn:microsoft.com/office/officeart/2005/8/layout/hProcess7"/>
    <dgm:cxn modelId="{95A7AEAE-88E3-468F-8BFD-2DCB81E7C68C}" type="presOf" srcId="{E3CE1100-5779-4082-BD82-30DC93B54797}" destId="{949A8CCB-939D-4D94-B3E8-6731873F503A}" srcOrd="0" destOrd="0" presId="urn:microsoft.com/office/officeart/2005/8/layout/hProcess7"/>
    <dgm:cxn modelId="{0AE3CEC3-37AD-4035-B4BE-47DA64367B1C}" srcId="{BAC2B459-8379-4EAE-8F85-8F1C1FCAFAB5}" destId="{C54D0793-BF24-433D-9E59-EEEB2E0D12EB}" srcOrd="2" destOrd="0" parTransId="{86D59934-94F2-4155-913E-8685057085E8}" sibTransId="{334B122B-92F0-44B3-95BC-959D7CE582B3}"/>
    <dgm:cxn modelId="{4517A7FB-7329-4E69-B288-5CBB3268324D}" type="presOf" srcId="{C54D0793-BF24-433D-9E59-EEEB2E0D12EB}" destId="{364CE514-4D6F-4FAA-89E8-722A117F844F}" srcOrd="1" destOrd="0" presId="urn:microsoft.com/office/officeart/2005/8/layout/hProcess7"/>
    <dgm:cxn modelId="{8B529EFE-28ED-406D-B0EE-ADD9AD65DDC8}" type="presOf" srcId="{AD274A97-EDFF-4C50-9E2E-6CEB5D1DAD0A}" destId="{4C8F1138-8DD3-40C9-96E1-2AB0AF30A4A7}" srcOrd="0" destOrd="0" presId="urn:microsoft.com/office/officeart/2005/8/layout/hProcess7"/>
    <dgm:cxn modelId="{8078DB6A-1C07-43A7-ABD9-78BC8455A453}" type="presParOf" srcId="{A540B512-D279-43E9-950D-33980FE5C6B9}" destId="{73286699-858D-4303-8DA8-5A4CC7EBD4A5}" srcOrd="0" destOrd="0" presId="urn:microsoft.com/office/officeart/2005/8/layout/hProcess7"/>
    <dgm:cxn modelId="{94931E50-8D2C-474E-ADEB-11331E0D2A5E}" type="presParOf" srcId="{73286699-858D-4303-8DA8-5A4CC7EBD4A5}" destId="{4C8F1138-8DD3-40C9-96E1-2AB0AF30A4A7}" srcOrd="0" destOrd="0" presId="urn:microsoft.com/office/officeart/2005/8/layout/hProcess7"/>
    <dgm:cxn modelId="{44446489-01AF-450B-8B69-66C0E839EC31}" type="presParOf" srcId="{73286699-858D-4303-8DA8-5A4CC7EBD4A5}" destId="{EFB10334-CC7F-4C92-9E9C-5E614B8E774F}" srcOrd="1" destOrd="0" presId="urn:microsoft.com/office/officeart/2005/8/layout/hProcess7"/>
    <dgm:cxn modelId="{CC350111-1195-4ADB-84A2-029E44E3EE22}" type="presParOf" srcId="{73286699-858D-4303-8DA8-5A4CC7EBD4A5}" destId="{8433E9F5-DACD-48F6-BCA3-2D0128548CF2}" srcOrd="2" destOrd="0" presId="urn:microsoft.com/office/officeart/2005/8/layout/hProcess7"/>
    <dgm:cxn modelId="{BE0D2C21-5DF9-4B63-AD74-927A56D322BA}" type="presParOf" srcId="{A540B512-D279-43E9-950D-33980FE5C6B9}" destId="{D9639F69-C353-4334-9EDE-C2BF01897D86}" srcOrd="1" destOrd="0" presId="urn:microsoft.com/office/officeart/2005/8/layout/hProcess7"/>
    <dgm:cxn modelId="{AAED7BD9-176F-4742-9722-3847D5AD2FD8}" type="presParOf" srcId="{A540B512-D279-43E9-950D-33980FE5C6B9}" destId="{1E709AF5-6CE0-4580-9A7A-E560A88D1569}" srcOrd="2" destOrd="0" presId="urn:microsoft.com/office/officeart/2005/8/layout/hProcess7"/>
    <dgm:cxn modelId="{8E6CC5A3-6214-41D5-9FB6-1B8235346D02}" type="presParOf" srcId="{1E709AF5-6CE0-4580-9A7A-E560A88D1569}" destId="{EB8BA009-B90E-4239-BD1A-FD0B9DE188DC}" srcOrd="0" destOrd="0" presId="urn:microsoft.com/office/officeart/2005/8/layout/hProcess7"/>
    <dgm:cxn modelId="{ECAB95BE-A92A-450D-AC69-BECCF44ACA35}" type="presParOf" srcId="{1E709AF5-6CE0-4580-9A7A-E560A88D1569}" destId="{FBD4C539-1C57-413C-89F5-69F43578B9B6}" srcOrd="1" destOrd="0" presId="urn:microsoft.com/office/officeart/2005/8/layout/hProcess7"/>
    <dgm:cxn modelId="{0C2A121B-176E-4047-BB24-084CA4CBB936}" type="presParOf" srcId="{1E709AF5-6CE0-4580-9A7A-E560A88D1569}" destId="{2A85EC01-18A0-450D-8E21-F093DAB9095C}" srcOrd="2" destOrd="0" presId="urn:microsoft.com/office/officeart/2005/8/layout/hProcess7"/>
    <dgm:cxn modelId="{0D3B4521-9CFA-48BC-BA40-0BDE47387DE2}" type="presParOf" srcId="{A540B512-D279-43E9-950D-33980FE5C6B9}" destId="{F8444AE2-7E27-404F-8B5B-A1CF0A617901}" srcOrd="3" destOrd="0" presId="urn:microsoft.com/office/officeart/2005/8/layout/hProcess7"/>
    <dgm:cxn modelId="{B7D1C3DF-F0EC-4BE9-906F-990585EA29C6}" type="presParOf" srcId="{A540B512-D279-43E9-950D-33980FE5C6B9}" destId="{C5210E71-6863-4EDE-AF80-F2BDE807CF9F}" srcOrd="4" destOrd="0" presId="urn:microsoft.com/office/officeart/2005/8/layout/hProcess7"/>
    <dgm:cxn modelId="{AB913BC5-5A39-4FCA-AB03-C50ACF3622CB}" type="presParOf" srcId="{C5210E71-6863-4EDE-AF80-F2BDE807CF9F}" destId="{D3000DBD-830E-4C87-AC1F-14F393581DBF}" srcOrd="0" destOrd="0" presId="urn:microsoft.com/office/officeart/2005/8/layout/hProcess7"/>
    <dgm:cxn modelId="{FC00294A-11C1-45F3-8A0C-05F4CA7C785A}" type="presParOf" srcId="{C5210E71-6863-4EDE-AF80-F2BDE807CF9F}" destId="{382EB334-6A2D-4C5D-8CD7-80A9E885C3D6}" srcOrd="1" destOrd="0" presId="urn:microsoft.com/office/officeart/2005/8/layout/hProcess7"/>
    <dgm:cxn modelId="{4DE5057C-9A39-414C-AD1E-6E595E1CAD14}" type="presParOf" srcId="{C5210E71-6863-4EDE-AF80-F2BDE807CF9F}" destId="{3DA3EF2C-9DDF-4DB6-9E4D-7D8BF6A737DD}" srcOrd="2" destOrd="0" presId="urn:microsoft.com/office/officeart/2005/8/layout/hProcess7"/>
    <dgm:cxn modelId="{BDAF4C2F-7107-4FEE-92C6-4D944120AFAD}" type="presParOf" srcId="{A540B512-D279-43E9-950D-33980FE5C6B9}" destId="{1430AF55-CF40-42D8-9A1A-0CAF1D567294}" srcOrd="5" destOrd="0" presId="urn:microsoft.com/office/officeart/2005/8/layout/hProcess7"/>
    <dgm:cxn modelId="{2BC1E6BE-F7E1-4344-B74F-435703B7ED83}" type="presParOf" srcId="{A540B512-D279-43E9-950D-33980FE5C6B9}" destId="{798DAF48-94BC-4BEE-BE29-654300BFA42B}" srcOrd="6" destOrd="0" presId="urn:microsoft.com/office/officeart/2005/8/layout/hProcess7"/>
    <dgm:cxn modelId="{E0A2E438-093B-4BDA-871E-01A11985DAAB}" type="presParOf" srcId="{798DAF48-94BC-4BEE-BE29-654300BFA42B}" destId="{B740537E-5982-42F1-82A3-4E1F946B6AC4}" srcOrd="0" destOrd="0" presId="urn:microsoft.com/office/officeart/2005/8/layout/hProcess7"/>
    <dgm:cxn modelId="{AD6B140D-C23C-4BFE-96BA-9E657FC23CBF}" type="presParOf" srcId="{798DAF48-94BC-4BEE-BE29-654300BFA42B}" destId="{7329B0EB-E220-4B94-B529-DDEC2D989A36}" srcOrd="1" destOrd="0" presId="urn:microsoft.com/office/officeart/2005/8/layout/hProcess7"/>
    <dgm:cxn modelId="{73C6236D-A1F0-4241-9408-E532747BC220}" type="presParOf" srcId="{798DAF48-94BC-4BEE-BE29-654300BFA42B}" destId="{18CE6E2D-45DE-4619-8C70-32AAEF842391}" srcOrd="2" destOrd="0" presId="urn:microsoft.com/office/officeart/2005/8/layout/hProcess7"/>
    <dgm:cxn modelId="{93072CBC-ABD7-49AB-8596-215F062C70CB}" type="presParOf" srcId="{A540B512-D279-43E9-950D-33980FE5C6B9}" destId="{4C4EA6F5-2D65-4A25-9FAE-7488C5AA87B4}" srcOrd="7" destOrd="0" presId="urn:microsoft.com/office/officeart/2005/8/layout/hProcess7"/>
    <dgm:cxn modelId="{18F313CE-9E9B-4ED7-8610-C6C3D2601262}" type="presParOf" srcId="{A540B512-D279-43E9-950D-33980FE5C6B9}" destId="{BDED0B92-A478-4229-AD7A-EEFEEBED8535}" srcOrd="8" destOrd="0" presId="urn:microsoft.com/office/officeart/2005/8/layout/hProcess7"/>
    <dgm:cxn modelId="{DE3CC5ED-A296-4A04-AA96-66A8126D1322}" type="presParOf" srcId="{BDED0B92-A478-4229-AD7A-EEFEEBED8535}" destId="{EF1D8592-FA6D-4B5E-8CA4-C9EC60F490D1}" srcOrd="0" destOrd="0" presId="urn:microsoft.com/office/officeart/2005/8/layout/hProcess7"/>
    <dgm:cxn modelId="{C9F91F15-7688-4E4E-8F58-98C46BC70F16}" type="presParOf" srcId="{BDED0B92-A478-4229-AD7A-EEFEEBED8535}" destId="{364CE514-4D6F-4FAA-89E8-722A117F844F}" srcOrd="1" destOrd="0" presId="urn:microsoft.com/office/officeart/2005/8/layout/hProcess7"/>
    <dgm:cxn modelId="{96288604-6DF4-4B43-9926-8C2A5B17E431}" type="presParOf" srcId="{BDED0B92-A478-4229-AD7A-EEFEEBED8535}" destId="{949A8CCB-939D-4D94-B3E8-6731873F503A}" srcOrd="2" destOrd="0" presId="urn:microsoft.com/office/officeart/2005/8/layout/hProcess7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F1138-8DD3-40C9-96E1-2AB0AF30A4A7}">
      <dsp:nvSpPr>
        <dsp:cNvPr id="0" name=""/>
        <dsp:cNvSpPr/>
      </dsp:nvSpPr>
      <dsp:spPr>
        <a:xfrm>
          <a:off x="15" y="1106855"/>
          <a:ext cx="2946796" cy="353615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VENDEDOR E COMPRADOR</a:t>
          </a:r>
        </a:p>
      </dsp:txBody>
      <dsp:txXfrm rot="16200000">
        <a:off x="-1155129" y="2261999"/>
        <a:ext cx="2899648" cy="589359"/>
      </dsp:txXfrm>
    </dsp:sp>
    <dsp:sp modelId="{8433E9F5-DACD-48F6-BCA3-2D0128548CF2}">
      <dsp:nvSpPr>
        <dsp:cNvPr id="0" name=""/>
        <dsp:cNvSpPr/>
      </dsp:nvSpPr>
      <dsp:spPr>
        <a:xfrm>
          <a:off x="589374" y="1106855"/>
          <a:ext cx="2195363" cy="35361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CONTRATO DE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VENDA E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COMPRA</a:t>
          </a:r>
        </a:p>
      </dsp:txBody>
      <dsp:txXfrm>
        <a:off x="589374" y="1106855"/>
        <a:ext cx="2195363" cy="3536156"/>
      </dsp:txXfrm>
    </dsp:sp>
    <dsp:sp modelId="{D3000DBD-830E-4C87-AC1F-14F393581DBF}">
      <dsp:nvSpPr>
        <dsp:cNvPr id="0" name=""/>
        <dsp:cNvSpPr/>
      </dsp:nvSpPr>
      <dsp:spPr>
        <a:xfrm>
          <a:off x="3051541" y="1089421"/>
          <a:ext cx="3040917" cy="353615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TRANSPORTADOR E EMBARCADOR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 rot="16200000">
        <a:off x="1905808" y="2235154"/>
        <a:ext cx="2899648" cy="608183"/>
      </dsp:txXfrm>
    </dsp:sp>
    <dsp:sp modelId="{FBD4C539-1C57-413C-89F5-69F43578B9B6}">
      <dsp:nvSpPr>
        <dsp:cNvPr id="0" name=""/>
        <dsp:cNvSpPr/>
      </dsp:nvSpPr>
      <dsp:spPr>
        <a:xfrm rot="5400000">
          <a:off x="2806286" y="3901612"/>
          <a:ext cx="519977" cy="4420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3EF2C-9DDF-4DB6-9E4D-7D8BF6A737DD}">
      <dsp:nvSpPr>
        <dsp:cNvPr id="0" name=""/>
        <dsp:cNvSpPr/>
      </dsp:nvSpPr>
      <dsp:spPr>
        <a:xfrm>
          <a:off x="3652900" y="1089421"/>
          <a:ext cx="2265483" cy="35361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CONTRATO DE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TRANSPORTE</a:t>
          </a:r>
        </a:p>
      </dsp:txBody>
      <dsp:txXfrm>
        <a:off x="3652900" y="1089421"/>
        <a:ext cx="2265483" cy="3536156"/>
      </dsp:txXfrm>
    </dsp:sp>
    <dsp:sp modelId="{EF1D8592-FA6D-4B5E-8CA4-C9EC60F490D1}">
      <dsp:nvSpPr>
        <dsp:cNvPr id="0" name=""/>
        <dsp:cNvSpPr/>
      </dsp:nvSpPr>
      <dsp:spPr>
        <a:xfrm>
          <a:off x="6197203" y="1059541"/>
          <a:ext cx="2946796" cy="3536156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SEGURADO ,  SEGURADOR , </a:t>
          </a:r>
          <a:r>
            <a:rPr lang="pt-BR" sz="1600" b="1" kern="1200" dirty="0" err="1"/>
            <a:t>P&amp;i</a:t>
          </a:r>
          <a:r>
            <a:rPr lang="pt-BR" sz="1600" b="1" kern="1200" dirty="0"/>
            <a:t>, BENEFICIÁRIO</a:t>
          </a:r>
        </a:p>
      </dsp:txBody>
      <dsp:txXfrm rot="16200000">
        <a:off x="5042058" y="2214685"/>
        <a:ext cx="2899648" cy="589359"/>
      </dsp:txXfrm>
    </dsp:sp>
    <dsp:sp modelId="{7329B0EB-E220-4B94-B529-DDEC2D989A36}">
      <dsp:nvSpPr>
        <dsp:cNvPr id="0" name=""/>
        <dsp:cNvSpPr/>
      </dsp:nvSpPr>
      <dsp:spPr>
        <a:xfrm rot="5400000">
          <a:off x="5950342" y="3901612"/>
          <a:ext cx="519977" cy="4420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A8CCB-939D-4D94-B3E8-6731873F503A}">
      <dsp:nvSpPr>
        <dsp:cNvPr id="0" name=""/>
        <dsp:cNvSpPr/>
      </dsp:nvSpPr>
      <dsp:spPr>
        <a:xfrm>
          <a:off x="6786562" y="1059541"/>
          <a:ext cx="2195363" cy="35361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CONTRATO DE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SEGURO</a:t>
          </a:r>
        </a:p>
      </dsp:txBody>
      <dsp:txXfrm>
        <a:off x="6786562" y="1059541"/>
        <a:ext cx="2195363" cy="3536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F1138-8DD3-40C9-96E1-2AB0AF30A4A7}">
      <dsp:nvSpPr>
        <dsp:cNvPr id="0" name=""/>
        <dsp:cNvSpPr/>
      </dsp:nvSpPr>
      <dsp:spPr>
        <a:xfrm>
          <a:off x="1606" y="1089421"/>
          <a:ext cx="2946796" cy="353615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ARMADOR  E AFRETADOR</a:t>
          </a:r>
        </a:p>
      </dsp:txBody>
      <dsp:txXfrm rot="16200000">
        <a:off x="-1153537" y="2244566"/>
        <a:ext cx="2899648" cy="589359"/>
      </dsp:txXfrm>
    </dsp:sp>
    <dsp:sp modelId="{8433E9F5-DACD-48F6-BCA3-2D0128548CF2}">
      <dsp:nvSpPr>
        <dsp:cNvPr id="0" name=""/>
        <dsp:cNvSpPr/>
      </dsp:nvSpPr>
      <dsp:spPr>
        <a:xfrm>
          <a:off x="590965" y="1089421"/>
          <a:ext cx="2195363" cy="35361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CONTRATO DE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FRETAMENTO</a:t>
          </a:r>
        </a:p>
      </dsp:txBody>
      <dsp:txXfrm>
        <a:off x="590965" y="1089421"/>
        <a:ext cx="2195363" cy="3536156"/>
      </dsp:txXfrm>
    </dsp:sp>
    <dsp:sp modelId="{D3000DBD-830E-4C87-AC1F-14F393581DBF}">
      <dsp:nvSpPr>
        <dsp:cNvPr id="0" name=""/>
        <dsp:cNvSpPr/>
      </dsp:nvSpPr>
      <dsp:spPr>
        <a:xfrm>
          <a:off x="3051541" y="1089421"/>
          <a:ext cx="3040917" cy="3536156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TRANSPORTADOR E AUTORIDADE DO CANAL DE SUEZ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 rot="16200000">
        <a:off x="1905808" y="2235154"/>
        <a:ext cx="2899648" cy="608183"/>
      </dsp:txXfrm>
    </dsp:sp>
    <dsp:sp modelId="{FBD4C539-1C57-413C-89F5-69F43578B9B6}">
      <dsp:nvSpPr>
        <dsp:cNvPr id="0" name=""/>
        <dsp:cNvSpPr/>
      </dsp:nvSpPr>
      <dsp:spPr>
        <a:xfrm rot="5400000">
          <a:off x="2806286" y="3901612"/>
          <a:ext cx="519977" cy="4420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3EF2C-9DDF-4DB6-9E4D-7D8BF6A737DD}">
      <dsp:nvSpPr>
        <dsp:cNvPr id="0" name=""/>
        <dsp:cNvSpPr/>
      </dsp:nvSpPr>
      <dsp:spPr>
        <a:xfrm>
          <a:off x="3652900" y="1089421"/>
          <a:ext cx="2265483" cy="35361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CONTRATO DE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PASSAGEM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(U$ 400 MIL – U$ 800 MIL)</a:t>
          </a:r>
        </a:p>
      </dsp:txBody>
      <dsp:txXfrm>
        <a:off x="3652900" y="1089421"/>
        <a:ext cx="2265483" cy="3536156"/>
      </dsp:txXfrm>
    </dsp:sp>
    <dsp:sp modelId="{EF1D8592-FA6D-4B5E-8CA4-C9EC60F490D1}">
      <dsp:nvSpPr>
        <dsp:cNvPr id="0" name=""/>
        <dsp:cNvSpPr/>
      </dsp:nvSpPr>
      <dsp:spPr>
        <a:xfrm>
          <a:off x="6197203" y="1059541"/>
          <a:ext cx="2946796" cy="3536156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ARMADOR E SALVATAGEM</a:t>
          </a:r>
        </a:p>
      </dsp:txBody>
      <dsp:txXfrm rot="16200000">
        <a:off x="5042058" y="2214685"/>
        <a:ext cx="2899648" cy="589359"/>
      </dsp:txXfrm>
    </dsp:sp>
    <dsp:sp modelId="{7329B0EB-E220-4B94-B529-DDEC2D989A36}">
      <dsp:nvSpPr>
        <dsp:cNvPr id="0" name=""/>
        <dsp:cNvSpPr/>
      </dsp:nvSpPr>
      <dsp:spPr>
        <a:xfrm rot="5400000">
          <a:off x="5950342" y="3901612"/>
          <a:ext cx="519977" cy="4420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A8CCB-939D-4D94-B3E8-6731873F503A}">
      <dsp:nvSpPr>
        <dsp:cNvPr id="0" name=""/>
        <dsp:cNvSpPr/>
      </dsp:nvSpPr>
      <dsp:spPr>
        <a:xfrm>
          <a:off x="6786562" y="1059541"/>
          <a:ext cx="2195363" cy="35361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400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/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CONTRATO DE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SALVAMENTO</a:t>
          </a:r>
        </a:p>
      </dsp:txBody>
      <dsp:txXfrm>
        <a:off x="6786562" y="1059541"/>
        <a:ext cx="2195363" cy="3536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9A2B-E9F3-4C6A-A8F7-D648A98D8A4F}" type="datetimeFigureOut">
              <a:rPr lang="pt-BR" smtClean="0"/>
              <a:t>10/08/2021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2FFF-27B3-4A3B-B3B3-E099550A805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197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2269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14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48939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15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26989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17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502749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18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7253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3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02982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4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1951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7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61079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8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4019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10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19225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11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48878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12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77496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8530A3-16CF-4121-A4AD-9A745DBBC4DC}" type="slidenum">
              <a:rPr lang="en-US" altLang="pt-BR"/>
              <a:pPr>
                <a:spcBef>
                  <a:spcPct val="0"/>
                </a:spcBef>
              </a:pPr>
              <a:t>13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72657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3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0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6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3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0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9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8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3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C6142-9427-AA42-8876-B4FCA992B51E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EA53-A5CA-1446-A31C-AE1321818DE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255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pt-BR" altLang="pt-BR" sz="2400" dirty="0"/>
            </a:br>
            <a:br>
              <a:rPr lang="pt-BR" altLang="pt-BR" sz="2400" dirty="0"/>
            </a:br>
            <a:br>
              <a:rPr lang="pt-BR" altLang="pt-BR" sz="2400" dirty="0"/>
            </a:br>
            <a:r>
              <a:rPr lang="en-US" sz="3600" b="1" dirty="0">
                <a:solidFill>
                  <a:schemeClr val="bg1"/>
                </a:solidFill>
              </a:rPr>
              <a:t>O CASO EVER GIVEN</a:t>
            </a:r>
            <a:br>
              <a:rPr lang="pt-BR" altLang="pt-BR" sz="2400" dirty="0">
                <a:solidFill>
                  <a:schemeClr val="bg1"/>
                </a:solidFill>
              </a:rPr>
            </a:br>
            <a:br>
              <a:rPr lang="pt-BR" altLang="pt-BR" sz="2400" dirty="0">
                <a:solidFill>
                  <a:schemeClr val="bg1"/>
                </a:solidFill>
              </a:rPr>
            </a:br>
            <a:br>
              <a:rPr lang="pt-BR" altLang="pt-BR" sz="2400" dirty="0"/>
            </a:br>
            <a:endParaRPr lang="en-US" altLang="pt-BR" sz="24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" y="1225550"/>
            <a:ext cx="9144000" cy="5632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pt-BR" altLang="pt-BR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endParaRPr lang="pt-BR" altLang="pt-BR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Imagem 4" descr="The Ever Given deixa o canal de Sue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25551"/>
            <a:ext cx="9143999" cy="5632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24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" y="1160061"/>
            <a:ext cx="9144000" cy="5697939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altLang="pt-BR" sz="2800" b="1" dirty="0"/>
              <a:t>ARRESTO DA EMBARCAÇÃO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altLang="pt-BR" sz="2800" b="1" dirty="0"/>
              <a:t>INÍCIO DAS NEGOCIAÇÕES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sz="2400" dirty="0"/>
              <a:t>O SCA alegou perder até $ 15 milhões para cada dia de obstrução pelo </a:t>
            </a:r>
            <a:r>
              <a:rPr lang="pt-BR" sz="2400" dirty="0" err="1"/>
              <a:t>Ever</a:t>
            </a:r>
            <a:r>
              <a:rPr lang="pt-BR" sz="2400" dirty="0"/>
              <a:t> </a:t>
            </a:r>
            <a:r>
              <a:rPr lang="pt-BR" sz="2400" dirty="0" err="1"/>
              <a:t>Given</a:t>
            </a:r>
            <a:r>
              <a:rPr lang="pt-BR" sz="2400" dirty="0"/>
              <a:t>. Inicialmente, havia exigido </a:t>
            </a:r>
            <a:r>
              <a:rPr lang="pt-BR" sz="2400" b="1" dirty="0"/>
              <a:t>U$ 900 milhões </a:t>
            </a:r>
            <a:r>
              <a:rPr lang="pt-BR" sz="2400" dirty="0"/>
              <a:t>(US $ 272 milhões em despesas, um bônus de US $ 300 milhões de despesas de salvamento e US $ 344 milhões em danos). Posteriormente, a SCA reduziu sua reivindicação para cerca de US $ 550 milhões.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r>
              <a:rPr lang="pt-BR" altLang="pt-BR" b="1" dirty="0"/>
              <a:t>ACORDO (</a:t>
            </a:r>
            <a:r>
              <a:rPr lang="pt-BR" altLang="pt-BR" dirty="0"/>
              <a:t>05/03/2021)</a:t>
            </a:r>
            <a:r>
              <a:rPr lang="pt-BR" altLang="pt-BR" b="1" dirty="0"/>
              <a:t>: </a:t>
            </a:r>
            <a:r>
              <a:rPr lang="pt-BR" altLang="pt-BR" dirty="0"/>
              <a:t>não foram </a:t>
            </a:r>
            <a:r>
              <a:rPr lang="pt-BR" dirty="0"/>
              <a:t>divulgados os detalhes do acordo de compensação, exceto a inclusão de um novo rebocador para o SCA. O Wall Street </a:t>
            </a:r>
            <a:r>
              <a:rPr lang="pt-BR" dirty="0" err="1"/>
              <a:t>Journal</a:t>
            </a:r>
            <a:r>
              <a:rPr lang="pt-BR" dirty="0"/>
              <a:t> informou que o acordo preliminar totalizou US $ 200 milhões, enquanto a mídia egípcia e outros disseram que o negócio pode chegar a US $ 550 milhões.</a:t>
            </a:r>
          </a:p>
          <a:p>
            <a:pPr marL="342900" lvl="1" indent="-342900">
              <a:buFont typeface="Wingdings" panose="05000000000000000000" pitchFamily="2" charset="2"/>
              <a:buChar char="v"/>
            </a:pPr>
            <a:endParaRPr lang="pt-BR" altLang="pt-BR" b="1" dirty="0"/>
          </a:p>
          <a:p>
            <a:pPr>
              <a:buFont typeface="Wingdings" panose="05000000000000000000" pitchFamily="2" charset="2"/>
              <a:buChar char="v"/>
            </a:pPr>
            <a:endParaRPr lang="pt-BR" altLang="pt-BR" sz="2800" b="1" dirty="0"/>
          </a:p>
          <a:p>
            <a:endParaRPr lang="pt-BR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pt-BR" sz="3000" b="1" dirty="0">
                <a:solidFill>
                  <a:schemeClr val="bg1"/>
                </a:solidFill>
              </a:rPr>
              <a:t>PROCESSO ADMINISTRATIVO NA AUTORIDADE DO CANAL </a:t>
            </a:r>
          </a:p>
          <a:p>
            <a:pPr lvl="1" algn="ctr"/>
            <a:r>
              <a:rPr lang="pt-BR" sz="3000" b="1" dirty="0">
                <a:solidFill>
                  <a:schemeClr val="bg1"/>
                </a:solidFill>
              </a:rPr>
              <a:t>DE SUEZ DO EGITO (SCA)</a:t>
            </a:r>
          </a:p>
          <a:p>
            <a:pPr lvl="1"/>
            <a:r>
              <a:rPr lang="pt-BR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602187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sz="3200" b="1" dirty="0">
                <a:solidFill>
                  <a:schemeClr val="bg1"/>
                </a:solidFill>
              </a:rPr>
              <a:t>DECLARAÇÃO DE DA AVARIA GROSSA</a:t>
            </a:r>
          </a:p>
          <a:p>
            <a:r>
              <a:rPr lang="en-US" altLang="pt-BR" sz="3200" b="1" dirty="0">
                <a:solidFill>
                  <a:schemeClr val="bg1"/>
                </a:solidFill>
              </a:rPr>
              <a:t>E CONTRATAÇÃO DE EMPRESA DE SALVAMENTO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143000"/>
            <a:ext cx="9144000" cy="5715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altLang="pt-BR" b="1" dirty="0"/>
              <a:t>AVARIA GROSSA:</a:t>
            </a:r>
            <a:r>
              <a:rPr lang="pt-BR" altLang="pt-BR" sz="1800" dirty="0">
                <a:latin typeface="Verdana" pitchFamily="34" charset="0"/>
              </a:rPr>
              <a:t> O ATO SE CARACTERIZA COMO AVARIA GROSSA QUANDO, E 	SOMENTE QUANDO, IMPLICAR EM UM 	SACRIFÍCIO, OU DESPESA, 	EXTRAORDIÁRIO, INTENCIONAL E RAZOAVELMENTE FEITO 	PARA 	A SEGURANÇA COMUM E NO SENTIDO DE 	PRESERVAR  DE 	UM 	PERIGO OS BENS ENVOLVIDOS NA MESMA EXPEDIÇÃO 	MARÍTIMA (2004/Y&amp;A RULES “A”). </a:t>
            </a:r>
          </a:p>
          <a:p>
            <a:pPr marL="0" indent="0">
              <a:buNone/>
              <a:defRPr/>
            </a:pPr>
            <a:endParaRPr lang="pt-BR" altLang="pt-BR" sz="1800" b="1" dirty="0">
              <a:latin typeface="Verdana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altLang="pt-BR" sz="1800" b="1" dirty="0">
                <a:latin typeface="Verdana" pitchFamily="34" charset="0"/>
              </a:rPr>
              <a:t>INTENCIONALIDADE DO ATO / NÃO ACIDENTAL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altLang="pt-BR" sz="1800" b="1" dirty="0">
                <a:latin typeface="Verdana" pitchFamily="34" charset="0"/>
              </a:rPr>
              <a:t>PERIGO REAL E IMINENTE / GRAVE AMEAÇA AO NAVIO E À CARGA 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altLang="pt-BR" sz="1800" b="1" dirty="0">
                <a:latin typeface="Verdana" pitchFamily="34" charset="0"/>
              </a:rPr>
              <a:t>EXTRAORDINARIEDADE DO DANO / GASTOS IMPREVISTOS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altLang="pt-BR" sz="1800" b="1" dirty="0">
                <a:latin typeface="Verdana" pitchFamily="34" charset="0"/>
              </a:rPr>
              <a:t>RAZOABILIDADE DO DANO E DESPESAS / NÃO ABUSIVO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altLang="pt-BR" sz="1800" b="1" dirty="0">
                <a:latin typeface="Verdana" pitchFamily="34" charset="0"/>
              </a:rPr>
              <a:t>EM BENEFÍCIO OU SALVAÇÃO COMUM / NAVIO – CARGA - FRETE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pt-BR" altLang="pt-BR" sz="1800" b="1" dirty="0">
                <a:latin typeface="Verdana" pitchFamily="34" charset="0"/>
              </a:rPr>
              <a:t>RESULTADO ÚTIL  / ACERTO OU INDICAÇÃO DA MEDIDA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pt-BR" altLang="pt-BR" sz="1800" b="1" dirty="0">
              <a:latin typeface="Verdana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t-BR" altLang="pt-BR" sz="2800" b="1" dirty="0"/>
              <a:t>NÃO SE SABE O VALOR DO PRÊMIO DO SALVAMENTO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pt-BR" altLang="pt-BR" sz="2800" b="1" dirty="0">
              <a:latin typeface="Verdana" pitchFamily="34" charset="0"/>
            </a:endParaRPr>
          </a:p>
          <a:p>
            <a:pPr marL="349250" lvl="1" indent="-349250">
              <a:spcBef>
                <a:spcPts val="2000"/>
              </a:spcBef>
              <a:buClr>
                <a:srgbClr val="6FB7D7"/>
              </a:buClr>
              <a:defRPr/>
            </a:pPr>
            <a:endParaRPr lang="pt-BR" altLang="pt-BR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914400" lvl="2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49185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7061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                 AVARIA GROSSA     </a:t>
            </a:r>
            <a:r>
              <a:rPr lang="en-US" sz="3200" b="1" i="1" dirty="0">
                <a:solidFill>
                  <a:schemeClr val="bg1"/>
                </a:solidFill>
              </a:rPr>
              <a:t>X</a:t>
            </a:r>
            <a:r>
              <a:rPr lang="en-US" sz="3200" b="1" dirty="0">
                <a:solidFill>
                  <a:schemeClr val="bg1"/>
                </a:solidFill>
              </a:rPr>
              <a:t>      AVARIA SIMPLES</a:t>
            </a:r>
            <a:r>
              <a:rPr lang="en-US" altLang="pt-BR" sz="3200" b="1" dirty="0">
                <a:solidFill>
                  <a:schemeClr val="bg1"/>
                </a:solidFill>
              </a:rPr>
              <a:t> 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724790"/>
              </p:ext>
            </p:extLst>
          </p:nvPr>
        </p:nvGraphicFramePr>
        <p:xfrm>
          <a:off x="0" y="1153426"/>
          <a:ext cx="9144000" cy="5740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9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7504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CAUSA DOS DANOS OU DESPESAS EXTRAORDINÁRIAS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ATO</a:t>
                      </a:r>
                      <a:r>
                        <a:rPr lang="pt-BR" baseline="0" dirty="0"/>
                        <a:t> INTENCIONAL E RAZOAVELMENTE PRATICADO</a:t>
                      </a:r>
                    </a:p>
                    <a:p>
                      <a:pPr algn="ctr"/>
                      <a:r>
                        <a:rPr lang="pt-BR" baseline="0" dirty="0"/>
                        <a:t>EM DEFESA DOS INTERESSES</a:t>
                      </a:r>
                    </a:p>
                    <a:p>
                      <a:pPr algn="ctr"/>
                      <a:r>
                        <a:rPr lang="pt-BR" baseline="0" dirty="0"/>
                        <a:t>DA COMUNIDADE MARÍTIMA, EM SITUAÇÃO DE PERIGO REAL E IMINENTE VISANDO OBTER RESULTADO ÚTIL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ACIDENTES MARÍTIMOS QUE AFETAM</a:t>
                      </a:r>
                      <a:r>
                        <a:rPr lang="pt-BR" baseline="0" dirty="0"/>
                        <a:t> O NAVIO OU A CARGA, SEPARADAMENTE, DECORRENTE DE VÍCIO PRÓPRIO DO NAVIO E/OU DA CARGA, FATO DO SERVIÇO DE TRANSPORTE</a:t>
                      </a:r>
                      <a:r>
                        <a:rPr lang="pt-BR" dirty="0"/>
                        <a:t>, DA TRIPULAÇÃO OU ARMADOR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437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/>
                        <a:t>RESPONSABILIDADE</a:t>
                      </a:r>
                    </a:p>
                    <a:p>
                      <a:pPr algn="ctr"/>
                      <a:r>
                        <a:rPr lang="pt-BR" sz="1700" b="1" dirty="0"/>
                        <a:t>PELOS DANOS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RATEIO DO VALOR</a:t>
                      </a:r>
                      <a:r>
                        <a:rPr lang="pt-BR" b="1" baseline="0" dirty="0"/>
                        <a:t> DOS DANOS ENTRE O NAVIO, A CARGA </a:t>
                      </a:r>
                    </a:p>
                    <a:p>
                      <a:pPr algn="ctr"/>
                      <a:r>
                        <a:rPr lang="pt-BR" b="1" baseline="0" dirty="0"/>
                        <a:t>E O FRETE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 SUPORTADO PELO </a:t>
                      </a:r>
                    </a:p>
                    <a:p>
                      <a:pPr algn="ctr"/>
                      <a:r>
                        <a:rPr lang="pt-BR" b="1" dirty="0"/>
                        <a:t>PARTICULAR </a:t>
                      </a:r>
                    </a:p>
                    <a:p>
                      <a:pPr algn="ctr"/>
                      <a:r>
                        <a:rPr lang="pt-BR" b="1" dirty="0"/>
                        <a:t>AFETADO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798"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ABRANGÊNCIA</a:t>
                      </a:r>
                    </a:p>
                    <a:p>
                      <a:pPr algn="ctr"/>
                      <a:r>
                        <a:rPr lang="pt-BR" b="1" dirty="0"/>
                        <a:t>DAS </a:t>
                      </a:r>
                    </a:p>
                    <a:p>
                      <a:pPr algn="ctr"/>
                      <a:r>
                        <a:rPr lang="pt-BR" b="1" dirty="0"/>
                        <a:t>AVARIAS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AFETAM</a:t>
                      </a:r>
                      <a:r>
                        <a:rPr lang="pt-BR" b="1" baseline="0" dirty="0"/>
                        <a:t> O NAVIO E A CARGA CONJUNTAMENTE E OCORREM EXCLUSIVAMENTE DURANTE</a:t>
                      </a:r>
                    </a:p>
                    <a:p>
                      <a:pPr algn="ctr"/>
                      <a:r>
                        <a:rPr lang="pt-BR" b="1" baseline="0" dirty="0"/>
                        <a:t>A VIAGEM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AFETAM O NAVIO E A CARGA</a:t>
                      </a:r>
                      <a:r>
                        <a:rPr lang="pt-BR" b="1" baseline="0" dirty="0"/>
                        <a:t> SEPARADAMENTE E ABRANGEM AS AVARIAS OCORRIDAS COM O NAVIO PARADO, O DESEMBARQUE OU AINDA EM TERRA 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086">
                <a:tc>
                  <a:txBody>
                    <a:bodyPr/>
                    <a:lstStyle/>
                    <a:p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LEGISLAÇÃO</a:t>
                      </a:r>
                    </a:p>
                    <a:p>
                      <a:pPr algn="ctr"/>
                      <a:r>
                        <a:rPr lang="pt-BR" b="1" dirty="0"/>
                        <a:t>APLICÁVEL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REGRAS DE YORK E ANTUÉRPIA (No Brasil </a:t>
                      </a:r>
                      <a:r>
                        <a:rPr lang="pt-BR" b="0" dirty="0"/>
                        <a:t>CÓDIGO COMERCIAL E CPC)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REGRAS DE HAIA, HAYA-VISBY, HAMBURGO, COGSA, </a:t>
                      </a:r>
                      <a:r>
                        <a:rPr lang="pt-BR" b="1" baseline="0" dirty="0"/>
                        <a:t>E LEGISLAÇÃO COMPLEMENTAR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41521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" y="1160061"/>
            <a:ext cx="9144000" cy="56979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BR" sz="2400" b="1" i="1" dirty="0" err="1"/>
              <a:t>All</a:t>
            </a:r>
            <a:r>
              <a:rPr lang="pt-BR" sz="2400" b="1" i="1" dirty="0"/>
              <a:t> </a:t>
            </a:r>
            <a:r>
              <a:rPr lang="pt-BR" sz="2400" b="1" i="1" dirty="0" err="1"/>
              <a:t>risk</a:t>
            </a:r>
            <a:r>
              <a:rPr lang="pt-BR" sz="2400" b="1" i="1" dirty="0"/>
              <a:t> </a:t>
            </a:r>
            <a:r>
              <a:rPr lang="pt-BR" sz="2400" i="1" dirty="0"/>
              <a:t>- </a:t>
            </a:r>
            <a:r>
              <a:rPr lang="pt-BR" sz="2400" dirty="0"/>
              <a:t>perdas e os danos ocorridos à embarcação, ao seu casco, ao seu maquinário (incluídos todos os aparelhos usados na navegação), às suas instalações, às suas provisões e aos seus suprimentos, entre outros que tenham relação com o interesse segurado, observadas as regras dos artigos 689 e 690, do Código Comercial Brasileiro (Lei nº 556, de 25 de junho de 1850).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b="1" dirty="0"/>
              <a:t>Coberturas Básicas </a:t>
            </a:r>
            <a:r>
              <a:rPr lang="pt-BR" sz="2400" dirty="0"/>
              <a:t>(nº1, 2 e 3), Coberturas Complementares (nº4, 5 e 6) e as Coberturas Especiais (nº7, 8 e 9). A Cobertura Básica nº1 contém indenização por Perda Total (PT), por </a:t>
            </a:r>
            <a:r>
              <a:rPr lang="pt-BR" sz="2400" b="1" dirty="0"/>
              <a:t>Avaria Grossa </a:t>
            </a:r>
            <a:r>
              <a:rPr lang="pt-BR" sz="2400" dirty="0"/>
              <a:t>(AG) e por </a:t>
            </a:r>
            <a:r>
              <a:rPr lang="pt-BR" sz="2400" b="1" dirty="0"/>
              <a:t>Assistência e Salvamento (AS)</a:t>
            </a:r>
            <a:r>
              <a:rPr lang="pt-BR" sz="2400" dirty="0"/>
              <a:t>. A Perda Total pode ocorrer de duas formas: real, quando ocorre a destruição do objeto segurado, o seu desaparecimento por determinado período de tempo e a perda de suas características; e construtiva.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 O SEGURO DE CASCO E MÁQUINAS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793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" y="1160061"/>
            <a:ext cx="9144000" cy="5697939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pt-BR" sz="2000" b="1" dirty="0"/>
              <a:t>RC DA ATIVIDADE</a:t>
            </a:r>
            <a:r>
              <a:rPr lang="pt-BR" sz="2000" dirty="0"/>
              <a:t>, COBRE O RESULTADO DO TRANSPORTE - “NAVIO ENTRADO NO CLUBE”. </a:t>
            </a:r>
          </a:p>
          <a:p>
            <a:r>
              <a:rPr lang="pt-BR" sz="2000" b="1" dirty="0"/>
              <a:t>GESTÃO DO P&amp;I </a:t>
            </a:r>
            <a:r>
              <a:rPr lang="pt-BR" sz="2000" dirty="0"/>
              <a:t>– É CONSTITUIDA UMA EMPRESA PARA SER A GESTORA DAS ATIVIDADES DA ASSOCIAÇÃO. É ADMINISTRADA PELOS PRÓPRIOS ARMADORES E ELEITA UMA DIRETORIA DA ASSOCIAÇÃO. ATUA EM TODOS OS PORTOS POR MEIO DE CORRESPONDENTES QUE PODEM SER ACIONADOS PELOS AGENTES MARITIMOS OU PELO PRÓPRIO COMANDANTE. </a:t>
            </a:r>
            <a:r>
              <a:rPr lang="pt-BR" sz="2000" b="1" dirty="0"/>
              <a:t>+ - 30 P&amp;IS</a:t>
            </a:r>
          </a:p>
          <a:p>
            <a:r>
              <a:rPr lang="pt-BR" sz="2000" b="1" i="1" dirty="0"/>
              <a:t>CONDITION SERVER</a:t>
            </a:r>
            <a:r>
              <a:rPr lang="pt-BR" sz="2000" b="1" dirty="0"/>
              <a:t> </a:t>
            </a:r>
            <a:r>
              <a:rPr lang="pt-BR" sz="2000" dirty="0"/>
              <a:t>– INDISPENSAVEL PARA O NAVIO SER REGISTRADO NO P&amp;I E GOZAR DA COBERTURA. O P&amp;I DESIGNA PERITO QUE FARA A VISTORIA DO NAVIO (CONDIÇOES DE CASCO, MAQUINÁRIOS NAVEGABEGABILIDADE, ESTANQUEIDADE DOS PORÕES, ETC.)</a:t>
            </a:r>
          </a:p>
          <a:p>
            <a:r>
              <a:rPr lang="pt-BR" sz="2000" b="1" dirty="0"/>
              <a:t>CONTRIBUIÇÃO – </a:t>
            </a:r>
            <a:r>
              <a:rPr lang="pt-BR" sz="2000" dirty="0"/>
              <a:t>NO INÍCIO ERA FEITA UMA ESTIMATIVA. ATUALMENTE LEVAM EM CONTA O EXERCICIO ANTERIOR PARA ESTIMAR O EXERCICIO SEGUINTE. COM BASE NA TONELAGEM DOS NAVIOS É ESTABELECIDA A CONTRIBUIÇÃO E UM FUNDO DE RESERVA.</a:t>
            </a:r>
          </a:p>
          <a:p>
            <a:r>
              <a:rPr lang="pt-BR" sz="2000" b="1" dirty="0"/>
              <a:t>REFORÇO – </a:t>
            </a:r>
            <a:r>
              <a:rPr lang="pt-BR" sz="2000" dirty="0"/>
              <a:t>RECOMPOSIÇÃO </a:t>
            </a:r>
          </a:p>
          <a:p>
            <a:r>
              <a:rPr lang="pt-BR" sz="2000" b="1" dirty="0"/>
              <a:t>FRANQUIAS –</a:t>
            </a:r>
            <a:r>
              <a:rPr lang="pt-BR" sz="2000" dirty="0"/>
              <a:t> ANTES NÃO EXISTIA, MAS HOJE SÃO ESTABELECIDAS FRANQUIAS PARA OS MEMBROS ASSOCIADOS.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 O “SEGURO” DE P&amp;I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978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" y="1160061"/>
            <a:ext cx="9144000" cy="56979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sz="2000" b="1" dirty="0"/>
              <a:t>LIMITES </a:t>
            </a:r>
            <a:r>
              <a:rPr lang="pt-BR" sz="2000" dirty="0"/>
              <a:t>– ILIMITADO. PARA PROTEGEREM-SE OS P&amp;IS CRIARAM UM RESSEGURO – INTERNACIONAL GROUP TODOS OS P&amp;I REUNIDOS GARANTEM O EXCESSO DE DANOS. O INTERNACIONAL GROUP TAMBÉM REPASSA PARA SEGURADORAS (RETROCESSÃO)</a:t>
            </a:r>
          </a:p>
          <a:p>
            <a:r>
              <a:rPr lang="pt-BR" sz="2000" dirty="0"/>
              <a:t>OPERAÇÃO DE SALVATAGEM </a:t>
            </a:r>
            <a:r>
              <a:rPr lang="pt-BR" sz="2000" i="1" dirty="0"/>
              <a:t>AD EXITUM </a:t>
            </a:r>
            <a:r>
              <a:rPr lang="pt-BR" sz="2000" dirty="0"/>
              <a:t>GERA DESPESAS ELEVADAS QUE DEVEM SER PREVIAMENTE APROVADAS PELO P&amp;I.</a:t>
            </a:r>
          </a:p>
          <a:p>
            <a:r>
              <a:rPr lang="pt-BR" sz="2000" dirty="0"/>
              <a:t>COMO O P&amp;I ATUA EM CASO DE ACIDENTE:</a:t>
            </a:r>
            <a:r>
              <a:rPr lang="en-US" sz="2000" dirty="0"/>
              <a:t>  REGRA PAY TO BE PAYED</a:t>
            </a:r>
            <a:endParaRPr lang="pt-BR" sz="2000" dirty="0"/>
          </a:p>
          <a:p>
            <a:r>
              <a:rPr lang="pt-BR" sz="2000" b="1" dirty="0"/>
              <a:t>COBERTURAS DO P&amp;I:</a:t>
            </a:r>
            <a:endParaRPr lang="pt-BR" sz="2000" dirty="0"/>
          </a:p>
          <a:p>
            <a:r>
              <a:rPr lang="pt-BR" sz="2000" dirty="0"/>
              <a:t>DANOS PESSOAIS, ACIDENTES COM TRIPULANTES E ESTIVADORES NÃO SÓ DE PROTEÇÃO COMO PAGAR INDENIZAÇÕES. </a:t>
            </a:r>
          </a:p>
          <a:p>
            <a:r>
              <a:rPr lang="pt-BR" sz="2000" dirty="0"/>
              <a:t>DANOS AO PATRIMONIO DE TERCEIROS</a:t>
            </a:r>
          </a:p>
          <a:p>
            <a:r>
              <a:rPr lang="pt-BR" sz="2000" dirty="0"/>
              <a:t>REMOÇÃO DE NAVIOS ENCALHADOS</a:t>
            </a:r>
          </a:p>
          <a:p>
            <a:r>
              <a:rPr lang="pt-BR" sz="2000" dirty="0"/>
              <a:t>PERDAS E DANOS À CARGA FALTA OU AVARIA E EXTRAVIO</a:t>
            </a:r>
          </a:p>
          <a:p>
            <a:r>
              <a:rPr lang="pt-BR" sz="2000" dirty="0"/>
              <a:t>DANOS AO MEIO AMBIENTE POLUIÇÃO POR ÓLEO </a:t>
            </a:r>
          </a:p>
          <a:p>
            <a:r>
              <a:rPr lang="pt-BR" sz="2000" b="1" dirty="0"/>
              <a:t>GARANTIAS: </a:t>
            </a:r>
            <a:endParaRPr lang="pt-BR" sz="2000" dirty="0"/>
          </a:p>
          <a:p>
            <a:r>
              <a:rPr lang="pt-BR" sz="2000" dirty="0"/>
              <a:t> CARTAS DE GARANTIAS EMITIDAS PELOS P&amp;I SÃO ACEITAS PELOS SEGURADORES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91440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 COBERTURAS DO P&amp;I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9790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715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pt-BR" altLang="pt-BR" sz="2400" dirty="0"/>
            </a:br>
            <a:br>
              <a:rPr lang="pt-BR" altLang="pt-BR" sz="2400" dirty="0"/>
            </a:br>
            <a:br>
              <a:rPr lang="pt-BR" altLang="pt-BR" sz="2400" dirty="0"/>
            </a:br>
            <a:r>
              <a:rPr lang="pt-BR" altLang="pt-BR" sz="3600" b="1" dirty="0">
                <a:solidFill>
                  <a:schemeClr val="bg1"/>
                </a:solidFill>
              </a:rPr>
              <a:t>AS DISPUTAS ESTÃO SÓ NO INÍCIO</a:t>
            </a:r>
            <a:br>
              <a:rPr lang="en-US" altLang="pt-BR" sz="3600" b="1" dirty="0">
                <a:solidFill>
                  <a:schemeClr val="bg1"/>
                </a:solidFill>
              </a:rPr>
            </a:br>
            <a:r>
              <a:rPr lang="en-US" altLang="pt-BR" sz="3600" b="1" dirty="0">
                <a:solidFill>
                  <a:schemeClr val="bg1"/>
                </a:solidFill>
              </a:rPr>
              <a:t> </a:t>
            </a:r>
            <a:br>
              <a:rPr lang="pt-BR" altLang="pt-BR" sz="2400" dirty="0"/>
            </a:br>
            <a:endParaRPr lang="en-US" altLang="pt-BR" sz="24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" y="1071564"/>
            <a:ext cx="9143999" cy="57864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altLang="pt-BR" sz="43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ctr"/>
            <a:endParaRPr lang="pt-BR" altLang="pt-BR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71564"/>
            <a:ext cx="9143999" cy="578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RELAÇÕES CONTRATUAIS</a:t>
            </a:r>
            <a:endParaRPr lang="en-US" alt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7297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RELAÇÕES CONTRATUAIS</a:t>
            </a:r>
            <a:endParaRPr lang="en-US" alt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2638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255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pt-BR" altLang="pt-BR" sz="2400" dirty="0"/>
            </a:br>
            <a:br>
              <a:rPr lang="pt-BR" altLang="pt-BR" sz="2400" dirty="0"/>
            </a:br>
            <a:br>
              <a:rPr lang="pt-BR" altLang="pt-BR" sz="2400" dirty="0"/>
            </a:br>
            <a:r>
              <a:rPr lang="pt-BR" altLang="pt-BR" sz="3600" b="1" dirty="0">
                <a:solidFill>
                  <a:schemeClr val="bg1"/>
                </a:solidFill>
              </a:rPr>
              <a:t>PRINCIPAIS PERSONAGENS</a:t>
            </a:r>
            <a:br>
              <a:rPr lang="pt-BR" altLang="pt-BR" sz="2400" dirty="0">
                <a:solidFill>
                  <a:schemeClr val="bg1"/>
                </a:solidFill>
              </a:rPr>
            </a:br>
            <a:br>
              <a:rPr lang="pt-BR" altLang="pt-BR" sz="2400" dirty="0"/>
            </a:br>
            <a:endParaRPr lang="en-US" altLang="pt-BR" sz="24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" y="1225550"/>
            <a:ext cx="9144000" cy="56324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pt-BR" altLang="pt-BR" b="1" dirty="0">
              <a:solidFill>
                <a:srgbClr val="C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Autoridade do Canal de Suez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FF0000"/>
                </a:solidFill>
                <a:latin typeface="+mj-lt"/>
              </a:rPr>
              <a:t>Outros Armadores e Transportadores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dirty="0">
                <a:latin typeface="+mj-lt"/>
              </a:rPr>
              <a:t>Fretador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FF0000"/>
                </a:solidFill>
              </a:rPr>
              <a:t>Vendedor (Exportador)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FF0000"/>
                </a:solidFill>
              </a:rPr>
              <a:t>Comprador (Importador)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b="1" dirty="0">
                <a:solidFill>
                  <a:srgbClr val="FF0000"/>
                </a:solidFill>
              </a:rPr>
              <a:t>Consignatário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dirty="0" err="1">
                <a:latin typeface="+mj-lt"/>
              </a:rPr>
              <a:t>Trader</a:t>
            </a:r>
            <a:r>
              <a:rPr lang="pt-BR" altLang="pt-BR" dirty="0">
                <a:latin typeface="+mj-lt"/>
              </a:rPr>
              <a:t>, Trading Company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pt-BR" dirty="0">
                <a:latin typeface="+mj-lt"/>
              </a:rPr>
              <a:t>Corretor de Navios</a:t>
            </a:r>
          </a:p>
          <a:p>
            <a:endParaRPr lang="pt-BR" altLang="pt-BR" dirty="0">
              <a:solidFill>
                <a:srgbClr val="C00000"/>
              </a:solidFill>
              <a:latin typeface="+mj-lt"/>
            </a:endParaRPr>
          </a:p>
          <a:p>
            <a:endParaRPr lang="pt-BR" altLang="pt-BR" sz="20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endParaRPr lang="pt-BR" altLang="pt-BR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87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7061"/>
            <a:ext cx="9144000" cy="97461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CARACTERÍSTICAS DA EMBARCAÇÃO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ESTADO DE BANDEIRA: PANAMÁ</a:t>
            </a:r>
            <a:endParaRPr lang="pt-BR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CONSTRUTOR: JAPÃO - IMABARI SHIPBUILDING (2018)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ARMADOR:</a:t>
            </a:r>
            <a:r>
              <a:rPr lang="pt-BR" sz="2400" dirty="0"/>
              <a:t> </a:t>
            </a:r>
            <a:r>
              <a:rPr lang="pt-BR" sz="2400" b="1" dirty="0"/>
              <a:t>JAPÃO - SHOEI KISEN KAISHABENS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FRETADOR (GESTÃO COMERCIAL E OPERACIONAL): TAIWAN - EVERGREEN MARINE CORP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GESTÃO NÁUTICA (TÉCNICA): ALEMANHA – BERNHARD SCHULTE SHIPMANEGMENT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970892"/>
            <a:ext cx="9144000" cy="3209452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TIPO: PORTA CONTEINER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CAPACIDADE: 20.000 TEUS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PESO: 220.000 TONELADAS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TAMANHO: 400 m / 59 m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CALADO: 15,7 m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VALOR DA CARGA: U$ 1 bilhão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IMO / NAVIO: 9811000 / 353136000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t-BR" sz="2400" b="1" dirty="0"/>
              <a:t>TRIPULAÇÃO: 25</a:t>
            </a:r>
          </a:p>
        </p:txBody>
      </p:sp>
    </p:spTree>
    <p:extLst>
      <p:ext uri="{BB962C8B-B14F-4D97-AF65-F5344CB8AC3E}">
        <p14:creationId xmlns:p14="http://schemas.microsoft.com/office/powerpoint/2010/main" val="42605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147182"/>
            <a:ext cx="9143999" cy="5710818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altLang="pt-BR" sz="4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4600" b="1" dirty="0">
                <a:solidFill>
                  <a:srgbClr val="FF0000"/>
                </a:solidFill>
                <a:latin typeface="+mj-lt"/>
              </a:rPr>
              <a:t>Agente de Carga (freight forwarder )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4600" b="1" dirty="0">
                <a:solidFill>
                  <a:srgbClr val="FF0000"/>
                </a:solidFill>
                <a:latin typeface="+mj-lt"/>
              </a:rPr>
              <a:t>NVOCC (Non Vessel Operating Common Carrier)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4600" b="1" dirty="0">
                <a:solidFill>
                  <a:srgbClr val="FF0000"/>
                </a:solidFill>
                <a:latin typeface="+mj-lt"/>
              </a:rPr>
              <a:t>Agente Marítimo – Ship Agent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4600" dirty="0">
                <a:latin typeface="+mj-lt"/>
              </a:rPr>
              <a:t>Despachante Aduaneiro – Cargo Customs Forwarder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4600" b="1" dirty="0">
                <a:solidFill>
                  <a:srgbClr val="FF0000"/>
                </a:solidFill>
                <a:latin typeface="+mj-lt"/>
              </a:rPr>
              <a:t>Operador Portuário – Port Operator, Stevedoring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4600" dirty="0">
                <a:latin typeface="+mj-lt"/>
              </a:rPr>
              <a:t>Inspetores – Superintendents, Surveyors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4600" dirty="0">
                <a:latin typeface="+mj-lt"/>
              </a:rPr>
              <a:t>Autoridades Portuárias, Receita Federal, Polícia Federal, etc.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altLang="pt-BR" sz="4600" b="1" dirty="0">
                <a:solidFill>
                  <a:srgbClr val="FF0000"/>
                </a:solidFill>
                <a:latin typeface="+mj-lt"/>
              </a:rPr>
              <a:t>Seguradores e </a:t>
            </a:r>
            <a:r>
              <a:rPr lang="pt-BR" altLang="pt-BR" sz="4600" b="1" dirty="0" err="1">
                <a:solidFill>
                  <a:srgbClr val="FF0000"/>
                </a:solidFill>
                <a:latin typeface="+mj-lt"/>
              </a:rPr>
              <a:t>resseguradores</a:t>
            </a:r>
            <a:r>
              <a:rPr lang="pt-BR" altLang="pt-BR" sz="4600" b="1" dirty="0">
                <a:solidFill>
                  <a:srgbClr val="FF0000"/>
                </a:solidFill>
                <a:latin typeface="+mj-lt"/>
              </a:rPr>
              <a:t> da carga</a:t>
            </a:r>
          </a:p>
          <a:p>
            <a:endParaRPr lang="pt-BR" altLang="pt-BR" sz="4600" b="1" dirty="0">
              <a:latin typeface="+mj-lt"/>
            </a:endParaRPr>
          </a:p>
          <a:p>
            <a:endParaRPr lang="pt-BR" altLang="pt-BR" sz="4600" b="1" dirty="0">
              <a:latin typeface="+mj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182"/>
            <a:ext cx="9144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</a:rPr>
              <a:t>PRINCIPAIS PERSONAGENS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462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715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pt-BR" altLang="pt-BR" sz="2400" dirty="0"/>
            </a:br>
            <a:br>
              <a:rPr lang="pt-BR" altLang="pt-BR" sz="2400" dirty="0"/>
            </a:br>
            <a:br>
              <a:rPr lang="pt-BR" altLang="pt-BR" sz="2400" dirty="0"/>
            </a:br>
            <a:br>
              <a:rPr lang="pt-BR" altLang="pt-BR" sz="2400" dirty="0"/>
            </a:br>
            <a:r>
              <a:rPr lang="en-US" altLang="pt-BR" sz="3600" b="1" dirty="0">
                <a:solidFill>
                  <a:schemeClr val="bg1"/>
                </a:solidFill>
              </a:rPr>
              <a:t>LIMITAÇÃO DA RESPONSABILIDADE DO ARMADOR E DO TRANSPORTADOR</a:t>
            </a:r>
            <a:br>
              <a:rPr lang="en-US" altLang="pt-BR" sz="3600" b="1" dirty="0">
                <a:solidFill>
                  <a:schemeClr val="bg1"/>
                </a:solidFill>
              </a:rPr>
            </a:br>
            <a:br>
              <a:rPr lang="en-US" altLang="pt-BR" sz="3600" b="1" dirty="0">
                <a:solidFill>
                  <a:schemeClr val="bg1"/>
                </a:solidFill>
              </a:rPr>
            </a:br>
            <a:r>
              <a:rPr lang="en-US" altLang="pt-BR" sz="3600" b="1" dirty="0">
                <a:solidFill>
                  <a:schemeClr val="bg1"/>
                </a:solidFill>
              </a:rPr>
              <a:t> </a:t>
            </a:r>
            <a:br>
              <a:rPr lang="pt-BR" altLang="pt-BR" sz="2400" dirty="0"/>
            </a:br>
            <a:endParaRPr lang="en-US" altLang="pt-BR" sz="24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" y="1071564"/>
            <a:ext cx="9143999" cy="578643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/>
              <a:t>UK &amp; P&amp;I CLUBE - LONDRES</a:t>
            </a:r>
          </a:p>
          <a:p>
            <a:pPr marL="0" indent="0" algn="just">
              <a:buNone/>
            </a:pPr>
            <a:endParaRPr lang="pt-BR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x-none" dirty="0"/>
              <a:t>INTERNATIONAL CONVENTION FOR THE UNIFICATION OF CERTAIN RULES OF LAW RELATING TO BILLS OF LADING</a:t>
            </a:r>
            <a:r>
              <a:rPr lang="en-US" dirty="0"/>
              <a:t>. </a:t>
            </a:r>
            <a:r>
              <a:rPr lang="pt-BR" b="1" dirty="0"/>
              <a:t>Hague-Visby-Rules 1968</a:t>
            </a:r>
          </a:p>
          <a:p>
            <a:pPr marL="0" indent="0">
              <a:buNone/>
            </a:pPr>
            <a:endParaRPr lang="pt-BR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/>
              <a:t>CONVENTION ON LIMITATION OF LIABILITY FOR MARITIME CLAIMS (LLMC) - </a:t>
            </a:r>
            <a:r>
              <a:rPr lang="en-US" b="1" dirty="0"/>
              <a:t>Adoption: 19 November 1976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altLang="pt-BR" sz="430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ctr"/>
            <a:endParaRPr lang="pt-BR" altLang="pt-BR" sz="2000" b="1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54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423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BLOQUEIO DO TRÁFEGO NO CANAL DE SUEZ (23/03/2021)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Mais de rebocadores foram acionados para remover o navio, de acordo com a empresa que gerencia o Ever Given, Bernhard Schulte Shipmanagement (BSM). Foi iniciada também a dragagem do canal ao redor do navio. Boskalis, a empresa de dragagem, disse que para desencalhar o navio será necessário dragar, rebocar e também retirar o peso da carga, tomando cuidado para não desequilibrar o navio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" y="1229763"/>
            <a:ext cx="9142076" cy="56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9828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423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PARALISAÇÃO POR 6 DIAS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388"/>
            <a:ext cx="9150520" cy="51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7068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147182"/>
            <a:ext cx="9143999" cy="571081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FORTES RAJADAS DE VENTOS (30 </a:t>
            </a:r>
            <a:r>
              <a:rPr lang="pt-BR" altLang="pt-BR" sz="2400" b="1" dirty="0" err="1"/>
              <a:t>Knts</a:t>
            </a:r>
            <a:r>
              <a:rPr lang="pt-BR" altLang="pt-BR" sz="2400" b="1" dirty="0"/>
              <a:t> com rajadas de 50 </a:t>
            </a:r>
            <a:r>
              <a:rPr lang="pt-BR" altLang="pt-BR" sz="2400" b="1" dirty="0" err="1"/>
              <a:t>Knts</a:t>
            </a:r>
            <a:r>
              <a:rPr lang="pt-BR" altLang="pt-BR" sz="2400" b="1" dirty="0"/>
              <a:t>) Equivale a força de 4 rebocadores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pt-BR" altLang="pt-BR" b="1" dirty="0"/>
          </a:p>
          <a:p>
            <a:pPr lvl="1">
              <a:buFont typeface="Wingdings" panose="05000000000000000000" pitchFamily="2" charset="2"/>
              <a:buChar char="q"/>
            </a:pPr>
            <a:endParaRPr lang="pt-BR" altLang="pt-BR" sz="2800" b="1" dirty="0"/>
          </a:p>
          <a:p>
            <a:pPr marL="457200" lvl="1" indent="0">
              <a:buNone/>
            </a:pPr>
            <a:r>
              <a:rPr lang="pt-BR" altLang="pt-BR" sz="2800" b="1" dirty="0"/>
              <a:t>	</a:t>
            </a:r>
          </a:p>
          <a:p>
            <a:pPr marL="457200" lvl="1" indent="0">
              <a:buNone/>
            </a:pPr>
            <a:endParaRPr lang="pt-BR" altLang="pt-BR" sz="28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ERRO OPERACIONAL (comunicação)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 FALTA DE REBOCADOR DE ESCOLTA OPCIONAL (U$ 30 MIL)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EXCESSO DE VELOCIDADE NO CANAL (8 – 9 </a:t>
            </a:r>
            <a:r>
              <a:rPr lang="pt-BR" altLang="pt-BR" sz="2400" b="1" dirty="0" err="1"/>
              <a:t>Knts</a:t>
            </a:r>
            <a:r>
              <a:rPr lang="pt-BR" altLang="pt-BR" sz="2400" b="1" dirty="0"/>
              <a:t>) e o navio estava a 13,4 </a:t>
            </a:r>
            <a:r>
              <a:rPr lang="pt-BR" altLang="pt-BR" sz="2400" b="1" dirty="0" err="1"/>
              <a:t>Knts</a:t>
            </a:r>
            <a:r>
              <a:rPr lang="pt-BR" altLang="pt-BR" sz="2400" b="1" dirty="0"/>
              <a:t> quando abriu a proa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BR" altLang="pt-BR" b="1" dirty="0"/>
              <a:t> </a:t>
            </a:r>
            <a:r>
              <a:rPr lang="pt-BR" altLang="pt-BR" sz="2000" b="1" dirty="0"/>
              <a:t>No Canal do Panamá o navio é entregue ao prático. No Canal de Suez o navio fica sob a responsabilidade do capitão por força de contrato.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182"/>
            <a:ext cx="9144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</a:rPr>
              <a:t>POSSÍVEIS CAUSAS</a:t>
            </a:r>
            <a:endParaRPr lang="pt-BR" sz="3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27" y="2110823"/>
            <a:ext cx="4483418" cy="18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147182"/>
            <a:ext cx="9143999" cy="571081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endParaRPr lang="pt-BR" altLang="pt-BR" sz="2400" b="1" dirty="0"/>
          </a:p>
          <a:p>
            <a:pPr marL="457200" lvl="1" indent="0">
              <a:buNone/>
            </a:pPr>
            <a:endParaRPr lang="pt-BR" altLang="pt-BR" sz="2400" b="1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PARALISAÇÃO DO TRÁFEGO DO CANAL POR 6 DIAS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SUSPENSÃO DA PRINCIPAL ROTA DE SUPRIMENTO ENTRE ÁSIA E EUROPA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DANOS AO EVER GIVEN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DANOS À ESTRUTURA DO CANAL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DESPESAS COM SALVAMENTO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CUSTOS COM TRIPULAÇÃO (arresto da embarcação por 105 dias)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LUCROS CESSANTES - </a:t>
            </a:r>
            <a:r>
              <a:rPr lang="pt-BR" sz="2400" b="1" dirty="0"/>
              <a:t>Autoridade do Canal de Suez do Egito (SCA)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PREJUÍZOS À OUTRAS EMBARCAÇÕES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t-BR" altLang="pt-BR" sz="2400" b="1" dirty="0"/>
              <a:t>ATRASOS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pt-BR" altLang="pt-BR" sz="2400" b="1" dirty="0"/>
          </a:p>
          <a:p>
            <a:pPr marL="457200" lvl="1" indent="0">
              <a:buNone/>
            </a:pPr>
            <a:r>
              <a:rPr lang="pt-BR" sz="2400" b="1" dirty="0"/>
              <a:t> </a:t>
            </a:r>
            <a:endParaRPr lang="pt-BR" altLang="pt-BR" sz="2400" b="1" dirty="0"/>
          </a:p>
          <a:p>
            <a:pPr lvl="1">
              <a:buFont typeface="Wingdings" panose="05000000000000000000" pitchFamily="2" charset="2"/>
              <a:buChar char="q"/>
            </a:pPr>
            <a:endParaRPr lang="pt-BR" altLang="pt-BR" sz="24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182"/>
            <a:ext cx="9144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</a:rPr>
              <a:t>CONSEQUÊNCIAS IMEDIATAS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71323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423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MEDIDAS DE SALVAMENTO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2388"/>
            <a:ext cx="9143999" cy="561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28378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423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CONGESTIONAMENTO NA ENTRADA DO CANAL</a:t>
            </a:r>
            <a:endParaRPr lang="en-US" altLang="pt-BR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A imagem à esquerda mostra navios esperando para passar pelo Canal de Suez no domingo, 21 de março. A imagem à direita mostra os barcos na quinta-feira, 25 de março, dois dias depois que o Ever Given encalh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2388"/>
            <a:ext cx="9143999" cy="561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4514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4182"/>
            <a:ext cx="91440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pt-BR" altLang="pt-BR" sz="3200" b="1" dirty="0">
                <a:solidFill>
                  <a:schemeClr val="bg1"/>
                </a:solidFill>
              </a:rPr>
              <a:t>ROTA ALTERNATIVA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1147182"/>
            <a:ext cx="5782491" cy="57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5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69175</TotalTime>
  <Words>1451</Words>
  <Application>Microsoft Office PowerPoint</Application>
  <PresentationFormat>Apresentação na tela (4:3)</PresentationFormat>
  <Paragraphs>194</Paragraphs>
  <Slides>21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Office Theme</vt:lpstr>
      <vt:lpstr>   O CASO EVER GIVEN   </vt:lpstr>
      <vt:lpstr>Apresentação do PowerPoint</vt:lpstr>
      <vt:lpstr>BLOQUEIO DO TRÁFEGO NO CANAL DE SUEZ (23/03/2021)</vt:lpstr>
      <vt:lpstr>PARALISAÇÃO POR 6 DIAS</vt:lpstr>
      <vt:lpstr>POSSÍVEIS CAUSAS</vt:lpstr>
      <vt:lpstr>CONSEQUÊNCIAS IMEDIATAS </vt:lpstr>
      <vt:lpstr>MEDIDAS DE SALVAMENTO</vt:lpstr>
      <vt:lpstr>CONGESTIONAMENTO NA ENTRADA DO CANAL</vt:lpstr>
      <vt:lpstr>ROTA ALTERNATIVA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AS DISPUTAS ESTÃO SÓ NO INÍCIO   </vt:lpstr>
      <vt:lpstr>RELAÇÕES CONTRATUAIS</vt:lpstr>
      <vt:lpstr>RELAÇÕES CONTRATUAIS</vt:lpstr>
      <vt:lpstr>   PRINCIPAIS PERSONAGENS  </vt:lpstr>
      <vt:lpstr>PRINCIPAIS PERSONAGENS</vt:lpstr>
      <vt:lpstr>    LIMITAÇÃO DA RESPONSABILIDADE DO ARMADOR E DO TRANSPORTADOR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</dc:creator>
  <cp:lastModifiedBy>Christina Roncarati</cp:lastModifiedBy>
  <cp:revision>725</cp:revision>
  <dcterms:created xsi:type="dcterms:W3CDTF">2015-09-04T12:09:15Z</dcterms:created>
  <dcterms:modified xsi:type="dcterms:W3CDTF">2021-08-11T00:05:39Z</dcterms:modified>
</cp:coreProperties>
</file>