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66" r:id="rId4"/>
    <p:sldId id="258" r:id="rId5"/>
    <p:sldId id="259" r:id="rId6"/>
    <p:sldId id="260"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92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FD113B-3772-2D47-95D2-8C206FD949D6}" v="3834" dt="2018-07-20T19:39:47.599"/>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p:restoredTop sz="94737"/>
  </p:normalViewPr>
  <p:slideViewPr>
    <p:cSldViewPr snapToGrid="0" snapToObjects="1">
      <p:cViewPr varScale="1">
        <p:scale>
          <a:sx n="72" d="100"/>
          <a:sy n="72" d="100"/>
        </p:scale>
        <p:origin x="63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29989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28633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5494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24478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4459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
Segundo nível
Terceiro nível
Quarto nível
Quinto nível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29887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1634753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19855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7290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7125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3917194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
Segundo nível
Terceiro nível
Quarto nível
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
Segundo nível
Terceiro nível
Quarto nível
Quinto nível</a:t>
            </a:r>
            <a:endParaRPr lang="en-US" dirty="0"/>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
Segundo nível
Terceiro nível
Quarto nível
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68391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50054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5187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
Segundo nível
Terceiro nível
Quarto nível
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
Segundo nível
Terceiro nível
Quarto nível
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3821346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
Segundo nível
Terceiro nível
Quarto nível
Quinto nível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8/22/2018</a:t>
            </a:fld>
            <a:endParaRPr lang="en-US" dirty="0"/>
          </a:p>
        </p:txBody>
      </p:sp>
    </p:spTree>
    <p:extLst>
      <p:ext uri="{BB962C8B-B14F-4D97-AF65-F5344CB8AC3E}">
        <p14:creationId xmlns:p14="http://schemas.microsoft.com/office/powerpoint/2010/main" val="852088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
Segundo nível
Terceiro nível
Quarto nível
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8/22/2018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0423530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1B371B-1DBB-3F40-888E-60EFCBF05002}"/>
              </a:ext>
            </a:extLst>
          </p:cNvPr>
          <p:cNvSpPr>
            <a:spLocks noGrp="1"/>
          </p:cNvSpPr>
          <p:nvPr>
            <p:ph type="ctrTitle"/>
          </p:nvPr>
        </p:nvSpPr>
        <p:spPr>
          <a:xfrm>
            <a:off x="898250" y="2850007"/>
            <a:ext cx="8488680" cy="1580966"/>
          </a:xfrm>
        </p:spPr>
        <p:txBody>
          <a:bodyPr anchor="ctr"/>
          <a:lstStyle/>
          <a:p>
            <a:pPr algn="ctr"/>
            <a:r>
              <a:rPr lang="pt-BR" sz="3800" b="1" dirty="0">
                <a:solidFill>
                  <a:srgbClr val="002060"/>
                </a:solidFill>
                <a:latin typeface="Rockwell" panose="02060603020205020403" pitchFamily="18" charset="77"/>
              </a:rPr>
              <a:t>O DANO SOCIAL E O SEGURO DE RESPONSABILIDADE CIVIL</a:t>
            </a:r>
          </a:p>
        </p:txBody>
      </p:sp>
      <p:pic>
        <p:nvPicPr>
          <p:cNvPr id="6" name="Imagem 5">
            <a:extLst>
              <a:ext uri="{FF2B5EF4-FFF2-40B4-BE49-F238E27FC236}">
                <a16:creationId xmlns:a16="http://schemas.microsoft.com/office/drawing/2014/main" id="{3B6507C5-994B-D74A-8496-126DF135B2CF}"/>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324754473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2C9540-8EC6-0D4B-8B4E-7A18D71AC40D}"/>
              </a:ext>
            </a:extLst>
          </p:cNvPr>
          <p:cNvSpPr>
            <a:spLocks noGrp="1"/>
          </p:cNvSpPr>
          <p:nvPr>
            <p:ph type="title"/>
          </p:nvPr>
        </p:nvSpPr>
        <p:spPr>
          <a:xfrm>
            <a:off x="677334" y="314961"/>
            <a:ext cx="8596668" cy="680720"/>
          </a:xfrm>
        </p:spPr>
        <p:txBody>
          <a:bodyPr anchor="ctr">
            <a:normAutofit/>
          </a:bodyPr>
          <a:lstStyle/>
          <a:p>
            <a:pPr algn="ctr"/>
            <a:r>
              <a:rPr lang="pt-BR" sz="3200" b="1" u="sng" dirty="0">
                <a:solidFill>
                  <a:srgbClr val="002060"/>
                </a:solidFill>
                <a:latin typeface="Rockwell" panose="02060603020205020403" pitchFamily="18" charset="77"/>
              </a:rPr>
              <a:t>O Dano Social e seu Idealizador</a:t>
            </a:r>
          </a:p>
        </p:txBody>
      </p:sp>
      <p:sp>
        <p:nvSpPr>
          <p:cNvPr id="3" name="Espaço Reservado para Conteúdo 2">
            <a:extLst>
              <a:ext uri="{FF2B5EF4-FFF2-40B4-BE49-F238E27FC236}">
                <a16:creationId xmlns:a16="http://schemas.microsoft.com/office/drawing/2014/main" id="{37D46184-2B4A-5C45-8DEF-F0F6F0461F3E}"/>
              </a:ext>
            </a:extLst>
          </p:cNvPr>
          <p:cNvSpPr>
            <a:spLocks noGrp="1"/>
          </p:cNvSpPr>
          <p:nvPr>
            <p:ph idx="1"/>
          </p:nvPr>
        </p:nvSpPr>
        <p:spPr>
          <a:xfrm>
            <a:off x="677334" y="1137920"/>
            <a:ext cx="8596668" cy="5303520"/>
          </a:xfrm>
        </p:spPr>
        <p:txBody>
          <a:bodyPr>
            <a:normAutofit fontScale="32500" lnSpcReduction="20000"/>
          </a:bodyPr>
          <a:lstStyle/>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r>
              <a:rPr lang="pt-BR" dirty="0">
                <a:solidFill>
                  <a:srgbClr val="002060"/>
                </a:solidFill>
                <a:latin typeface="Rockwell" panose="02060603020205020403"/>
              </a:rPr>
              <a:t>                                             O </a:t>
            </a: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r>
              <a:rPr lang="pt-BR" sz="8000" dirty="0">
                <a:solidFill>
                  <a:srgbClr val="002060"/>
                </a:solidFill>
                <a:latin typeface="Rockwell" panose="02060603020205020403"/>
              </a:rPr>
              <a:t>O Prof. Dr. </a:t>
            </a:r>
            <a:r>
              <a:rPr lang="pt-BR" sz="8800" b="1" dirty="0">
                <a:solidFill>
                  <a:srgbClr val="002060"/>
                </a:solidFill>
                <a:latin typeface="Rockwell" panose="02060603020205020403"/>
              </a:rPr>
              <a:t>Antonio Junqueira Azevedo </a:t>
            </a:r>
            <a:r>
              <a:rPr lang="pt-BR" sz="8000" dirty="0">
                <a:solidFill>
                  <a:srgbClr val="002060"/>
                </a:solidFill>
                <a:latin typeface="Rockwell" panose="02060603020205020403"/>
              </a:rPr>
              <a:t>(23/07/1939 a 10/11/2009), foi o idealizador de uma nova categoria de dano na Responsabilidade Civil, chamado de “Dano Social. </a:t>
            </a:r>
          </a:p>
          <a:p>
            <a:pPr marL="0" indent="0" algn="just">
              <a:buNone/>
            </a:pPr>
            <a:endParaRPr lang="pt-BR" sz="8000" dirty="0">
              <a:solidFill>
                <a:srgbClr val="002060"/>
              </a:solidFill>
              <a:latin typeface="Rockwell" panose="02060603020205020403"/>
            </a:endParaRPr>
          </a:p>
          <a:p>
            <a:pPr algn="just">
              <a:buFont typeface="Wingdings" pitchFamily="2" charset="2"/>
              <a:buChar char="q"/>
            </a:pPr>
            <a:r>
              <a:rPr lang="pt-BR" sz="8000" dirty="0">
                <a:solidFill>
                  <a:srgbClr val="002060"/>
                </a:solidFill>
                <a:latin typeface="Rockwell" panose="02060603020205020403"/>
              </a:rPr>
              <a:t>É um desdobramento da teoria que determina a função social da responsabilidade civil.</a:t>
            </a:r>
          </a:p>
        </p:txBody>
      </p:sp>
      <p:pic>
        <p:nvPicPr>
          <p:cNvPr id="4" name="Imagem 3">
            <a:extLst>
              <a:ext uri="{FF2B5EF4-FFF2-40B4-BE49-F238E27FC236}">
                <a16:creationId xmlns:a16="http://schemas.microsoft.com/office/drawing/2014/main" id="{71C4C579-9124-6B43-A685-158293034C11}"/>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702290" y="5684520"/>
            <a:ext cx="1169670" cy="1173480"/>
          </a:xfrm>
          <a:prstGeom prst="rect">
            <a:avLst/>
          </a:prstGeom>
        </p:spPr>
      </p:pic>
      <p:pic>
        <p:nvPicPr>
          <p:cNvPr id="6" name="Image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5560" y="1137920"/>
            <a:ext cx="1676400" cy="1938337"/>
          </a:xfrm>
          <a:prstGeom prst="rect">
            <a:avLst/>
          </a:prstGeom>
        </p:spPr>
      </p:pic>
    </p:spTree>
    <p:extLst>
      <p:ext uri="{BB962C8B-B14F-4D97-AF65-F5344CB8AC3E}">
        <p14:creationId xmlns:p14="http://schemas.microsoft.com/office/powerpoint/2010/main" val="112129025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1005840"/>
          </a:xfrm>
        </p:spPr>
        <p:txBody>
          <a:bodyPr/>
          <a:lstStyle/>
          <a:p>
            <a:pPr algn="ctr"/>
            <a:r>
              <a:rPr lang="pt-BR" sz="3200" b="1" u="sng" dirty="0">
                <a:solidFill>
                  <a:srgbClr val="002060"/>
                </a:solidFill>
                <a:latin typeface="Rockwell" panose="02060603020205020403" pitchFamily="18" charset="77"/>
              </a:rPr>
              <a:t>Conceito Segundo o Autor</a:t>
            </a:r>
            <a:endParaRPr lang="pt-BR" sz="3200" dirty="0"/>
          </a:p>
        </p:txBody>
      </p:sp>
      <p:sp>
        <p:nvSpPr>
          <p:cNvPr id="3" name="Espaço Reservado para Conteúdo 2"/>
          <p:cNvSpPr>
            <a:spLocks noGrp="1"/>
          </p:cNvSpPr>
          <p:nvPr>
            <p:ph idx="1"/>
          </p:nvPr>
        </p:nvSpPr>
        <p:spPr/>
        <p:txBody>
          <a:bodyPr>
            <a:normAutofit lnSpcReduction="10000"/>
          </a:bodyPr>
          <a:lstStyle/>
          <a:p>
            <a:endParaRPr lang="pt-BR" dirty="0"/>
          </a:p>
          <a:p>
            <a:pPr algn="just"/>
            <a:r>
              <a:rPr lang="pt-BR" sz="2400" dirty="0">
                <a:solidFill>
                  <a:srgbClr val="002060"/>
                </a:solidFill>
                <a:latin typeface="Rockwell" panose="02060603020205020403"/>
              </a:rPr>
              <a:t>“</a:t>
            </a:r>
            <a:r>
              <a:rPr lang="pt-BR" sz="2400" b="1" i="1" dirty="0">
                <a:solidFill>
                  <a:srgbClr val="002060"/>
                </a:solidFill>
                <a:latin typeface="Rockwell" panose="02060603020205020403"/>
              </a:rPr>
              <a:t>são lesões à sociedade, no seu nível de vida, tanto por rebaixamento de seu patrimônio moral – principalmente a respeito da segurança – quanto por diminuição na qualidade de vida. Os danos sociais são causa, pois, de indenização punitiva por </a:t>
            </a:r>
            <a:r>
              <a:rPr lang="pt-BR" sz="2800" b="1" i="1" u="sng" dirty="0">
                <a:solidFill>
                  <a:srgbClr val="002060"/>
                </a:solidFill>
                <a:latin typeface="Rockwell" panose="02060603020205020403"/>
              </a:rPr>
              <a:t>dolo ou culpa grave</a:t>
            </a:r>
            <a:r>
              <a:rPr lang="pt-BR" sz="2400" b="1" i="1" dirty="0">
                <a:solidFill>
                  <a:srgbClr val="002060"/>
                </a:solidFill>
                <a:latin typeface="Rockwell" panose="02060603020205020403"/>
              </a:rPr>
              <a:t>, especialmente, repetimos, se atos que reduzem as condições coletivas de segurança, e de indenização dissuasória, se atos em geral da pessoa jurídica, que trazem uma diminuição do índice de qualidade de vida da população</a:t>
            </a:r>
            <a:r>
              <a:rPr lang="pt-BR" sz="2400" dirty="0">
                <a:solidFill>
                  <a:srgbClr val="002060"/>
                </a:solidFill>
                <a:latin typeface="Rockwell" panose="02060603020205020403"/>
              </a:rPr>
              <a:t>.”</a:t>
            </a:r>
          </a:p>
          <a:p>
            <a:endParaRPr lang="pt-BR" dirty="0"/>
          </a:p>
        </p:txBody>
      </p:sp>
    </p:spTree>
    <p:extLst>
      <p:ext uri="{BB962C8B-B14F-4D97-AF65-F5344CB8AC3E}">
        <p14:creationId xmlns:p14="http://schemas.microsoft.com/office/powerpoint/2010/main" val="142962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8D62A1-C51B-CC4D-A5F1-875CE1210FE8}"/>
              </a:ext>
            </a:extLst>
          </p:cNvPr>
          <p:cNvSpPr>
            <a:spLocks noGrp="1"/>
          </p:cNvSpPr>
          <p:nvPr>
            <p:ph type="title"/>
          </p:nvPr>
        </p:nvSpPr>
        <p:spPr>
          <a:xfrm>
            <a:off x="677334" y="193040"/>
            <a:ext cx="8596668" cy="670560"/>
          </a:xfrm>
        </p:spPr>
        <p:txBody>
          <a:bodyPr anchor="ctr">
            <a:normAutofit/>
          </a:bodyPr>
          <a:lstStyle/>
          <a:p>
            <a:pPr algn="ctr"/>
            <a:r>
              <a:rPr lang="pt-BR" sz="3200" u="sng" dirty="0">
                <a:solidFill>
                  <a:srgbClr val="002060"/>
                </a:solidFill>
                <a:latin typeface="Rockwell" panose="02060603020205020403" pitchFamily="18" charset="77"/>
              </a:rPr>
              <a:t>Dano Social</a:t>
            </a:r>
          </a:p>
        </p:txBody>
      </p:sp>
      <p:sp>
        <p:nvSpPr>
          <p:cNvPr id="3" name="Espaço Reservado para Conteúdo 2">
            <a:extLst>
              <a:ext uri="{FF2B5EF4-FFF2-40B4-BE49-F238E27FC236}">
                <a16:creationId xmlns:a16="http://schemas.microsoft.com/office/drawing/2014/main" id="{0E6E4F85-2388-D34F-B985-20100EF56904}"/>
              </a:ext>
            </a:extLst>
          </p:cNvPr>
          <p:cNvSpPr>
            <a:spLocks noGrp="1"/>
          </p:cNvSpPr>
          <p:nvPr>
            <p:ph idx="1"/>
          </p:nvPr>
        </p:nvSpPr>
        <p:spPr>
          <a:xfrm>
            <a:off x="677334" y="863600"/>
            <a:ext cx="8596668" cy="5598160"/>
          </a:xfrm>
        </p:spPr>
        <p:txBody>
          <a:bodyPr>
            <a:noAutofit/>
          </a:bodyPr>
          <a:lstStyle/>
          <a:p>
            <a:pPr algn="just">
              <a:buFont typeface="Wingdings" pitchFamily="2" charset="2"/>
              <a:buChar char="q"/>
            </a:pPr>
            <a:r>
              <a:rPr lang="pt-BR" dirty="0">
                <a:solidFill>
                  <a:srgbClr val="002060"/>
                </a:solidFill>
                <a:latin typeface="Rockwell" panose="02060603020205020403"/>
              </a:rPr>
              <a:t>O Dano Social é uma </a:t>
            </a:r>
            <a:r>
              <a:rPr lang="pt-BR" b="1" u="sng" dirty="0">
                <a:solidFill>
                  <a:srgbClr val="002060"/>
                </a:solidFill>
                <a:latin typeface="Rockwell" panose="02060603020205020403"/>
              </a:rPr>
              <a:t>nova</a:t>
            </a:r>
            <a:r>
              <a:rPr lang="pt-BR" dirty="0">
                <a:solidFill>
                  <a:srgbClr val="002060"/>
                </a:solidFill>
                <a:latin typeface="Rockwell" panose="02060603020205020403"/>
              </a:rPr>
              <a:t> espécie de dano </a:t>
            </a:r>
            <a:r>
              <a:rPr lang="pt-BR" u="sng" dirty="0">
                <a:solidFill>
                  <a:srgbClr val="002060"/>
                </a:solidFill>
                <a:latin typeface="Rockwell" panose="02060603020205020403"/>
              </a:rPr>
              <a:t>imaterial</a:t>
            </a:r>
            <a:r>
              <a:rPr lang="pt-BR" dirty="0">
                <a:solidFill>
                  <a:srgbClr val="002060"/>
                </a:solidFill>
                <a:latin typeface="Rockwell" panose="02060603020205020403"/>
              </a:rPr>
              <a:t> reparável e que, portanto, </a:t>
            </a:r>
            <a:r>
              <a:rPr lang="pt-BR" b="1" dirty="0">
                <a:solidFill>
                  <a:srgbClr val="002060"/>
                </a:solidFill>
                <a:latin typeface="Rockwell" panose="02060603020205020403"/>
              </a:rPr>
              <a:t>não se confunde </a:t>
            </a:r>
            <a:r>
              <a:rPr lang="pt-BR" dirty="0">
                <a:solidFill>
                  <a:srgbClr val="002060"/>
                </a:solidFill>
                <a:latin typeface="Rockwell" panose="02060603020205020403"/>
              </a:rPr>
              <a:t>com dano moral. </a:t>
            </a:r>
          </a:p>
          <a:p>
            <a:pPr algn="just">
              <a:buFont typeface="Wingdings" pitchFamily="2" charset="2"/>
              <a:buChar char="q"/>
            </a:pPr>
            <a:r>
              <a:rPr lang="pt-BR" dirty="0">
                <a:solidFill>
                  <a:srgbClr val="002060"/>
                </a:solidFill>
                <a:latin typeface="Rockwell" panose="02060603020205020403"/>
              </a:rPr>
              <a:t>Para que haja dano social, é preciso que o ato lesivo </a:t>
            </a:r>
            <a:r>
              <a:rPr lang="pt-BR" u="sng" dirty="0">
                <a:solidFill>
                  <a:srgbClr val="002060"/>
                </a:solidFill>
                <a:latin typeface="Rockwell" panose="02060603020205020403"/>
              </a:rPr>
              <a:t>ultrapasse</a:t>
            </a:r>
            <a:r>
              <a:rPr lang="pt-BR" dirty="0">
                <a:solidFill>
                  <a:srgbClr val="002060"/>
                </a:solidFill>
                <a:latin typeface="Rockwell" panose="02060603020205020403"/>
              </a:rPr>
              <a:t> a esfera individual do lesado, </a:t>
            </a:r>
            <a:r>
              <a:rPr lang="pt-BR" u="sng" dirty="0">
                <a:solidFill>
                  <a:srgbClr val="002060"/>
                </a:solidFill>
                <a:latin typeface="Rockwell" panose="02060603020205020403"/>
              </a:rPr>
              <a:t>de forma a comprometer a segurança e o bem-estar da sociedade.</a:t>
            </a:r>
          </a:p>
          <a:p>
            <a:pPr algn="just">
              <a:buFont typeface="Wingdings" pitchFamily="2" charset="2"/>
              <a:buChar char="q"/>
            </a:pPr>
            <a:r>
              <a:rPr lang="pt-BR" dirty="0">
                <a:solidFill>
                  <a:srgbClr val="002060"/>
                </a:solidFill>
                <a:latin typeface="Rockwell" panose="02060603020205020403"/>
              </a:rPr>
              <a:t>Nesses casos, quando o juiz entender que a conduta do agente é </a:t>
            </a:r>
            <a:r>
              <a:rPr lang="pt-BR" u="sng" dirty="0">
                <a:solidFill>
                  <a:srgbClr val="002060"/>
                </a:solidFill>
                <a:latin typeface="Rockwell" panose="02060603020205020403"/>
              </a:rPr>
              <a:t>socialmente reprovável</a:t>
            </a:r>
            <a:r>
              <a:rPr lang="pt-BR" dirty="0">
                <a:solidFill>
                  <a:srgbClr val="002060"/>
                </a:solidFill>
                <a:latin typeface="Rockwell" panose="02060603020205020403"/>
              </a:rPr>
              <a:t>, pode fixar a verba de caráter punitivo/didático(</a:t>
            </a:r>
            <a:r>
              <a:rPr lang="pt-BR" i="1" dirty="0" err="1">
                <a:solidFill>
                  <a:srgbClr val="002060"/>
                </a:solidFill>
                <a:latin typeface="Rockwell" panose="02060603020205020403"/>
              </a:rPr>
              <a:t>punitive</a:t>
            </a:r>
            <a:r>
              <a:rPr lang="pt-BR" i="1" dirty="0">
                <a:solidFill>
                  <a:srgbClr val="002060"/>
                </a:solidFill>
                <a:latin typeface="Rockwell" panose="02060603020205020403"/>
              </a:rPr>
              <a:t> </a:t>
            </a:r>
            <a:r>
              <a:rPr lang="pt-BR" i="1" dirty="0" err="1">
                <a:solidFill>
                  <a:srgbClr val="002060"/>
                </a:solidFill>
                <a:latin typeface="Rockwell" panose="02060603020205020403"/>
              </a:rPr>
              <a:t>demages</a:t>
            </a:r>
            <a:r>
              <a:rPr lang="pt-BR" dirty="0">
                <a:solidFill>
                  <a:srgbClr val="002060"/>
                </a:solidFill>
                <a:latin typeface="Rockwell" panose="02060603020205020403"/>
              </a:rPr>
              <a:t>), a título de dano social. </a:t>
            </a:r>
          </a:p>
          <a:p>
            <a:pPr algn="just">
              <a:buFont typeface="Wingdings" pitchFamily="2" charset="2"/>
              <a:buChar char="q"/>
            </a:pPr>
            <a:r>
              <a:rPr lang="pt-BR" dirty="0">
                <a:solidFill>
                  <a:srgbClr val="002060"/>
                </a:solidFill>
                <a:latin typeface="Rockwell" panose="02060603020205020403"/>
              </a:rPr>
              <a:t>A indenização deve ser </a:t>
            </a:r>
            <a:r>
              <a:rPr lang="pt-BR" u="sng" dirty="0">
                <a:solidFill>
                  <a:srgbClr val="002060"/>
                </a:solidFill>
                <a:latin typeface="Rockwell" panose="02060603020205020403"/>
              </a:rPr>
              <a:t>destinada à coletividade</a:t>
            </a:r>
            <a:r>
              <a:rPr lang="pt-BR" dirty="0">
                <a:solidFill>
                  <a:srgbClr val="002060"/>
                </a:solidFill>
                <a:latin typeface="Rockwell" panose="02060603020205020403"/>
              </a:rPr>
              <a:t>. Ex.: fundo de proteção ao consumidor, meio ambiente, etc.</a:t>
            </a:r>
          </a:p>
          <a:p>
            <a:pPr algn="just">
              <a:buFont typeface="Wingdings" pitchFamily="2" charset="2"/>
              <a:buChar char="q"/>
            </a:pPr>
            <a:r>
              <a:rPr lang="pt-BR" dirty="0">
                <a:solidFill>
                  <a:srgbClr val="002060"/>
                </a:solidFill>
                <a:latin typeface="Rockwell" panose="02060603020205020403"/>
              </a:rPr>
              <a:t>O Prof. </a:t>
            </a:r>
            <a:r>
              <a:rPr lang="pt-BR" b="1" dirty="0">
                <a:solidFill>
                  <a:srgbClr val="002060"/>
                </a:solidFill>
                <a:latin typeface="Rockwell" panose="02060603020205020403"/>
              </a:rPr>
              <a:t>Antonio Junqueira Azevedo </a:t>
            </a:r>
            <a:r>
              <a:rPr lang="pt-BR" dirty="0">
                <a:solidFill>
                  <a:srgbClr val="002060"/>
                </a:solidFill>
                <a:latin typeface="Rockwell" panose="02060603020205020403"/>
              </a:rPr>
              <a:t>em sua obra cita alguns exemplos pitorescos de condutas socialmente reprováveis: </a:t>
            </a:r>
            <a:r>
              <a:rPr lang="pt-BR" b="1" dirty="0">
                <a:solidFill>
                  <a:srgbClr val="002060"/>
                </a:solidFill>
                <a:latin typeface="Rockwell" panose="02060603020205020403"/>
              </a:rPr>
              <a:t>a) </a:t>
            </a:r>
            <a:r>
              <a:rPr lang="pt-BR" dirty="0">
                <a:solidFill>
                  <a:srgbClr val="002060"/>
                </a:solidFill>
                <a:latin typeface="Rockwell" panose="02060603020205020403"/>
              </a:rPr>
              <a:t>o pedestre que joga papel no chão, que pode gerar entupimento de bueiros; </a:t>
            </a:r>
            <a:r>
              <a:rPr lang="pt-BR" b="1" dirty="0">
                <a:solidFill>
                  <a:srgbClr val="002060"/>
                </a:solidFill>
                <a:latin typeface="Rockwell" panose="02060603020205020403"/>
              </a:rPr>
              <a:t>b)</a:t>
            </a:r>
            <a:r>
              <a:rPr lang="pt-BR" dirty="0">
                <a:solidFill>
                  <a:srgbClr val="002060"/>
                </a:solidFill>
                <a:latin typeface="Rockwell" panose="02060603020205020403"/>
              </a:rPr>
              <a:t> o passageiro que atende ao celular no avião, que pode gerar problemas de comunicação causando um acidente aéreo; </a:t>
            </a:r>
            <a:r>
              <a:rPr lang="pt-BR" b="1" dirty="0">
                <a:solidFill>
                  <a:srgbClr val="002060"/>
                </a:solidFill>
                <a:latin typeface="Rockwell" panose="02060603020205020403"/>
              </a:rPr>
              <a:t>c)</a:t>
            </a:r>
            <a:r>
              <a:rPr lang="pt-BR" dirty="0">
                <a:solidFill>
                  <a:srgbClr val="002060"/>
                </a:solidFill>
                <a:latin typeface="Rockwell" panose="02060603020205020403"/>
              </a:rPr>
              <a:t> o pai que solta balão com seu filho, que pode ocasionar incêndio de casas ou de florestas por conta da queda do balão.</a:t>
            </a:r>
          </a:p>
          <a:p>
            <a:pPr algn="just">
              <a:buFont typeface="Wingdings" pitchFamily="2" charset="2"/>
              <a:buChar char="q"/>
            </a:pPr>
            <a:endParaRPr lang="pt-BR" dirty="0">
              <a:solidFill>
                <a:srgbClr val="002060"/>
              </a:solidFill>
              <a:latin typeface="Rockwell" panose="02060603020205020403"/>
            </a:endParaRPr>
          </a:p>
          <a:p>
            <a:pPr algn="just">
              <a:buFont typeface="Wingdings" pitchFamily="2" charset="2"/>
              <a:buChar char="q"/>
            </a:pPr>
            <a:endParaRPr lang="pt-BR" dirty="0">
              <a:solidFill>
                <a:srgbClr val="002060"/>
              </a:solidFill>
              <a:latin typeface="Rockwell" panose="02060603020205020403"/>
            </a:endParaRPr>
          </a:p>
        </p:txBody>
      </p:sp>
      <p:pic>
        <p:nvPicPr>
          <p:cNvPr id="4" name="Imagem 3">
            <a:extLst>
              <a:ext uri="{FF2B5EF4-FFF2-40B4-BE49-F238E27FC236}">
                <a16:creationId xmlns:a16="http://schemas.microsoft.com/office/drawing/2014/main" id="{A168C0EE-536F-6B43-82F4-21FD8343EA33}"/>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151717715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2E2661-B262-9746-972F-B4467ABAA50D}"/>
              </a:ext>
            </a:extLst>
          </p:cNvPr>
          <p:cNvSpPr>
            <a:spLocks noGrp="1"/>
          </p:cNvSpPr>
          <p:nvPr>
            <p:ph type="title"/>
          </p:nvPr>
        </p:nvSpPr>
        <p:spPr>
          <a:xfrm>
            <a:off x="778934" y="335280"/>
            <a:ext cx="8596668" cy="924560"/>
          </a:xfrm>
        </p:spPr>
        <p:txBody>
          <a:bodyPr anchor="ctr">
            <a:normAutofit fontScale="90000"/>
          </a:bodyPr>
          <a:lstStyle/>
          <a:p>
            <a:pPr algn="ctr"/>
            <a:r>
              <a:rPr lang="pt-BR" sz="3200" b="1" u="sng" dirty="0">
                <a:solidFill>
                  <a:srgbClr val="002060"/>
                </a:solidFill>
                <a:latin typeface="Rockwell" panose="02060603020205020403" pitchFamily="18" charset="77"/>
              </a:rPr>
              <a:t>Peculiaridades da Jurisprudência sobre o </a:t>
            </a:r>
            <a:br>
              <a:rPr lang="pt-BR" sz="3200" b="1" u="sng" dirty="0">
                <a:solidFill>
                  <a:srgbClr val="002060"/>
                </a:solidFill>
                <a:latin typeface="Rockwell" panose="02060603020205020403" pitchFamily="18" charset="77"/>
              </a:rPr>
            </a:br>
            <a:r>
              <a:rPr lang="pt-BR" sz="3200" b="1" u="sng" dirty="0">
                <a:solidFill>
                  <a:srgbClr val="002060"/>
                </a:solidFill>
                <a:latin typeface="Rockwell" panose="02060603020205020403" pitchFamily="18" charset="77"/>
              </a:rPr>
              <a:t>Dano Social</a:t>
            </a:r>
            <a:endParaRPr lang="pt-BR" sz="3200" b="1" u="sng" dirty="0">
              <a:solidFill>
                <a:srgbClr val="002060"/>
              </a:solidFill>
            </a:endParaRPr>
          </a:p>
        </p:txBody>
      </p:sp>
      <p:sp>
        <p:nvSpPr>
          <p:cNvPr id="3" name="Espaço Reservado para Conteúdo 2">
            <a:extLst>
              <a:ext uri="{FF2B5EF4-FFF2-40B4-BE49-F238E27FC236}">
                <a16:creationId xmlns:a16="http://schemas.microsoft.com/office/drawing/2014/main" id="{87DCE257-E660-3545-A64A-E5B160A70158}"/>
              </a:ext>
            </a:extLst>
          </p:cNvPr>
          <p:cNvSpPr>
            <a:spLocks noGrp="1"/>
          </p:cNvSpPr>
          <p:nvPr>
            <p:ph idx="1"/>
          </p:nvPr>
        </p:nvSpPr>
        <p:spPr>
          <a:xfrm>
            <a:off x="677334" y="1259840"/>
            <a:ext cx="8596668" cy="5052060"/>
          </a:xfrm>
        </p:spPr>
        <p:txBody>
          <a:bodyPr>
            <a:normAutofit lnSpcReduction="10000"/>
          </a:bodyPr>
          <a:lstStyle/>
          <a:p>
            <a:pPr algn="just"/>
            <a:endParaRPr lang="pt-BR" sz="1900" dirty="0">
              <a:solidFill>
                <a:srgbClr val="002060"/>
              </a:solidFill>
              <a:latin typeface="Rockwell" panose="02060603020205020403"/>
            </a:endParaRPr>
          </a:p>
          <a:p>
            <a:pPr algn="just"/>
            <a:r>
              <a:rPr lang="pt-BR" sz="1900" dirty="0">
                <a:solidFill>
                  <a:srgbClr val="002060"/>
                </a:solidFill>
                <a:latin typeface="Rockwell" panose="02060603020205020403"/>
              </a:rPr>
              <a:t>A V Jornada de Direito Civil do CJF/STJ, aprovou o enunciado 455, estabelecendo que a “</a:t>
            </a:r>
            <a:r>
              <a:rPr lang="pt-BR" sz="1900" b="1" i="1" dirty="0">
                <a:solidFill>
                  <a:srgbClr val="002060"/>
                </a:solidFill>
                <a:latin typeface="Rockwell" panose="02060603020205020403"/>
              </a:rPr>
              <a:t>A expressão “dano” no art. 944 abrange não só os danos individuais, materiais ou imateriais, </a:t>
            </a:r>
            <a:r>
              <a:rPr lang="pt-BR" sz="1900" b="1" i="1" u="sng" dirty="0">
                <a:solidFill>
                  <a:srgbClr val="002060"/>
                </a:solidFill>
                <a:latin typeface="Rockwell" panose="02060603020205020403"/>
              </a:rPr>
              <a:t>mas também os danos sociais</a:t>
            </a:r>
            <a:r>
              <a:rPr lang="pt-BR" sz="1900" b="1" i="1" dirty="0">
                <a:solidFill>
                  <a:srgbClr val="002060"/>
                </a:solidFill>
                <a:latin typeface="Rockwell" panose="02060603020205020403"/>
              </a:rPr>
              <a:t>, difusos, coletivos e individuais homogêneos a serem reclamados pelos legitimados para propor ações coletivas</a:t>
            </a:r>
            <a:r>
              <a:rPr lang="pt-BR" sz="1900" b="1" dirty="0">
                <a:solidFill>
                  <a:srgbClr val="002060"/>
                </a:solidFill>
                <a:latin typeface="Rockwell" panose="02060603020205020403"/>
              </a:rPr>
              <a:t>”</a:t>
            </a:r>
            <a:r>
              <a:rPr lang="pt-BR" sz="1900" dirty="0">
                <a:solidFill>
                  <a:srgbClr val="002060"/>
                </a:solidFill>
                <a:latin typeface="Rockwell" panose="02060603020205020403"/>
              </a:rPr>
              <a:t>.</a:t>
            </a:r>
          </a:p>
          <a:p>
            <a:pPr algn="just"/>
            <a:r>
              <a:rPr lang="pt-BR" dirty="0">
                <a:solidFill>
                  <a:srgbClr val="002060"/>
                </a:solidFill>
                <a:latin typeface="Rockwell" panose="02060603020205020403"/>
              </a:rPr>
              <a:t>A indenização por dano social </a:t>
            </a:r>
            <a:r>
              <a:rPr lang="pt-BR" b="1" u="sng" dirty="0">
                <a:solidFill>
                  <a:srgbClr val="002060"/>
                </a:solidFill>
                <a:latin typeface="Rockwell" panose="02060603020205020403"/>
              </a:rPr>
              <a:t>não pode ser determinada de ofício </a:t>
            </a:r>
            <a:r>
              <a:rPr lang="pt-BR" dirty="0">
                <a:solidFill>
                  <a:srgbClr val="002060"/>
                </a:solidFill>
                <a:latin typeface="Rockwell" panose="02060603020205020403"/>
              </a:rPr>
              <a:t>em uma ação individual – </a:t>
            </a:r>
            <a:r>
              <a:rPr lang="pt-BR" b="1" dirty="0">
                <a:solidFill>
                  <a:srgbClr val="002060"/>
                </a:solidFill>
                <a:latin typeface="Rockwell" panose="02060603020205020403"/>
              </a:rPr>
              <a:t>Recurso Repetitivo</a:t>
            </a:r>
            <a:r>
              <a:rPr lang="pt-BR" dirty="0">
                <a:solidFill>
                  <a:srgbClr val="002060"/>
                </a:solidFill>
                <a:latin typeface="Rockwell" panose="02060603020205020403"/>
              </a:rPr>
              <a:t> - (</a:t>
            </a:r>
            <a:r>
              <a:rPr lang="pt-BR" dirty="0" err="1">
                <a:solidFill>
                  <a:srgbClr val="002060"/>
                </a:solidFill>
                <a:latin typeface="Rockwell" panose="02060603020205020403"/>
              </a:rPr>
              <a:t>Rcl</a:t>
            </a:r>
            <a:r>
              <a:rPr lang="pt-BR" dirty="0">
                <a:solidFill>
                  <a:srgbClr val="002060"/>
                </a:solidFill>
                <a:latin typeface="Rockwell" panose="02060603020205020403"/>
              </a:rPr>
              <a:t> 12062/GO – Ministro Raul Araújo – 2ª Seção) – * </a:t>
            </a:r>
            <a:r>
              <a:rPr lang="pt-BR" sz="1600" b="1" i="1" dirty="0">
                <a:solidFill>
                  <a:srgbClr val="002060"/>
                </a:solidFill>
                <a:latin typeface="Rockwell" panose="02060603020205020403"/>
              </a:rPr>
              <a:t>Foi tratado sobre esse acórdão na reunião do GNT-RC do dia 18/12/2014</a:t>
            </a:r>
          </a:p>
          <a:p>
            <a:pPr algn="just"/>
            <a:r>
              <a:rPr lang="pt-BR" dirty="0">
                <a:solidFill>
                  <a:srgbClr val="002060"/>
                </a:solidFill>
                <a:latin typeface="Rockwell" panose="02060603020205020403"/>
              </a:rPr>
              <a:t>Mesmo que postulado o dano social em ação individual, não seria possível seu deferimento, segundo o STJ: “</a:t>
            </a:r>
            <a:r>
              <a:rPr lang="pt-BR" b="1" i="1" dirty="0">
                <a:solidFill>
                  <a:srgbClr val="002060"/>
                </a:solidFill>
                <a:latin typeface="Rockwell" panose="02060603020205020403"/>
              </a:rPr>
              <a:t>Os danos sociais são admitidos somente em demandas coletivas e, portanto, somente os legitimados para propositura de ações coletivas têm legitimidade para reclamar acerca de supostos danos sociais decorrentes de ato ilícito, motivo por que não poderiam ser objeto de ação individual</a:t>
            </a:r>
            <a:r>
              <a:rPr lang="pt-BR" dirty="0">
                <a:solidFill>
                  <a:srgbClr val="002060"/>
                </a:solidFill>
                <a:latin typeface="Rockwell" panose="02060603020205020403"/>
              </a:rPr>
              <a:t>” </a:t>
            </a:r>
            <a:r>
              <a:rPr lang="pt-BR" b="1" dirty="0">
                <a:solidFill>
                  <a:srgbClr val="002060"/>
                </a:solidFill>
                <a:latin typeface="Rockwell" panose="02060603020205020403"/>
              </a:rPr>
              <a:t>Recurso Repetitivo</a:t>
            </a:r>
            <a:r>
              <a:rPr lang="pt-BR" dirty="0">
                <a:solidFill>
                  <a:srgbClr val="002060"/>
                </a:solidFill>
                <a:latin typeface="Rockwell" panose="02060603020205020403"/>
              </a:rPr>
              <a:t> - (</a:t>
            </a:r>
            <a:r>
              <a:rPr lang="pt-BR" dirty="0" err="1">
                <a:solidFill>
                  <a:srgbClr val="002060"/>
                </a:solidFill>
                <a:latin typeface="Rockwell" panose="02060603020205020403"/>
              </a:rPr>
              <a:t>Rcl</a:t>
            </a:r>
            <a:r>
              <a:rPr lang="pt-BR" dirty="0">
                <a:solidFill>
                  <a:srgbClr val="002060"/>
                </a:solidFill>
                <a:latin typeface="Rockwell" panose="02060603020205020403"/>
              </a:rPr>
              <a:t> 12062/GO – Ministro Raul Araújo – 2ª Seção)</a:t>
            </a:r>
          </a:p>
        </p:txBody>
      </p:sp>
      <p:pic>
        <p:nvPicPr>
          <p:cNvPr id="4" name="Imagem 3">
            <a:extLst>
              <a:ext uri="{FF2B5EF4-FFF2-40B4-BE49-F238E27FC236}">
                <a16:creationId xmlns:a16="http://schemas.microsoft.com/office/drawing/2014/main" id="{A509AB1A-52DC-4348-AA99-D45C00E3D003}"/>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159720563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3F270F-36CD-794A-9F3E-59D8770CE990}"/>
              </a:ext>
            </a:extLst>
          </p:cNvPr>
          <p:cNvSpPr>
            <a:spLocks noGrp="1"/>
          </p:cNvSpPr>
          <p:nvPr>
            <p:ph type="title"/>
          </p:nvPr>
        </p:nvSpPr>
        <p:spPr>
          <a:xfrm>
            <a:off x="677334" y="457199"/>
            <a:ext cx="8596668" cy="822961"/>
          </a:xfrm>
        </p:spPr>
        <p:txBody>
          <a:bodyPr anchor="ctr">
            <a:noAutofit/>
          </a:bodyPr>
          <a:lstStyle/>
          <a:p>
            <a:pPr algn="ctr"/>
            <a:r>
              <a:rPr lang="pt-BR" sz="2800" b="1" u="sng" dirty="0">
                <a:solidFill>
                  <a:srgbClr val="002060"/>
                </a:solidFill>
                <a:latin typeface="Rockwell" panose="02060603020205020403" pitchFamily="18" charset="77"/>
              </a:rPr>
              <a:t>Precedente do TJ/SP – Caso Amil</a:t>
            </a:r>
            <a:br>
              <a:rPr lang="pt-BR" sz="2800" b="1" u="sng" dirty="0">
                <a:solidFill>
                  <a:srgbClr val="002060"/>
                </a:solidFill>
                <a:latin typeface="Rockwell" panose="02060603020205020403" pitchFamily="18" charset="77"/>
              </a:rPr>
            </a:br>
            <a:r>
              <a:rPr lang="pt-BR" sz="2800" b="1" u="sng" dirty="0">
                <a:solidFill>
                  <a:srgbClr val="002060"/>
                </a:solidFill>
                <a:latin typeface="Rockwell" panose="02060603020205020403" pitchFamily="18" charset="77"/>
              </a:rPr>
              <a:t>Passível de reforma pelo STJ (</a:t>
            </a:r>
            <a:r>
              <a:rPr lang="pt-BR" sz="2500" b="1" u="sng" dirty="0" err="1">
                <a:solidFill>
                  <a:srgbClr val="002060"/>
                </a:solidFill>
                <a:latin typeface="Rockwell" panose="02060603020205020403" pitchFamily="18" charset="77"/>
              </a:rPr>
              <a:t>REsp</a:t>
            </a:r>
            <a:r>
              <a:rPr lang="pt-BR" sz="2500" b="1" u="sng" dirty="0">
                <a:solidFill>
                  <a:srgbClr val="002060"/>
                </a:solidFill>
                <a:latin typeface="Rockwell" panose="02060603020205020403" pitchFamily="18" charset="77"/>
              </a:rPr>
              <a:t> 1.598.709/SP</a:t>
            </a:r>
            <a:r>
              <a:rPr lang="pt-BR" sz="2800" b="1" u="sng" dirty="0">
                <a:solidFill>
                  <a:srgbClr val="002060"/>
                </a:solidFill>
                <a:latin typeface="Rockwell" panose="02060603020205020403" pitchFamily="18" charset="77"/>
              </a:rPr>
              <a:t>)</a:t>
            </a:r>
            <a:endParaRPr lang="pt-BR" sz="2800" b="1" u="sng" dirty="0">
              <a:solidFill>
                <a:srgbClr val="002060"/>
              </a:solidFill>
            </a:endParaRPr>
          </a:p>
        </p:txBody>
      </p:sp>
      <p:sp>
        <p:nvSpPr>
          <p:cNvPr id="3" name="Espaço Reservado para Conteúdo 2">
            <a:extLst>
              <a:ext uri="{FF2B5EF4-FFF2-40B4-BE49-F238E27FC236}">
                <a16:creationId xmlns:a16="http://schemas.microsoft.com/office/drawing/2014/main" id="{ACAE6B0A-E334-5D48-9067-3C593F81DED5}"/>
              </a:ext>
            </a:extLst>
          </p:cNvPr>
          <p:cNvSpPr>
            <a:spLocks noGrp="1"/>
          </p:cNvSpPr>
          <p:nvPr>
            <p:ph idx="1"/>
          </p:nvPr>
        </p:nvSpPr>
        <p:spPr>
          <a:xfrm>
            <a:off x="677334" y="1432561"/>
            <a:ext cx="8596668" cy="4608802"/>
          </a:xfrm>
        </p:spPr>
        <p:txBody>
          <a:bodyPr>
            <a:normAutofit lnSpcReduction="10000"/>
          </a:bodyPr>
          <a:lstStyle/>
          <a:p>
            <a:pPr algn="just"/>
            <a:r>
              <a:rPr lang="pt-BR" dirty="0">
                <a:solidFill>
                  <a:srgbClr val="002060"/>
                </a:solidFill>
                <a:latin typeface="Rockwell" panose="02060603020205020403"/>
              </a:rPr>
              <a:t>PLANO DE SAÚDE. Pedido de cobertura para internação. Sentença que julgou procedente pedido feito pelo segurado, determinado que, por se tratar de situação de emergência, fosse dada a devida cobertura, ainda que dentro do prazo de carência, mantida. DANO MORAL. Caracterização em razão da peculiaridade de se cuidar de paciente acometido por infarto, com a recusa de atendimento e, consequentemente, procura de outro hospital em situação nitidamente aflitiva. </a:t>
            </a:r>
            <a:r>
              <a:rPr lang="pt-BR" b="1" u="sng" dirty="0">
                <a:solidFill>
                  <a:srgbClr val="002060"/>
                </a:solidFill>
                <a:latin typeface="Rockwell" panose="02060603020205020403"/>
              </a:rPr>
              <a:t>DANO SOCIAL. Caracterização. Necessidade de se coibir prática de reiteradas recusas a cumprimento de contratos de seguro saúde, a propósito de hipóteses reiteradamente analisadas e decididas. Indenização com caráter expressamente punitivo, no valor de </a:t>
            </a:r>
            <a:r>
              <a:rPr lang="pt-BR" sz="2400" b="1" u="sng" dirty="0">
                <a:solidFill>
                  <a:srgbClr val="002060"/>
                </a:solidFill>
                <a:latin typeface="Rockwell" panose="02060603020205020403"/>
              </a:rPr>
              <a:t>um milhão de reais </a:t>
            </a:r>
            <a:r>
              <a:rPr lang="pt-BR" b="1" u="sng" dirty="0">
                <a:solidFill>
                  <a:srgbClr val="002060"/>
                </a:solidFill>
                <a:latin typeface="Rockwell" panose="02060603020205020403"/>
              </a:rPr>
              <a:t>que não se confunde com a destinada ao segurado, revertida ao Hospital das Clinicas de São Paulo</a:t>
            </a:r>
            <a:r>
              <a:rPr lang="pt-BR" dirty="0">
                <a:solidFill>
                  <a:srgbClr val="002060"/>
                </a:solidFill>
                <a:latin typeface="Rockwell" panose="02060603020205020403"/>
              </a:rPr>
              <a:t>. LITIGÃNCIA DE MÁ FÉ. Configuração pelo caráter protelatório do recurso. Aplicação de multa. Recurso da seguradora desprovido e do segurado provido em parte. (TJSP - </a:t>
            </a:r>
            <a:r>
              <a:rPr lang="pt-BR" dirty="0" err="1">
                <a:solidFill>
                  <a:srgbClr val="002060"/>
                </a:solidFill>
                <a:latin typeface="Rockwell" panose="02060603020205020403"/>
              </a:rPr>
              <a:t>Apel</a:t>
            </a:r>
            <a:r>
              <a:rPr lang="pt-BR" dirty="0">
                <a:solidFill>
                  <a:srgbClr val="002060"/>
                </a:solidFill>
                <a:latin typeface="Rockwell" panose="02060603020205020403"/>
              </a:rPr>
              <a:t>.: 0027158-41.2010.8.26.0564, Relator: Teixeira Leite; Comarca: São Bernardo do Campo; Órgão julgador: 4ª Câmara de Direito Privado; Data do julgamento: 18/07/2013; Data de registro: 19/07/2013).</a:t>
            </a:r>
          </a:p>
        </p:txBody>
      </p:sp>
      <p:pic>
        <p:nvPicPr>
          <p:cNvPr id="4" name="Imagem 3">
            <a:extLst>
              <a:ext uri="{FF2B5EF4-FFF2-40B4-BE49-F238E27FC236}">
                <a16:creationId xmlns:a16="http://schemas.microsoft.com/office/drawing/2014/main" id="{B8B9222C-FA6E-0B41-92EC-8B968240F7AC}"/>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1024914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880D3B-0909-D24E-8E44-FA6315CD5A2A}"/>
              </a:ext>
            </a:extLst>
          </p:cNvPr>
          <p:cNvSpPr>
            <a:spLocks noGrp="1"/>
          </p:cNvSpPr>
          <p:nvPr>
            <p:ph type="title"/>
          </p:nvPr>
        </p:nvSpPr>
        <p:spPr>
          <a:xfrm>
            <a:off x="677334" y="426720"/>
            <a:ext cx="8596668" cy="914400"/>
          </a:xfrm>
        </p:spPr>
        <p:txBody>
          <a:bodyPr anchor="ctr">
            <a:noAutofit/>
          </a:bodyPr>
          <a:lstStyle/>
          <a:p>
            <a:pPr algn="ctr"/>
            <a:r>
              <a:rPr lang="pt-BR" sz="3200" b="1" u="sng" dirty="0">
                <a:solidFill>
                  <a:srgbClr val="002060"/>
                </a:solidFill>
                <a:latin typeface="Rockwell" panose="02060603020205020403" pitchFamily="18" charset="77"/>
              </a:rPr>
              <a:t>Premissas Básicas para a Cobertura do Seguro de RC</a:t>
            </a:r>
          </a:p>
        </p:txBody>
      </p:sp>
      <p:sp>
        <p:nvSpPr>
          <p:cNvPr id="3" name="Espaço Reservado para Conteúdo 2">
            <a:extLst>
              <a:ext uri="{FF2B5EF4-FFF2-40B4-BE49-F238E27FC236}">
                <a16:creationId xmlns:a16="http://schemas.microsoft.com/office/drawing/2014/main" id="{3060625B-DB6D-F64D-8DB8-5B653790B7B6}"/>
              </a:ext>
            </a:extLst>
          </p:cNvPr>
          <p:cNvSpPr>
            <a:spLocks noGrp="1"/>
          </p:cNvSpPr>
          <p:nvPr>
            <p:ph idx="1"/>
          </p:nvPr>
        </p:nvSpPr>
        <p:spPr>
          <a:xfrm>
            <a:off x="677334" y="1422400"/>
            <a:ext cx="8596668" cy="5080000"/>
          </a:xfrm>
        </p:spPr>
        <p:txBody>
          <a:bodyPr>
            <a:noAutofit/>
          </a:bodyPr>
          <a:lstStyle/>
          <a:p>
            <a:pPr algn="just">
              <a:buFont typeface="Wingdings" pitchFamily="2" charset="2"/>
              <a:buChar char="q"/>
            </a:pPr>
            <a:r>
              <a:rPr lang="pt-BR" sz="2100" dirty="0">
                <a:solidFill>
                  <a:srgbClr val="002060"/>
                </a:solidFill>
                <a:latin typeface="Rockwell" panose="02060603020205020403"/>
              </a:rPr>
              <a:t>Garantir o segurado de eventuais danos causados a terceiros, em razão de ações e omissões </a:t>
            </a:r>
            <a:r>
              <a:rPr lang="pt-BR" sz="2100" b="1" u="sng" dirty="0">
                <a:solidFill>
                  <a:srgbClr val="002060"/>
                </a:solidFill>
                <a:latin typeface="Rockwell" panose="02060603020205020403"/>
              </a:rPr>
              <a:t>involuntárias</a:t>
            </a:r>
            <a:r>
              <a:rPr lang="pt-BR" sz="2100" dirty="0">
                <a:solidFill>
                  <a:srgbClr val="002060"/>
                </a:solidFill>
                <a:latin typeface="Rockwell" panose="02060603020205020403"/>
              </a:rPr>
              <a:t> por ele praticadas (Ato Ilícito Culposo), que violem o direito ou causem dano a outrem.</a:t>
            </a:r>
          </a:p>
          <a:p>
            <a:pPr algn="just">
              <a:buFont typeface="Wingdings" pitchFamily="2" charset="2"/>
              <a:buChar char="q"/>
            </a:pPr>
            <a:r>
              <a:rPr lang="pt-BR" sz="2100" dirty="0">
                <a:solidFill>
                  <a:srgbClr val="002060"/>
                </a:solidFill>
                <a:latin typeface="Rockwell" panose="02060603020205020403"/>
              </a:rPr>
              <a:t>O Seguro de RC </a:t>
            </a:r>
            <a:r>
              <a:rPr lang="pt-BR" sz="2100" b="1" u="sng" dirty="0">
                <a:solidFill>
                  <a:srgbClr val="002060"/>
                </a:solidFill>
                <a:latin typeface="Rockwell" panose="02060603020205020403"/>
              </a:rPr>
              <a:t>não cobre ato ilícito doloso ou culpa grave</a:t>
            </a:r>
            <a:r>
              <a:rPr lang="pt-BR" sz="2100" dirty="0">
                <a:solidFill>
                  <a:srgbClr val="002060"/>
                </a:solidFill>
                <a:latin typeface="Rockwell" panose="02060603020205020403"/>
              </a:rPr>
              <a:t>, que são ações ou omissões </a:t>
            </a:r>
            <a:r>
              <a:rPr lang="pt-BR" sz="2100" b="1" u="sng" dirty="0">
                <a:solidFill>
                  <a:srgbClr val="002060"/>
                </a:solidFill>
                <a:latin typeface="Rockwell" panose="02060603020205020403"/>
              </a:rPr>
              <a:t>voluntárias</a:t>
            </a:r>
            <a:r>
              <a:rPr lang="pt-BR" sz="2100" dirty="0">
                <a:solidFill>
                  <a:srgbClr val="002060"/>
                </a:solidFill>
                <a:latin typeface="Rockwell" panose="02060603020205020403"/>
              </a:rPr>
              <a:t> praticadas pelo Seguro, que violam o direito ou causem dano a outrem (Circular Susep 437/2012)</a:t>
            </a:r>
          </a:p>
          <a:p>
            <a:pPr algn="just">
              <a:buFont typeface="Wingdings" pitchFamily="2" charset="2"/>
              <a:buChar char="q"/>
            </a:pPr>
            <a:r>
              <a:rPr lang="pt-BR" sz="2100" dirty="0">
                <a:solidFill>
                  <a:srgbClr val="002060"/>
                </a:solidFill>
                <a:latin typeface="Rockwell" panose="02060603020205020403"/>
              </a:rPr>
              <a:t>Nos termos do art. 762 do C. Civil, o contrato de seguro é nulo “</a:t>
            </a:r>
            <a:r>
              <a:rPr lang="pt-BR" sz="2100" i="1" dirty="0">
                <a:solidFill>
                  <a:srgbClr val="002060"/>
                </a:solidFill>
                <a:latin typeface="Rockwell" panose="02060603020205020403"/>
              </a:rPr>
              <a:t>para garantia de risco proveniente de </a:t>
            </a:r>
            <a:r>
              <a:rPr lang="pt-BR" sz="2100" b="1" i="1" u="sng" dirty="0">
                <a:solidFill>
                  <a:srgbClr val="002060"/>
                </a:solidFill>
                <a:latin typeface="Rockwell" panose="02060603020205020403"/>
              </a:rPr>
              <a:t>ato doloso </a:t>
            </a:r>
            <a:r>
              <a:rPr lang="pt-BR" sz="2100" i="1" dirty="0">
                <a:solidFill>
                  <a:srgbClr val="002060"/>
                </a:solidFill>
                <a:latin typeface="Rockwell" panose="02060603020205020403"/>
              </a:rPr>
              <a:t>do segurado, ....</a:t>
            </a:r>
            <a:r>
              <a:rPr lang="pt-BR" sz="2100" dirty="0">
                <a:solidFill>
                  <a:srgbClr val="002060"/>
                </a:solidFill>
                <a:latin typeface="Rockwell" panose="02060603020205020403"/>
              </a:rPr>
              <a:t>”.</a:t>
            </a:r>
          </a:p>
          <a:p>
            <a:pPr algn="just">
              <a:buFont typeface="Wingdings" pitchFamily="2" charset="2"/>
              <a:buChar char="q"/>
            </a:pPr>
            <a:r>
              <a:rPr lang="pt-BR" sz="2100" dirty="0">
                <a:solidFill>
                  <a:srgbClr val="002060"/>
                </a:solidFill>
                <a:latin typeface="Rockwell" panose="02060603020205020403"/>
              </a:rPr>
              <a:t>O Segurado, de acordo com a mais estrita boa-fé (art. 765, C. Civil) deve zelar pela não ocorrência do sinistro </a:t>
            </a:r>
          </a:p>
          <a:p>
            <a:pPr algn="just">
              <a:buFont typeface="Wingdings" pitchFamily="2" charset="2"/>
              <a:buChar char="q"/>
            </a:pPr>
            <a:r>
              <a:rPr lang="pt-BR" sz="2100" dirty="0">
                <a:solidFill>
                  <a:srgbClr val="002060"/>
                </a:solidFill>
                <a:latin typeface="Rockwell" panose="02060603020205020403"/>
              </a:rPr>
              <a:t>A Seguradora somente pode garantir </a:t>
            </a:r>
            <a:r>
              <a:rPr lang="pt-BR" sz="2100" b="1" u="sng" dirty="0">
                <a:solidFill>
                  <a:srgbClr val="002060"/>
                </a:solidFill>
                <a:latin typeface="Rockwell" panose="02060603020205020403"/>
              </a:rPr>
              <a:t>interesses legítimos </a:t>
            </a:r>
            <a:r>
              <a:rPr lang="pt-BR" sz="2100" dirty="0">
                <a:solidFill>
                  <a:srgbClr val="002060"/>
                </a:solidFill>
                <a:latin typeface="Rockwell" panose="02060603020205020403"/>
              </a:rPr>
              <a:t>(art. 757, C. Civil).</a:t>
            </a:r>
          </a:p>
        </p:txBody>
      </p:sp>
      <p:pic>
        <p:nvPicPr>
          <p:cNvPr id="4" name="Imagem 3">
            <a:extLst>
              <a:ext uri="{FF2B5EF4-FFF2-40B4-BE49-F238E27FC236}">
                <a16:creationId xmlns:a16="http://schemas.microsoft.com/office/drawing/2014/main" id="{6E670C9E-9505-6448-9D7C-1F4007D96A2E}"/>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374584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B79FF5-A9AE-7146-AF19-B2ABEE1C3935}"/>
              </a:ext>
            </a:extLst>
          </p:cNvPr>
          <p:cNvSpPr>
            <a:spLocks noGrp="1"/>
          </p:cNvSpPr>
          <p:nvPr>
            <p:ph type="title"/>
          </p:nvPr>
        </p:nvSpPr>
        <p:spPr>
          <a:xfrm>
            <a:off x="677334" y="426720"/>
            <a:ext cx="8596668" cy="975360"/>
          </a:xfrm>
        </p:spPr>
        <p:txBody>
          <a:bodyPr anchor="ctr">
            <a:noAutofit/>
          </a:bodyPr>
          <a:lstStyle/>
          <a:p>
            <a:pPr algn="ctr"/>
            <a:r>
              <a:rPr lang="pt-BR" sz="3200" b="1" u="sng" dirty="0">
                <a:solidFill>
                  <a:srgbClr val="002060"/>
                </a:solidFill>
                <a:latin typeface="Rockwell" panose="02060603020205020403" pitchFamily="18" charset="77"/>
              </a:rPr>
              <a:t>O Dano Social e o Seguro de RC</a:t>
            </a:r>
            <a:br>
              <a:rPr lang="pt-BR" sz="3200" b="1" u="sng" dirty="0">
                <a:solidFill>
                  <a:srgbClr val="002060"/>
                </a:solidFill>
                <a:latin typeface="Rockwell" panose="02060603020205020403" pitchFamily="18" charset="77"/>
              </a:rPr>
            </a:br>
            <a:r>
              <a:rPr lang="pt-BR" sz="3200" b="1" u="sng" dirty="0">
                <a:solidFill>
                  <a:srgbClr val="002060"/>
                </a:solidFill>
                <a:latin typeface="Rockwell" panose="02060603020205020403" pitchFamily="18" charset="77"/>
              </a:rPr>
              <a:t>- Conclusões -</a:t>
            </a:r>
          </a:p>
        </p:txBody>
      </p:sp>
      <p:sp>
        <p:nvSpPr>
          <p:cNvPr id="3" name="Espaço Reservado para Conteúdo 2">
            <a:extLst>
              <a:ext uri="{FF2B5EF4-FFF2-40B4-BE49-F238E27FC236}">
                <a16:creationId xmlns:a16="http://schemas.microsoft.com/office/drawing/2014/main" id="{6F74C6A7-176F-8349-8EBA-1C07AAF2E266}"/>
              </a:ext>
            </a:extLst>
          </p:cNvPr>
          <p:cNvSpPr>
            <a:spLocks noGrp="1"/>
          </p:cNvSpPr>
          <p:nvPr>
            <p:ph idx="1"/>
          </p:nvPr>
        </p:nvSpPr>
        <p:spPr>
          <a:xfrm>
            <a:off x="677334" y="1552661"/>
            <a:ext cx="8596668" cy="4328159"/>
          </a:xfrm>
        </p:spPr>
        <p:txBody>
          <a:bodyPr>
            <a:normAutofit fontScale="85000" lnSpcReduction="10000"/>
          </a:bodyPr>
          <a:lstStyle/>
          <a:p>
            <a:pPr algn="just"/>
            <a:endParaRPr lang="pt-BR" sz="2500" dirty="0">
              <a:solidFill>
                <a:srgbClr val="002060"/>
              </a:solidFill>
              <a:latin typeface="Rockwell" panose="02060603020205020403"/>
            </a:endParaRPr>
          </a:p>
          <a:p>
            <a:pPr algn="just"/>
            <a:r>
              <a:rPr lang="pt-BR" sz="2500" dirty="0">
                <a:solidFill>
                  <a:srgbClr val="002060"/>
                </a:solidFill>
                <a:latin typeface="Rockwell" panose="02060603020205020403"/>
              </a:rPr>
              <a:t>Partindo da ideia de que o dano social é causa de indenização punitiva em razão de </a:t>
            </a:r>
            <a:r>
              <a:rPr lang="pt-BR" sz="2500" b="1" u="sng" dirty="0">
                <a:solidFill>
                  <a:srgbClr val="002060"/>
                </a:solidFill>
                <a:latin typeface="Rockwell" panose="02060603020205020403"/>
              </a:rPr>
              <a:t>dolo</a:t>
            </a:r>
            <a:r>
              <a:rPr lang="pt-BR" sz="2500" dirty="0">
                <a:solidFill>
                  <a:srgbClr val="002060"/>
                </a:solidFill>
                <a:latin typeface="Rockwell" panose="02060603020205020403"/>
              </a:rPr>
              <a:t> ou </a:t>
            </a:r>
            <a:r>
              <a:rPr lang="pt-BR" sz="2500" b="1" u="sng" dirty="0">
                <a:solidFill>
                  <a:srgbClr val="002060"/>
                </a:solidFill>
                <a:latin typeface="Rockwell" panose="02060603020205020403"/>
              </a:rPr>
              <a:t>culpa grave </a:t>
            </a:r>
            <a:r>
              <a:rPr lang="pt-BR" sz="2500" dirty="0">
                <a:solidFill>
                  <a:srgbClr val="002060"/>
                </a:solidFill>
                <a:latin typeface="Rockwell" panose="02060603020205020403"/>
              </a:rPr>
              <a:t>do agente, o contrato de seguro de RC, na sua essência, não abarca cobertura para essa modalidade de dano.</a:t>
            </a:r>
          </a:p>
          <a:p>
            <a:pPr algn="just"/>
            <a:r>
              <a:rPr lang="pt-BR" sz="2500" dirty="0">
                <a:solidFill>
                  <a:srgbClr val="002060"/>
                </a:solidFill>
                <a:latin typeface="Rockwell" panose="02060603020205020403"/>
              </a:rPr>
              <a:t>Não haveria necessidade de consignar o “dano social” como risco excluído no clausulado, pois a culpa grave e o dolo já estão contemplados como não cobertos, na essência e no próprio clausulado que hoje é aplicado.</a:t>
            </a:r>
          </a:p>
          <a:p>
            <a:pPr algn="just"/>
            <a:r>
              <a:rPr lang="pt-BR" sz="2500" dirty="0">
                <a:solidFill>
                  <a:srgbClr val="002060"/>
                </a:solidFill>
                <a:latin typeface="Rockwell" panose="02060603020205020403"/>
              </a:rPr>
              <a:t>Mas, como medida de reforço, algumas seguradoras fazem constar do clausulado também a exclusão para “dano social”, utilizando-se, na maioria das vezes, da expressão dano exemplar ou punitivo (“</a:t>
            </a:r>
            <a:r>
              <a:rPr lang="pt-BR" sz="2500" i="1" dirty="0" err="1">
                <a:solidFill>
                  <a:srgbClr val="002060"/>
                </a:solidFill>
                <a:latin typeface="Rockwell" panose="02060603020205020403"/>
              </a:rPr>
              <a:t>Exemplary</a:t>
            </a:r>
            <a:r>
              <a:rPr lang="pt-BR" sz="2500" i="1" dirty="0">
                <a:solidFill>
                  <a:srgbClr val="002060"/>
                </a:solidFill>
                <a:latin typeface="Rockwell" panose="02060603020205020403"/>
              </a:rPr>
              <a:t>/</a:t>
            </a:r>
            <a:r>
              <a:rPr lang="pt-BR" sz="2500" i="1" dirty="0" err="1">
                <a:solidFill>
                  <a:srgbClr val="002060"/>
                </a:solidFill>
                <a:latin typeface="Rockwell" panose="02060603020205020403"/>
              </a:rPr>
              <a:t>Punitive</a:t>
            </a:r>
            <a:r>
              <a:rPr lang="pt-BR" sz="2500" i="1" dirty="0">
                <a:solidFill>
                  <a:srgbClr val="002060"/>
                </a:solidFill>
                <a:latin typeface="Rockwell" panose="02060603020205020403"/>
              </a:rPr>
              <a:t> </a:t>
            </a:r>
            <a:r>
              <a:rPr lang="pt-BR" sz="2500" i="1" dirty="0" err="1">
                <a:solidFill>
                  <a:srgbClr val="002060"/>
                </a:solidFill>
                <a:latin typeface="Rockwell" panose="02060603020205020403"/>
              </a:rPr>
              <a:t>Damage</a:t>
            </a:r>
            <a:r>
              <a:rPr lang="pt-BR" sz="2500" dirty="0">
                <a:solidFill>
                  <a:srgbClr val="002060"/>
                </a:solidFill>
                <a:latin typeface="Rockwell" panose="02060603020205020403"/>
              </a:rPr>
              <a:t>”).</a:t>
            </a:r>
          </a:p>
          <a:p>
            <a:pPr algn="just"/>
            <a:endParaRPr lang="pt-BR" b="1" i="1" dirty="0">
              <a:solidFill>
                <a:srgbClr val="002060"/>
              </a:solidFill>
              <a:latin typeface="Rockwell" panose="02060603020205020403"/>
            </a:endParaRPr>
          </a:p>
          <a:p>
            <a:pPr algn="just"/>
            <a:endParaRPr lang="pt-BR" dirty="0"/>
          </a:p>
        </p:txBody>
      </p:sp>
      <p:pic>
        <p:nvPicPr>
          <p:cNvPr id="4" name="Imagem 3">
            <a:extLst>
              <a:ext uri="{FF2B5EF4-FFF2-40B4-BE49-F238E27FC236}">
                <a16:creationId xmlns:a16="http://schemas.microsoft.com/office/drawing/2014/main" id="{4F524196-892B-AC43-8940-497B1E641497}"/>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2114871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B79FF5-A9AE-7146-AF19-B2ABEE1C3935}"/>
              </a:ext>
            </a:extLst>
          </p:cNvPr>
          <p:cNvSpPr>
            <a:spLocks noGrp="1"/>
          </p:cNvSpPr>
          <p:nvPr>
            <p:ph type="title"/>
          </p:nvPr>
        </p:nvSpPr>
        <p:spPr>
          <a:xfrm>
            <a:off x="677334" y="426720"/>
            <a:ext cx="8596668" cy="975360"/>
          </a:xfrm>
        </p:spPr>
        <p:txBody>
          <a:bodyPr anchor="ctr">
            <a:normAutofit/>
          </a:bodyPr>
          <a:lstStyle/>
          <a:p>
            <a:pPr algn="ctr"/>
            <a:endParaRPr lang="pt-BR" sz="2800" b="1" dirty="0">
              <a:solidFill>
                <a:srgbClr val="002060"/>
              </a:solidFill>
              <a:latin typeface="Rockwell" panose="02060603020205020403" pitchFamily="18" charset="77"/>
            </a:endParaRPr>
          </a:p>
        </p:txBody>
      </p:sp>
      <p:sp>
        <p:nvSpPr>
          <p:cNvPr id="3" name="Espaço Reservado para Conteúdo 2">
            <a:extLst>
              <a:ext uri="{FF2B5EF4-FFF2-40B4-BE49-F238E27FC236}">
                <a16:creationId xmlns:a16="http://schemas.microsoft.com/office/drawing/2014/main" id="{6F74C6A7-176F-8349-8EBA-1C07AAF2E266}"/>
              </a:ext>
            </a:extLst>
          </p:cNvPr>
          <p:cNvSpPr>
            <a:spLocks noGrp="1"/>
          </p:cNvSpPr>
          <p:nvPr>
            <p:ph idx="1"/>
          </p:nvPr>
        </p:nvSpPr>
        <p:spPr>
          <a:xfrm>
            <a:off x="677334" y="1798320"/>
            <a:ext cx="8596668" cy="4328159"/>
          </a:xfrm>
        </p:spPr>
        <p:txBody>
          <a:bodyPr>
            <a:normAutofit/>
          </a:bodyPr>
          <a:lstStyle/>
          <a:p>
            <a:pPr marL="0" indent="0" algn="just">
              <a:buNone/>
            </a:pPr>
            <a:endParaRPr lang="pt-BR" sz="2500" dirty="0">
              <a:solidFill>
                <a:srgbClr val="002060"/>
              </a:solidFill>
              <a:latin typeface="Rockwell" panose="02060603020205020403"/>
            </a:endParaRPr>
          </a:p>
          <a:p>
            <a:pPr marL="0" indent="0" algn="just">
              <a:buNone/>
            </a:pPr>
            <a:endParaRPr lang="pt-BR" sz="2500" dirty="0">
              <a:solidFill>
                <a:srgbClr val="002060"/>
              </a:solidFill>
              <a:latin typeface="Rockwell" panose="02060603020205020403"/>
            </a:endParaRPr>
          </a:p>
          <a:p>
            <a:pPr marL="0" indent="0" algn="just">
              <a:buNone/>
            </a:pPr>
            <a:endParaRPr lang="pt-BR" sz="2500" dirty="0">
              <a:solidFill>
                <a:srgbClr val="002060"/>
              </a:solidFill>
              <a:latin typeface="Rockwell" panose="02060603020205020403"/>
            </a:endParaRPr>
          </a:p>
          <a:p>
            <a:pPr marL="0" indent="0" algn="ctr">
              <a:buNone/>
            </a:pPr>
            <a:r>
              <a:rPr lang="pt-BR" sz="3000" b="1" dirty="0">
                <a:solidFill>
                  <a:srgbClr val="002060"/>
                </a:solidFill>
                <a:latin typeface="Rockwell" panose="02060603020205020403"/>
              </a:rPr>
              <a:t>Obrigado!</a:t>
            </a:r>
          </a:p>
          <a:p>
            <a:pPr marL="0" indent="0" algn="ctr">
              <a:buNone/>
            </a:pPr>
            <a:endParaRPr lang="pt-BR" sz="3000" dirty="0">
              <a:solidFill>
                <a:srgbClr val="002060"/>
              </a:solidFill>
              <a:latin typeface="Rockwell" panose="02060603020205020403"/>
            </a:endParaRPr>
          </a:p>
          <a:p>
            <a:pPr marL="0" indent="0" algn="ctr">
              <a:buNone/>
            </a:pPr>
            <a:endParaRPr lang="pt-BR" sz="3000" dirty="0">
              <a:solidFill>
                <a:srgbClr val="002060"/>
              </a:solidFill>
              <a:latin typeface="Rockwell" panose="02060603020205020403"/>
            </a:endParaRPr>
          </a:p>
          <a:p>
            <a:pPr marL="0" indent="0" algn="r">
              <a:buNone/>
            </a:pPr>
            <a:r>
              <a:rPr lang="pt-BR" sz="2000" dirty="0">
                <a:solidFill>
                  <a:srgbClr val="002060"/>
                </a:solidFill>
                <a:latin typeface="Rockwell" panose="02060603020205020403"/>
              </a:rPr>
              <a:t>Victor Augusto Benes Senhora</a:t>
            </a:r>
          </a:p>
          <a:p>
            <a:pPr marL="0" indent="0" algn="r">
              <a:buNone/>
            </a:pPr>
            <a:r>
              <a:rPr lang="pt-BR" sz="1500" dirty="0">
                <a:solidFill>
                  <a:srgbClr val="002060"/>
                </a:solidFill>
                <a:latin typeface="Rockwell" panose="02060603020205020403"/>
              </a:rPr>
              <a:t>victorbenes@jarmandobatista.com.br</a:t>
            </a:r>
            <a:endParaRPr lang="pt-BR" sz="1500" dirty="0"/>
          </a:p>
        </p:txBody>
      </p:sp>
      <p:pic>
        <p:nvPicPr>
          <p:cNvPr id="4" name="Imagem 3">
            <a:extLst>
              <a:ext uri="{FF2B5EF4-FFF2-40B4-BE49-F238E27FC236}">
                <a16:creationId xmlns:a16="http://schemas.microsoft.com/office/drawing/2014/main" id="{4F524196-892B-AC43-8940-497B1E641497}"/>
              </a:ext>
            </a:extLst>
          </p:cNvPr>
          <p:cNvPicPr>
            <a:picLocks noChangeAspect="1"/>
          </p:cNvPicPr>
          <p:nvPr/>
        </p:nvPicPr>
        <p:blipFill>
          <a:blip r:embed="rId2">
            <a:extLst>
              <a:ext uri="{BEBA8EAE-BF5A-486C-A8C5-ECC9F3942E4B}">
                <a14:imgProps xmlns:a14="http://schemas.microsoft.com/office/drawing/2010/main">
                  <a14:imgLayer>
                    <a14:imgEffect>
                      <a14:saturation sat="200000"/>
                    </a14:imgEffect>
                  </a14:imgLayer>
                </a14:imgProps>
              </a:ext>
            </a:extLst>
          </a:blip>
          <a:stretch>
            <a:fillRect/>
          </a:stretch>
        </p:blipFill>
        <p:spPr>
          <a:xfrm>
            <a:off x="10687050" y="5684520"/>
            <a:ext cx="1169670" cy="1173480"/>
          </a:xfrm>
          <a:prstGeom prst="rect">
            <a:avLst/>
          </a:prstGeom>
        </p:spPr>
      </p:pic>
    </p:spTree>
    <p:extLst>
      <p:ext uri="{BB962C8B-B14F-4D97-AF65-F5344CB8AC3E}">
        <p14:creationId xmlns:p14="http://schemas.microsoft.com/office/powerpoint/2010/main" val="3583554033"/>
      </p:ext>
    </p:extLst>
  </p:cSld>
  <p:clrMapOvr>
    <a:masterClrMapping/>
  </p:clrMapOvr>
</p:sld>
</file>

<file path=ppt/theme/theme1.xml><?xml version="1.0" encoding="utf-8"?>
<a:theme xmlns:a="http://schemas.openxmlformats.org/drawingml/2006/main" name="Facetado">
  <a:themeElements>
    <a:clrScheme name="Personalizar 5">
      <a:dk1>
        <a:srgbClr val="000000"/>
      </a:dk1>
      <a:lt1>
        <a:srgbClr val="FFFFFF"/>
      </a:lt1>
      <a:dk2>
        <a:srgbClr val="335B74"/>
      </a:dk2>
      <a:lt2>
        <a:srgbClr val="DFE3E5"/>
      </a:lt2>
      <a:accent1>
        <a:srgbClr val="1694C6"/>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{F0C67AB2-3BD4-E440-A66C-0CF341EF44EC}tf10001060</Template>
  <TotalTime>2175</TotalTime>
  <Words>1038</Words>
  <Application>Microsoft Office PowerPoint</Application>
  <PresentationFormat>Widescreen</PresentationFormat>
  <Paragraphs>51</Paragraphs>
  <Slides>9</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9</vt:i4>
      </vt:variant>
    </vt:vector>
  </HeadingPairs>
  <TitlesOfParts>
    <vt:vector size="15" baseType="lpstr">
      <vt:lpstr>Arial</vt:lpstr>
      <vt:lpstr>Rockwell</vt:lpstr>
      <vt:lpstr>Trebuchet MS</vt:lpstr>
      <vt:lpstr>Wingdings</vt:lpstr>
      <vt:lpstr>Wingdings 3</vt:lpstr>
      <vt:lpstr>Facetado</vt:lpstr>
      <vt:lpstr>O DANO SOCIAL E O SEGURO DE RESPONSABILIDADE CIVIL</vt:lpstr>
      <vt:lpstr>O Dano Social e seu Idealizador</vt:lpstr>
      <vt:lpstr>Conceito Segundo o Autor</vt:lpstr>
      <vt:lpstr>Dano Social</vt:lpstr>
      <vt:lpstr>Peculiaridades da Jurisprudência sobre o  Dano Social</vt:lpstr>
      <vt:lpstr>Precedente do TJ/SP – Caso Amil Passível de reforma pelo STJ (REsp 1.598.709/SP)</vt:lpstr>
      <vt:lpstr>Premissas Básicas para a Cobertura do Seguro de RC</vt:lpstr>
      <vt:lpstr>O Dano Social e o Seguro de RC - Conclusões -</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NOTAS SOBRE O DANO SOCIAL</dc:title>
  <dc:creator>Edilberto Marassi Basílio Silveira Junior</dc:creator>
  <cp:lastModifiedBy>Christina Roncarati</cp:lastModifiedBy>
  <cp:revision>41</cp:revision>
  <dcterms:created xsi:type="dcterms:W3CDTF">2018-07-19T15:13:16Z</dcterms:created>
  <dcterms:modified xsi:type="dcterms:W3CDTF">2018-08-22T05:11:18Z</dcterms:modified>
</cp:coreProperties>
</file>