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69"/>
  </p:notesMasterIdLst>
  <p:handoutMasterIdLst>
    <p:handoutMasterId r:id="rId70"/>
  </p:handoutMasterIdLst>
  <p:sldIdLst>
    <p:sldId id="385" r:id="rId3"/>
    <p:sldId id="267" r:id="rId4"/>
    <p:sldId id="268" r:id="rId5"/>
    <p:sldId id="259" r:id="rId6"/>
    <p:sldId id="260" r:id="rId7"/>
    <p:sldId id="269" r:id="rId8"/>
    <p:sldId id="382" r:id="rId9"/>
    <p:sldId id="400" r:id="rId10"/>
    <p:sldId id="437" r:id="rId11"/>
    <p:sldId id="402" r:id="rId12"/>
    <p:sldId id="438" r:id="rId13"/>
    <p:sldId id="406" r:id="rId14"/>
    <p:sldId id="403" r:id="rId15"/>
    <p:sldId id="404" r:id="rId16"/>
    <p:sldId id="377" r:id="rId17"/>
    <p:sldId id="265" r:id="rId18"/>
    <p:sldId id="272" r:id="rId19"/>
    <p:sldId id="277" r:id="rId20"/>
    <p:sldId id="408" r:id="rId21"/>
    <p:sldId id="409" r:id="rId22"/>
    <p:sldId id="410" r:id="rId23"/>
    <p:sldId id="444" r:id="rId24"/>
    <p:sldId id="445" r:id="rId25"/>
    <p:sldId id="386" r:id="rId26"/>
    <p:sldId id="387" r:id="rId27"/>
    <p:sldId id="423" r:id="rId28"/>
    <p:sldId id="424" r:id="rId29"/>
    <p:sldId id="425" r:id="rId30"/>
    <p:sldId id="418" r:id="rId31"/>
    <p:sldId id="419" r:id="rId32"/>
    <p:sldId id="420" r:id="rId33"/>
    <p:sldId id="421" r:id="rId34"/>
    <p:sldId id="447" r:id="rId35"/>
    <p:sldId id="426" r:id="rId36"/>
    <p:sldId id="427" r:id="rId37"/>
    <p:sldId id="416" r:id="rId38"/>
    <p:sldId id="428" r:id="rId39"/>
    <p:sldId id="429" r:id="rId40"/>
    <p:sldId id="430" r:id="rId41"/>
    <p:sldId id="431" r:id="rId42"/>
    <p:sldId id="432" r:id="rId43"/>
    <p:sldId id="433" r:id="rId44"/>
    <p:sldId id="435" r:id="rId45"/>
    <p:sldId id="454" r:id="rId46"/>
    <p:sldId id="458" r:id="rId47"/>
    <p:sldId id="461" r:id="rId48"/>
    <p:sldId id="460" r:id="rId49"/>
    <p:sldId id="450" r:id="rId50"/>
    <p:sldId id="451" r:id="rId51"/>
    <p:sldId id="439" r:id="rId52"/>
    <p:sldId id="394" r:id="rId53"/>
    <p:sldId id="395" r:id="rId54"/>
    <p:sldId id="331" r:id="rId55"/>
    <p:sldId id="440" r:id="rId56"/>
    <p:sldId id="332" r:id="rId57"/>
    <p:sldId id="337" r:id="rId58"/>
    <p:sldId id="452" r:id="rId59"/>
    <p:sldId id="453" r:id="rId60"/>
    <p:sldId id="398" r:id="rId61"/>
    <p:sldId id="436" r:id="rId62"/>
    <p:sldId id="449" r:id="rId63"/>
    <p:sldId id="351" r:id="rId64"/>
    <p:sldId id="399" r:id="rId65"/>
    <p:sldId id="276" r:id="rId66"/>
    <p:sldId id="441" r:id="rId67"/>
    <p:sldId id="350" r:id="rId68"/>
  </p:sldIdLst>
  <p:sldSz cx="9144000" cy="6858000" type="screen4x3"/>
  <p:notesSz cx="6805613" cy="99393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D52"/>
    <a:srgbClr val="03EB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89" autoAdjust="0"/>
  </p:normalViewPr>
  <p:slideViewPr>
    <p:cSldViewPr>
      <p:cViewPr>
        <p:scale>
          <a:sx n="70" d="100"/>
          <a:sy n="70" d="100"/>
        </p:scale>
        <p:origin x="-2814" y="-10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F2D8FC05-5BA5-4910-961B-2906AEB66124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F1DB9A4E-6914-4074-9F50-372287C1A8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8611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2545CE83-7AA6-4530-B55B-C6FFA114C556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3104" tIns="46552" rIns="93104" bIns="46552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BFD359E2-6BF8-44C3-90A7-ED62C0F4DC6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558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359E2-6BF8-44C3-90A7-ED62C0F4DC65}" type="slidenum">
              <a:rPr lang="pt-BR" smtClean="0"/>
              <a:pPr/>
              <a:t>46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de Abertura">
    <p:bg>
      <p:bgPr>
        <a:blipFill dpi="0" rotWithShape="0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3" descr="Logo CVM Completo (Corrigido) sem especificaçã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5574314"/>
            <a:ext cx="1728192" cy="1023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87824" y="878855"/>
            <a:ext cx="5544616" cy="1470025"/>
          </a:xfrm>
        </p:spPr>
        <p:txBody>
          <a:bodyPr/>
          <a:lstStyle>
            <a:lvl1pPr algn="r">
              <a:defRPr b="1">
                <a:solidFill>
                  <a:srgbClr val="007450"/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7816-78D3-4382-8D54-7C07CA94CB26}" type="datetimeFigureOut">
              <a:rPr lang="pt-BR"/>
              <a:pPr>
                <a:defRPr/>
              </a:pPr>
              <a:t>22/12/2014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21C48-AF1B-4368-9DCA-1CDDF61D73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31D3E-0930-45A2-BF34-E9E1DD76DD31}" type="datetimeFigureOut">
              <a:rPr lang="pt-BR" smtClean="0"/>
              <a:pPr/>
              <a:t>22/12/2014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66E85-7B83-4043-A5ED-08E98579337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5" descr="Logo CVM só com sigla escura.PN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84368" y="6237312"/>
            <a:ext cx="1116757" cy="423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688A9-F7DD-4A13-888F-7853F6E4F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22/12/2014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656E6-A7B4-4DF1-8011-EDC6E3B82729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6"/>
          <p:cNvSpPr>
            <a:spLocks noGrp="1"/>
          </p:cNvSpPr>
          <p:nvPr>
            <p:ph type="ctrTitle"/>
          </p:nvPr>
        </p:nvSpPr>
        <p:spPr>
          <a:xfrm>
            <a:off x="2699792" y="1268759"/>
            <a:ext cx="6480720" cy="2376265"/>
          </a:xfrm>
        </p:spPr>
        <p:txBody>
          <a:bodyPr>
            <a:noAutofit/>
          </a:bodyPr>
          <a:lstStyle/>
          <a:p>
            <a:pPr algn="ctr" eaLnBrk="1" hangingPunct="1"/>
            <a:r>
              <a:rPr lang="pt-BR" sz="5400" dirty="0" smtClean="0"/>
              <a:t>ICVM</a:t>
            </a:r>
            <a:r>
              <a:rPr lang="pt-BR" sz="7200" dirty="0" smtClean="0"/>
              <a:t> </a:t>
            </a:r>
            <a:r>
              <a:rPr lang="pt-BR" sz="10000" dirty="0" smtClean="0"/>
              <a:t>555</a:t>
            </a:r>
            <a:r>
              <a:rPr lang="pt-BR" sz="7200" dirty="0" smtClean="0"/>
              <a:t/>
            </a:r>
            <a:br>
              <a:rPr lang="pt-BR" sz="7200" dirty="0" smtClean="0"/>
            </a:br>
            <a:r>
              <a:rPr lang="pt-BR" sz="4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Nova Instrução de Fundos</a:t>
            </a:r>
            <a:endParaRPr lang="pt-BR" sz="72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51520" y="6237312"/>
            <a:ext cx="3600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São Paulo, 18 de dezembro de 2014</a:t>
            </a:r>
            <a:endParaRPr lang="pt-B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/>
          <p:cNvGrpSpPr/>
          <p:nvPr/>
        </p:nvGrpSpPr>
        <p:grpSpPr>
          <a:xfrm>
            <a:off x="251520" y="2420888"/>
            <a:ext cx="2592288" cy="1803299"/>
            <a:chOff x="179512" y="2420888"/>
            <a:chExt cx="3096344" cy="1967235"/>
          </a:xfrm>
          <a:effectLst>
            <a:reflection blurRad="6350" stA="50000" endA="300" endPos="55000" dir="5400000" sy="-100000" algn="bl" rotWithShape="0"/>
          </a:effectLst>
        </p:grpSpPr>
        <p:grpSp>
          <p:nvGrpSpPr>
            <p:cNvPr id="9" name="Grupo 8"/>
            <p:cNvGrpSpPr/>
            <p:nvPr/>
          </p:nvGrpSpPr>
          <p:grpSpPr>
            <a:xfrm>
              <a:off x="179512" y="2420888"/>
              <a:ext cx="3096344" cy="1728192"/>
              <a:chOff x="2771800" y="1772816"/>
              <a:chExt cx="3096344" cy="1728192"/>
            </a:xfrm>
            <a:solidFill>
              <a:schemeClr val="bg1">
                <a:lumMod val="85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grpSpPr>
          <p:sp>
            <p:nvSpPr>
              <p:cNvPr id="10" name="Retângulo 9"/>
              <p:cNvSpPr/>
              <p:nvPr/>
            </p:nvSpPr>
            <p:spPr>
              <a:xfrm>
                <a:off x="2771800" y="1772816"/>
                <a:ext cx="3096344" cy="17281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1" name="Fluxograma: Mesclar 10"/>
              <p:cNvSpPr/>
              <p:nvPr/>
            </p:nvSpPr>
            <p:spPr>
              <a:xfrm>
                <a:off x="2771800" y="1772816"/>
                <a:ext cx="3096344" cy="504056"/>
              </a:xfrm>
              <a:prstGeom prst="flowChartMerge">
                <a:avLst/>
              </a:prstGeom>
              <a:grpFill/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13" name="CaixaDeTexto 12"/>
            <p:cNvSpPr txBox="1"/>
            <p:nvPr/>
          </p:nvSpPr>
          <p:spPr>
            <a:xfrm>
              <a:off x="523550" y="3212976"/>
              <a:ext cx="2441240" cy="11751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2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Meio Eletrônico</a:t>
              </a:r>
            </a:p>
            <a:p>
              <a:pPr algn="ctr"/>
              <a:r>
                <a:rPr lang="pt-BR" sz="2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(art. 10)</a:t>
              </a:r>
            </a:p>
            <a:p>
              <a:endParaRPr lang="pt-BR" sz="22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18" name="CaixaDeTexto 17"/>
          <p:cNvSpPr txBox="1"/>
          <p:nvPr/>
        </p:nvSpPr>
        <p:spPr>
          <a:xfrm>
            <a:off x="3131840" y="1124744"/>
            <a:ext cx="60121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Desde que previsto em regulamento, é possível utilizar meio eletrônico para: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36575" indent="-536575"/>
            <a:r>
              <a:rPr lang="pt-BR" sz="2400" dirty="0" smtClean="0">
                <a:latin typeface="Arial" pitchFamily="34" charset="0"/>
                <a:cs typeface="Arial" pitchFamily="34" charset="0"/>
              </a:rPr>
              <a:t>1 – Envio ou divulgação de comunicados aos cotistas;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636588" lvl="0" indent="-1093788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2 – “Manifestação de voto”, “Ciência”, “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atesto” ou “concordância” dos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cotistas;</a:t>
            </a:r>
          </a:p>
          <a:p>
            <a:pPr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546100" lvl="0" indent="-10033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3 – Fundos poderão ser totalmente eletrônicos.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7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2385251" y="1556792"/>
            <a:ext cx="4297294" cy="2952328"/>
            <a:chOff x="2555776" y="1772816"/>
            <a:chExt cx="3960440" cy="2520280"/>
          </a:xfrm>
        </p:grpSpPr>
        <p:sp>
          <p:nvSpPr>
            <p:cNvPr id="9" name="Retângulo 8"/>
            <p:cNvSpPr/>
            <p:nvPr/>
          </p:nvSpPr>
          <p:spPr>
            <a:xfrm>
              <a:off x="2555776" y="1772816"/>
              <a:ext cx="3960440" cy="252028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effectLst>
              <a:outerShdw blurRad="40000" dist="23000" dir="5400000" rotWithShape="0">
                <a:srgbClr val="000000">
                  <a:alpha val="35000"/>
                </a:srgbClr>
              </a:outerShdw>
              <a:reflection blurRad="6350" stA="50000" endA="300" endPos="90000" dir="5400000" sy="-100000" algn="bl" rotWithShape="0"/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40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2692529" y="2546901"/>
              <a:ext cx="3705128" cy="11823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dirty="0" smtClean="0"/>
                <a:t>Flexibilidade no cálculo do</a:t>
              </a:r>
            </a:p>
            <a:p>
              <a:pPr algn="ctr"/>
              <a:r>
                <a:rPr lang="pt-BR" sz="3200" b="1" dirty="0" smtClean="0"/>
                <a:t>Valor da Cota </a:t>
              </a:r>
            </a:p>
            <a:p>
              <a:pPr algn="ctr"/>
              <a:r>
                <a:rPr lang="pt-BR" sz="2400" dirty="0" smtClean="0"/>
                <a:t>(art. 56)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013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44670" y="2348880"/>
            <a:ext cx="2657522" cy="1728192"/>
            <a:chOff x="-407974" y="1772816"/>
            <a:chExt cx="4176106" cy="2520280"/>
          </a:xfrm>
        </p:grpSpPr>
        <p:sp>
          <p:nvSpPr>
            <p:cNvPr id="12" name="Retângulo 11"/>
            <p:cNvSpPr/>
            <p:nvPr/>
          </p:nvSpPr>
          <p:spPr>
            <a:xfrm>
              <a:off x="-309234" y="1772816"/>
              <a:ext cx="3960439" cy="252028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effectLst>
              <a:outerShdw blurRad="40000" dist="23000" dir="5400000" rotWithShape="0">
                <a:srgbClr val="000000">
                  <a:alpha val="35000"/>
                </a:srgbClr>
              </a:outerShdw>
              <a:reflection blurRad="6350" stA="50000" endA="300" endPos="90000" dir="5400000" sy="-100000" algn="bl" rotWithShape="0"/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36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-407974" y="2546901"/>
              <a:ext cx="4176106" cy="15260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/>
                <a:t>Flexibilidade no cálculo do</a:t>
              </a:r>
            </a:p>
            <a:p>
              <a:pPr algn="ctr"/>
              <a:r>
                <a:rPr lang="pt-BR" sz="2400" b="1" dirty="0" smtClean="0"/>
                <a:t>Valor da Cota</a:t>
              </a:r>
            </a:p>
            <a:p>
              <a:pPr algn="ctr"/>
              <a:r>
                <a:rPr lang="pt-BR" dirty="0" smtClean="0"/>
                <a:t>(art. 56) </a:t>
              </a:r>
              <a:endParaRPr lang="pt-BR" dirty="0"/>
            </a:p>
          </p:txBody>
        </p:sp>
      </p:grpSp>
      <p:sp>
        <p:nvSpPr>
          <p:cNvPr id="23" name="CaixaDeTexto 22"/>
          <p:cNvSpPr txBox="1"/>
          <p:nvPr/>
        </p:nvSpPr>
        <p:spPr>
          <a:xfrm>
            <a:off x="2915816" y="2060848"/>
            <a:ext cx="62281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latin typeface="Arial" pitchFamily="34" charset="0"/>
                <a:cs typeface="Arial" pitchFamily="34" charset="0"/>
              </a:rPr>
              <a:t>Calculada e divulgada com periodicidade: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1- Diária</a:t>
            </a:r>
          </a:p>
          <a:p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    ou </a:t>
            </a:r>
          </a:p>
          <a:p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2- Compatível com a liquidez do fundo</a:t>
            </a:r>
          </a:p>
        </p:txBody>
      </p:sp>
    </p:spTree>
    <p:extLst>
      <p:ext uri="{BB962C8B-B14F-4D97-AF65-F5344CB8AC3E}">
        <p14:creationId xmlns:p14="http://schemas.microsoft.com/office/powerpoint/2010/main" val="124032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953433"/>
            <a:ext cx="4392488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Novas possibilidades de transferência de cotas </a:t>
            </a:r>
          </a:p>
          <a:p>
            <a:pPr algn="ctr"/>
            <a:r>
              <a:rPr lang="pt-BR" sz="1400" dirty="0" smtClean="0">
                <a:latin typeface="Arial" pitchFamily="34" charset="0"/>
                <a:cs typeface="Arial" pitchFamily="34" charset="0"/>
              </a:rPr>
              <a:t>(art. 13)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67544" y="1916832"/>
            <a:ext cx="81369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Sentença arbitral;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dissolução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da sociedade conjugal por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via judicial ou escritura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pública que disponha sobre a partilha de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bens; 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transferência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 administração ou portabilidade de planos de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previdência.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95536" y="3898791"/>
            <a:ext cx="4392488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Permissão para resgate compulsório </a:t>
            </a:r>
          </a:p>
          <a:p>
            <a:pPr algn="ctr"/>
            <a:r>
              <a:rPr lang="pt-BR" sz="1400" dirty="0" smtClean="0">
                <a:latin typeface="Arial" pitchFamily="34" charset="0"/>
                <a:cs typeface="Arial" pitchFamily="34" charset="0"/>
              </a:rPr>
              <a:t>(art. 37, PU)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67544" y="4862190"/>
            <a:ext cx="813690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esde que 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regulamento ou a assembleia geral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autorize;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seja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realizado de forma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equânime entre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todos os cotistas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; e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não seja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cobrada taxa de saída.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70383" y="188640"/>
            <a:ext cx="3381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 fundo aberto: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7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1268760"/>
            <a:ext cx="4824536" cy="1065019"/>
          </a:xfrm>
          <a:prstGeom prst="rect">
            <a:avLst/>
          </a:prstGeom>
          <a:solidFill>
            <a:schemeClr val="accent3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Início das atividades durante o período de distribuição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(art. 24, § 3º)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67544" y="2793122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uma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vez atingido o número mínimo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cotas, é permitido investir as importâncias recebidas na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forma prevista no regulamento do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fundo.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62348" y="457508"/>
            <a:ext cx="36615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ara fundo fechado: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02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248472" y="4923165"/>
            <a:ext cx="4932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 Documentos e Informações dos Fundos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95936" y="472514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107504" y="1988840"/>
            <a:ext cx="2736304" cy="2520280"/>
          </a:xfrm>
          <a:prstGeom prst="ellipse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Termo de adesão e ciência de risco</a:t>
            </a:r>
          </a:p>
          <a:p>
            <a:pPr algn="ctr"/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(art. 25)</a:t>
            </a:r>
            <a:endParaRPr lang="pt-B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879812" y="188640"/>
            <a:ext cx="63001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Cinco principais fatores de risco;</a:t>
            </a:r>
          </a:p>
          <a:p>
            <a:endParaRPr lang="pt-BR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Texto limitado a 5.000 caracteres para facilitar a leitura pelo investidor;</a:t>
            </a:r>
          </a:p>
          <a:p>
            <a:endParaRPr lang="pt-BR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lvl="0"/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Maiores detalhes sobre risco podem ser colocados no formulário de informações complementares; </a:t>
            </a:r>
          </a:p>
          <a:p>
            <a:pPr lvl="0"/>
            <a:endParaRPr lang="pt-BR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Dispensa de nova assinatura para aplicação de “</a:t>
            </a:r>
            <a:r>
              <a:rPr lang="pt-BR" sz="2400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ex-cotista</a:t>
            </a:r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”*;</a:t>
            </a: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Eliminação do termo de ciência de risco específico do fundo de crédito privado.</a:t>
            </a:r>
          </a:p>
          <a:p>
            <a:endParaRPr lang="pt-BR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30019" y="5085184"/>
            <a:ext cx="9113981" cy="1697413"/>
            <a:chOff x="30019" y="5373216"/>
            <a:chExt cx="9113981" cy="1697413"/>
          </a:xfrm>
        </p:grpSpPr>
        <p:sp>
          <p:nvSpPr>
            <p:cNvPr id="7" name="CaixaDeTexto 6"/>
            <p:cNvSpPr txBox="1"/>
            <p:nvPr/>
          </p:nvSpPr>
          <p:spPr>
            <a:xfrm>
              <a:off x="30019" y="6485854"/>
              <a:ext cx="699025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>
                  <a:latin typeface="Arial" pitchFamily="34" charset="0"/>
                  <a:cs typeface="Arial" pitchFamily="34" charset="0"/>
                </a:rPr>
                <a:t>* </a:t>
              </a:r>
              <a:r>
                <a:rPr lang="pt-BR" sz="1600" dirty="0" smtClean="0"/>
                <a:t>Caso </a:t>
              </a:r>
              <a:r>
                <a:rPr lang="pt-BR" sz="1600" dirty="0"/>
                <a:t>o cotista efetue </a:t>
              </a:r>
              <a:r>
                <a:rPr lang="pt-BR" sz="1600" dirty="0" smtClean="0"/>
                <a:t>nova aplicação </a:t>
              </a:r>
              <a:r>
                <a:rPr lang="pt-BR" sz="1600" dirty="0"/>
                <a:t>em intervalo de tempo </a:t>
              </a:r>
              <a:r>
                <a:rPr lang="pt-BR" sz="1600" dirty="0" smtClean="0"/>
                <a:t>sem alteração </a:t>
              </a:r>
              <a:r>
                <a:rPr lang="pt-BR" sz="1600" dirty="0"/>
                <a:t>do respectivo </a:t>
              </a:r>
              <a:r>
                <a:rPr lang="pt-BR" sz="1600" dirty="0" smtClean="0"/>
                <a:t>regulamento</a:t>
              </a:r>
              <a:r>
                <a:rPr lang="pt-BR" sz="1400" dirty="0" smtClean="0"/>
                <a:t>.</a:t>
              </a:r>
              <a:endParaRPr lang="pt-BR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2915816" y="5373216"/>
              <a:ext cx="622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endPara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/>
          <p:cNvSpPr/>
          <p:nvPr/>
        </p:nvSpPr>
        <p:spPr>
          <a:xfrm>
            <a:off x="35496" y="404664"/>
            <a:ext cx="2592288" cy="2592288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tx1"/>
                </a:solidFill>
              </a:rPr>
              <a:t>Prospecto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051720" y="4005064"/>
            <a:ext cx="6804248" cy="193899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	A ICVM 555 eliminou o prospecto evitando duplicação de informação e custo para a indústria.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400" b="1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9" name="Elipse 8"/>
          <p:cNvSpPr/>
          <p:nvPr/>
        </p:nvSpPr>
        <p:spPr>
          <a:xfrm>
            <a:off x="827584" y="2564904"/>
            <a:ext cx="1440160" cy="1440160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Lâmina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1475656" y="476672"/>
            <a:ext cx="2952328" cy="2952328"/>
          </a:xfrm>
          <a:prstGeom prst="ellipse">
            <a:avLst/>
          </a:prstGeom>
          <a:solidFill>
            <a:schemeClr val="accent3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Regulamento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67544" y="1340768"/>
            <a:ext cx="864096" cy="720080"/>
            <a:chOff x="6804248" y="2636912"/>
            <a:chExt cx="648072" cy="432048"/>
          </a:xfrm>
        </p:grpSpPr>
        <p:cxnSp>
          <p:nvCxnSpPr>
            <p:cNvPr id="7" name="Conector reto 6"/>
            <p:cNvCxnSpPr/>
            <p:nvPr/>
          </p:nvCxnSpPr>
          <p:spPr>
            <a:xfrm flipV="1">
              <a:off x="6804248" y="2636912"/>
              <a:ext cx="648072" cy="43204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to 10"/>
            <p:cNvCxnSpPr/>
            <p:nvPr/>
          </p:nvCxnSpPr>
          <p:spPr>
            <a:xfrm>
              <a:off x="6804248" y="2636912"/>
              <a:ext cx="648072" cy="43204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107504" y="2060848"/>
            <a:ext cx="2844824" cy="2520280"/>
          </a:xfrm>
          <a:prstGeom prst="ellipse">
            <a:avLst/>
          </a:prstGeom>
          <a:solidFill>
            <a:schemeClr val="accent2">
              <a:lumMod val="50000"/>
              <a:alpha val="5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Formulário de Informações Complementares</a:t>
            </a:r>
          </a:p>
          <a:p>
            <a:pPr algn="ctr"/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(art. 41)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3059832" y="1844824"/>
            <a:ext cx="62281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Criado para substituir a atual Política de Divulgação Informações  e fornecer informações complementares;</a:t>
            </a:r>
          </a:p>
          <a:p>
            <a:endParaRPr lang="pt-BR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Documento de natureza virtual;</a:t>
            </a:r>
          </a:p>
          <a:p>
            <a:endParaRPr lang="pt-BR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Disponibilizado no site do </a:t>
            </a:r>
            <a:r>
              <a:rPr lang="pt-BR" sz="2400" u="sng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administrador</a:t>
            </a:r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e do </a:t>
            </a:r>
            <a:r>
              <a:rPr lang="pt-BR" sz="2400" u="sng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distribuidor</a:t>
            </a:r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pt-BR" sz="24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ixaDeTexto 20"/>
          <p:cNvSpPr txBox="1"/>
          <p:nvPr/>
        </p:nvSpPr>
        <p:spPr>
          <a:xfrm>
            <a:off x="3164090" y="2354104"/>
            <a:ext cx="59766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Não é mais necessário convocar assembleia para alterar o regulamento </a:t>
            </a:r>
            <a:endParaRPr lang="pt-BR" sz="24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>
                <a:latin typeface="Arial" pitchFamily="34" charset="0"/>
                <a:ea typeface="Tahoma" pitchFamily="34" charset="0"/>
                <a:cs typeface="Arial" pitchFamily="34" charset="0"/>
              </a:rPr>
              <a:t>em virtude </a:t>
            </a:r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da atualização </a:t>
            </a:r>
            <a:r>
              <a:rPr lang="pt-BR" sz="2400" dirty="0">
                <a:latin typeface="Arial" pitchFamily="34" charset="0"/>
                <a:ea typeface="Tahoma" pitchFamily="34" charset="0"/>
                <a:cs typeface="Arial" pitchFamily="34" charset="0"/>
              </a:rPr>
              <a:t>dos dados cadastrais do administrador ou dos prestadores de serviços do </a:t>
            </a:r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fundo. </a:t>
            </a:r>
          </a:p>
        </p:txBody>
      </p:sp>
      <p:sp>
        <p:nvSpPr>
          <p:cNvPr id="4" name="Elipse 3"/>
          <p:cNvSpPr/>
          <p:nvPr/>
        </p:nvSpPr>
        <p:spPr>
          <a:xfrm>
            <a:off x="216024" y="2204864"/>
            <a:ext cx="2699792" cy="2376264"/>
          </a:xfrm>
          <a:prstGeom prst="ellipse">
            <a:avLst/>
          </a:prstGeom>
          <a:solidFill>
            <a:schemeClr val="accent3">
              <a:lumMod val="50000"/>
              <a:alpha val="50000"/>
            </a:scheme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Regulamento</a:t>
            </a:r>
          </a:p>
          <a:p>
            <a:pPr algn="ctr"/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(art. 47)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70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7723316" y="476672"/>
            <a:ext cx="1313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pt-B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803528" y="1196752"/>
            <a:ext cx="5891356" cy="56784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lvl="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Introdução</a:t>
            </a:r>
          </a:p>
          <a:p>
            <a:pPr marL="457200" lvl="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Comunicação e cotas</a:t>
            </a:r>
          </a:p>
          <a:p>
            <a:pPr marL="457200" lvl="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Documentos e Informações dos Fundos</a:t>
            </a:r>
          </a:p>
          <a:p>
            <a:pPr marL="457200" lvl="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Remuneração dos prestadores de serviço</a:t>
            </a:r>
          </a:p>
          <a:p>
            <a:pPr marL="457200" lvl="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Atribuições do gestor e do administrador</a:t>
            </a:r>
          </a:p>
          <a:p>
            <a:pPr marL="457200" lvl="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Ativos no exterior</a:t>
            </a:r>
          </a:p>
          <a:p>
            <a:pPr marL="45720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Limites de concentração</a:t>
            </a:r>
          </a:p>
          <a:p>
            <a:pPr marL="45720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Fundos para Qualificado ou Profissional</a:t>
            </a:r>
          </a:p>
          <a:p>
            <a:pPr marL="457200" lvl="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Outras matérias</a:t>
            </a:r>
          </a:p>
          <a:p>
            <a:pPr marL="457200" lvl="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Regras de transição</a:t>
            </a:r>
          </a:p>
          <a:p>
            <a:pPr marL="457200" indent="-457200" algn="r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ixaDeTexto 20"/>
          <p:cNvSpPr txBox="1"/>
          <p:nvPr/>
        </p:nvSpPr>
        <p:spPr>
          <a:xfrm>
            <a:off x="3059832" y="692696"/>
            <a:ext cx="622818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Vedação de qualquer outro material com o mesmo nome;</a:t>
            </a:r>
          </a:p>
          <a:p>
            <a:endParaRPr lang="pt-BR" sz="24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O administrador e o distribuidor precisam divulgar a lâmina;</a:t>
            </a:r>
          </a:p>
          <a:p>
            <a:endParaRPr lang="pt-BR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Dispensa de sua apresentação em certas circunstâncias (p.ex. áudio, vídeo). </a:t>
            </a:r>
          </a:p>
          <a:p>
            <a:endParaRPr lang="pt-BR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Necessidade de mencionar endereço na web </a:t>
            </a:r>
            <a:r>
              <a:rPr lang="pt-BR" sz="20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(art. 49)</a:t>
            </a:r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;</a:t>
            </a:r>
          </a:p>
          <a:p>
            <a:endParaRPr lang="pt-BR" sz="24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Quaisquer </a:t>
            </a:r>
            <a:r>
              <a:rPr lang="pt-BR" sz="2400" dirty="0">
                <a:latin typeface="Arial" pitchFamily="34" charset="0"/>
                <a:ea typeface="Tahoma" pitchFamily="34" charset="0"/>
                <a:cs typeface="Arial" pitchFamily="34" charset="0"/>
              </a:rPr>
              <a:t>informações </a:t>
            </a:r>
            <a:r>
              <a:rPr lang="pt-BR" sz="24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adicionais do fundo, devem ser consistentes com a Lâmina.</a:t>
            </a:r>
            <a:endParaRPr lang="pt-BR" sz="24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Elipse 3"/>
          <p:cNvSpPr/>
          <p:nvPr/>
        </p:nvSpPr>
        <p:spPr>
          <a:xfrm>
            <a:off x="216024" y="1988840"/>
            <a:ext cx="2627784" cy="2376264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Lâmina</a:t>
            </a:r>
          </a:p>
          <a:p>
            <a:pPr algn="ctr"/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(art. 42)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24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248472" y="4923165"/>
            <a:ext cx="4932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Remuneração dos  Prestadores de Serviços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067944" y="472514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22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843808" y="1988840"/>
            <a:ext cx="3384376" cy="2088232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771800" y="2168277"/>
            <a:ext cx="352839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Divulgação da </a:t>
            </a:r>
          </a:p>
          <a:p>
            <a:pPr algn="ctr"/>
            <a:r>
              <a:rPr lang="pt-BR" sz="2800" b="1" dirty="0" smtClean="0"/>
              <a:t>Política de Distribuição do fundo</a:t>
            </a:r>
          </a:p>
          <a:p>
            <a:pPr algn="ctr"/>
            <a:r>
              <a:rPr lang="pt-BR" dirty="0" smtClean="0"/>
              <a:t>(art. 41, §3º)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107504" y="2348880"/>
            <a:ext cx="2520280" cy="1728192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07503" y="2636912"/>
            <a:ext cx="252028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Divulgação da </a:t>
            </a:r>
          </a:p>
          <a:p>
            <a:pPr algn="ctr"/>
            <a:r>
              <a:rPr lang="pt-BR" sz="2000" b="1" dirty="0" smtClean="0"/>
              <a:t>Política de Distribuição do fundo</a:t>
            </a:r>
          </a:p>
          <a:p>
            <a:pPr algn="ctr"/>
            <a:r>
              <a:rPr lang="pt-BR" sz="1600" dirty="0" smtClean="0"/>
              <a:t>(art. </a:t>
            </a:r>
            <a:r>
              <a:rPr lang="pt-BR" sz="1600" dirty="0"/>
              <a:t>4</a:t>
            </a:r>
            <a:r>
              <a:rPr lang="pt-BR" sz="1600" dirty="0" smtClean="0"/>
              <a:t>1, §3º)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77003" y="188640"/>
            <a:ext cx="6231501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Deve abranger pelo menos:</a:t>
            </a: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1- A descrição da remuneração dos distribuidores;</a:t>
            </a:r>
          </a:p>
          <a:p>
            <a:pPr lvl="0" indent="-457200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1463" indent="-271463">
              <a:buClr>
                <a:schemeClr val="accent3">
                  <a:lumMod val="50000"/>
                </a:schemeClr>
              </a:buClr>
              <a:tabLst>
                <a:tab pos="1252538" algn="l"/>
              </a:tabLst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2- Se o principal distribuidor oferta, para o público alvo do fundo, preponderantemente fundos geridos por um único gestor, ou por gestoras ligadas a um mesmo grupo econômico;</a:t>
            </a: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1463" indent="-271463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3- qualquer informação que indique a existência de conflito de interesses no esforço de venda, assim como eventuais medidas para sua mitigação.</a:t>
            </a:r>
          </a:p>
          <a:p>
            <a:pPr marL="271463" indent="-271463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1463" indent="-271463">
              <a:buClr>
                <a:schemeClr val="accent3">
                  <a:lumMod val="50000"/>
                </a:schemeClr>
              </a:buClr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271463" indent="-271463">
              <a:buClr>
                <a:schemeClr val="accent3">
                  <a:lumMod val="50000"/>
                </a:schemeClr>
              </a:buClr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Será divulgada no:</a:t>
            </a:r>
          </a:p>
          <a:p>
            <a:pPr marL="271463" indent="-271463">
              <a:buClr>
                <a:schemeClr val="accent3">
                  <a:lumMod val="50000"/>
                </a:schemeClr>
              </a:buClr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271463" indent="-271463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1- Formulário de Informações Complementares; e</a:t>
            </a:r>
          </a:p>
          <a:p>
            <a:pPr marL="271463" indent="-271463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1463" lvl="0" indent="-271463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2- Lâmina (resumidamente).</a:t>
            </a:r>
          </a:p>
          <a:p>
            <a:pPr marL="271463" indent="-271463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1463" indent="-271463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843808" y="1988840"/>
            <a:ext cx="3384376" cy="2088232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204526" y="2630225"/>
            <a:ext cx="26784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dirty="0" smtClean="0"/>
              <a:t>Divulgação da </a:t>
            </a:r>
          </a:p>
          <a:p>
            <a:pPr algn="ctr"/>
            <a:r>
              <a:rPr lang="pt-BR" sz="2800" b="1" dirty="0" smtClean="0"/>
              <a:t>Taxa de Custódia</a:t>
            </a:r>
            <a:endParaRPr lang="pt-B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107504" y="2348880"/>
            <a:ext cx="2520280" cy="1728192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30616" y="2879681"/>
            <a:ext cx="22856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dirty="0" smtClean="0"/>
              <a:t>Divulgação do </a:t>
            </a:r>
          </a:p>
          <a:p>
            <a:pPr algn="ctr"/>
            <a:r>
              <a:rPr lang="pt-BR" sz="2400" b="1" dirty="0" smtClean="0"/>
              <a:t>Taxa de custódia</a:t>
            </a:r>
            <a:endParaRPr lang="pt-BR" sz="2400" b="1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2945694" y="2060848"/>
            <a:ext cx="61628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A taxa de custódia máxima passa a ser divulgada no regulamento do fundo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(art. 44, IX)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A despesa com taxa de custódia passa a ser informada no Demonstrativo de Desempenho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(Anexo 56)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843808" y="1988840"/>
            <a:ext cx="3384376" cy="2088232"/>
          </a:xfrm>
          <a:prstGeom prst="rect">
            <a:avLst/>
          </a:prstGeom>
          <a:solidFill>
            <a:srgbClr val="FFC000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168045" y="2630225"/>
            <a:ext cx="2751458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dirty="0" smtClean="0"/>
              <a:t>Taxa máxima </a:t>
            </a:r>
          </a:p>
          <a:p>
            <a:pPr algn="ctr"/>
            <a:r>
              <a:rPr lang="pt-BR" sz="2800" b="1" dirty="0" smtClean="0"/>
              <a:t>de administração</a:t>
            </a:r>
          </a:p>
          <a:p>
            <a:pPr algn="ctr"/>
            <a:r>
              <a:rPr lang="pt-BR" sz="2000" dirty="0" smtClean="0"/>
              <a:t>(art. 85)</a:t>
            </a:r>
          </a:p>
        </p:txBody>
      </p:sp>
    </p:spTree>
    <p:extLst>
      <p:ext uri="{BB962C8B-B14F-4D97-AF65-F5344CB8AC3E}">
        <p14:creationId xmlns:p14="http://schemas.microsoft.com/office/powerpoint/2010/main" val="312993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107504" y="2348880"/>
            <a:ext cx="2520280" cy="1728192"/>
          </a:xfrm>
          <a:prstGeom prst="rect">
            <a:avLst/>
          </a:prstGeom>
          <a:solidFill>
            <a:srgbClr val="FFC000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81821" y="2879681"/>
            <a:ext cx="238321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/>
              <a:t>Taxa máxima </a:t>
            </a:r>
          </a:p>
          <a:p>
            <a:pPr algn="ctr"/>
            <a:r>
              <a:rPr lang="pt-BR" sz="2400" b="1" dirty="0"/>
              <a:t>de </a:t>
            </a:r>
            <a:r>
              <a:rPr lang="pt-BR" sz="2400" b="1" dirty="0" smtClean="0"/>
              <a:t>administração</a:t>
            </a:r>
          </a:p>
          <a:p>
            <a:pPr algn="ctr"/>
            <a:r>
              <a:rPr lang="pt-BR" dirty="0" smtClean="0"/>
              <a:t>(art. 85)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2771800" y="1444129"/>
            <a:ext cx="648072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Obrigatória para os fundos não destinados a investidores qualificados;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Em seu cálculo não são consideradas as cotas de:</a:t>
            </a:r>
          </a:p>
          <a:p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marL="355600" indent="-176213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fundos imobiliários negociados em mercados organizados;</a:t>
            </a:r>
          </a:p>
          <a:p>
            <a:pPr marL="180000">
              <a:buFont typeface="Arial" pitchFamily="34" charset="0"/>
              <a:buChar char="•"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marL="355600" indent="-176213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fundos de índice negociados em  mercados organizados;</a:t>
            </a:r>
          </a:p>
          <a:p>
            <a:pPr marL="355600" indent="-176213">
              <a:buFont typeface="Arial" pitchFamily="34" charset="0"/>
              <a:buChar char="•"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marL="355600" indent="-177800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fundos geridos por partes não  relacionadas ao gestor do fundo investidor.</a:t>
            </a:r>
          </a:p>
        </p:txBody>
      </p:sp>
    </p:spTree>
    <p:extLst>
      <p:ext uri="{BB962C8B-B14F-4D97-AF65-F5344CB8AC3E}">
        <p14:creationId xmlns:p14="http://schemas.microsoft.com/office/powerpoint/2010/main" val="218776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843808" y="1988840"/>
            <a:ext cx="3384376" cy="2088232"/>
          </a:xfrm>
          <a:prstGeom prst="rect">
            <a:avLst/>
          </a:prstGeom>
          <a:solidFill>
            <a:schemeClr val="bg2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843808" y="2348880"/>
            <a:ext cx="33123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Alterações na</a:t>
            </a:r>
          </a:p>
          <a:p>
            <a:pPr algn="ctr"/>
            <a:r>
              <a:rPr lang="pt-BR" sz="2800" dirty="0" smtClean="0"/>
              <a:t> </a:t>
            </a:r>
            <a:r>
              <a:rPr lang="pt-BR" sz="2800" b="1" dirty="0" smtClean="0"/>
              <a:t>Taxa </a:t>
            </a:r>
          </a:p>
          <a:p>
            <a:pPr algn="ctr"/>
            <a:r>
              <a:rPr lang="pt-BR" sz="2800" b="1" dirty="0" smtClean="0"/>
              <a:t>de Performance</a:t>
            </a:r>
          </a:p>
          <a:p>
            <a:pPr algn="ctr"/>
            <a:r>
              <a:rPr lang="pt-BR" sz="1600" dirty="0" smtClean="0"/>
              <a:t>(arts. 86, 87 e 88)</a:t>
            </a:r>
          </a:p>
        </p:txBody>
      </p:sp>
    </p:spTree>
    <p:extLst>
      <p:ext uri="{BB962C8B-B14F-4D97-AF65-F5344CB8AC3E}">
        <p14:creationId xmlns:p14="http://schemas.microsoft.com/office/powerpoint/2010/main" val="34934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021019" y="1124744"/>
            <a:ext cx="61229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 ICVM 555 inseriu um terceiro método de cálculo:</a:t>
            </a: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I – Método do “Ativo” </a:t>
            </a:r>
          </a:p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(Patrimônio Líquido)</a:t>
            </a: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450850" indent="-45085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II – Método do “Passivo”     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(Aplicação/Certificado/Nota)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400" i="1" dirty="0" smtClean="0"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III – Método do “Ajuste”</a:t>
            </a:r>
            <a:endParaRPr lang="pt-BR" sz="2400" i="1" dirty="0" smtClean="0"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79512" y="2348880"/>
            <a:ext cx="2664296" cy="1440160"/>
          </a:xfrm>
          <a:prstGeom prst="rect">
            <a:avLst/>
          </a:prstGeom>
          <a:solidFill>
            <a:schemeClr val="bg2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7504" y="2455148"/>
            <a:ext cx="272602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Alterações na </a:t>
            </a:r>
          </a:p>
          <a:p>
            <a:pPr algn="ctr"/>
            <a:r>
              <a:rPr lang="pt-BR" sz="2000" b="1" dirty="0" smtClean="0"/>
              <a:t>Taxa </a:t>
            </a:r>
          </a:p>
          <a:p>
            <a:pPr algn="ctr"/>
            <a:r>
              <a:rPr lang="pt-BR" sz="2000" b="1" dirty="0" smtClean="0"/>
              <a:t>de Performance</a:t>
            </a:r>
          </a:p>
          <a:p>
            <a:pPr algn="ctr"/>
            <a:r>
              <a:rPr lang="pt-BR" sz="1600" dirty="0" smtClean="0"/>
              <a:t>(arts. 86, 87 e 88)</a:t>
            </a:r>
          </a:p>
        </p:txBody>
      </p:sp>
    </p:spTree>
    <p:extLst>
      <p:ext uri="{BB962C8B-B14F-4D97-AF65-F5344CB8AC3E}">
        <p14:creationId xmlns:p14="http://schemas.microsoft.com/office/powerpoint/2010/main" val="419227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211960" y="5085184"/>
            <a:ext cx="4492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Introdução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946381" y="472514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40699" y="1076543"/>
            <a:ext cx="88957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Para calcular a taxa de performance (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Pfee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), o valor da cota do fundo é comparado com a cota base (linha d’água) atualizada pelo índice de referência até que ocorra a próxima cobrança.</a:t>
            </a:r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Vedação “explícita” da zeragem da cota (</a:t>
            </a:r>
            <a:r>
              <a:rPr lang="pt-BR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reset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pt-BR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7" name="Grupo 56"/>
          <p:cNvGrpSpPr/>
          <p:nvPr/>
        </p:nvGrpSpPr>
        <p:grpSpPr>
          <a:xfrm>
            <a:off x="0" y="3140968"/>
            <a:ext cx="8919448" cy="3107454"/>
            <a:chOff x="-98976" y="3057850"/>
            <a:chExt cx="8919448" cy="3107454"/>
          </a:xfrm>
        </p:grpSpPr>
        <p:cxnSp>
          <p:nvCxnSpPr>
            <p:cNvPr id="6" name="Straight Arrow Connector 14"/>
            <p:cNvCxnSpPr/>
            <p:nvPr/>
          </p:nvCxnSpPr>
          <p:spPr>
            <a:xfrm flipV="1">
              <a:off x="651933" y="5650138"/>
              <a:ext cx="8168539" cy="2041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47" name="Grupo 46"/>
            <p:cNvGrpSpPr/>
            <p:nvPr/>
          </p:nvGrpSpPr>
          <p:grpSpPr>
            <a:xfrm>
              <a:off x="-98976" y="3057850"/>
              <a:ext cx="4959008" cy="3107454"/>
              <a:chOff x="-98976" y="3057850"/>
              <a:chExt cx="4959008" cy="3107454"/>
            </a:xfrm>
          </p:grpSpPr>
          <p:cxnSp>
            <p:nvCxnSpPr>
              <p:cNvPr id="8" name="Straight Arrow Connector 14"/>
              <p:cNvCxnSpPr/>
              <p:nvPr/>
            </p:nvCxnSpPr>
            <p:spPr>
              <a:xfrm>
                <a:off x="651933" y="4260100"/>
                <a:ext cx="3848059" cy="32996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prstDash val="sysDash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40" name="Grupo 39"/>
              <p:cNvGrpSpPr/>
              <p:nvPr/>
            </p:nvGrpSpPr>
            <p:grpSpPr>
              <a:xfrm>
                <a:off x="-98976" y="3057850"/>
                <a:ext cx="4959008" cy="3107454"/>
                <a:chOff x="-108520" y="3057850"/>
                <a:chExt cx="4959008" cy="3107454"/>
              </a:xfrm>
            </p:grpSpPr>
            <p:cxnSp>
              <p:nvCxnSpPr>
                <p:cNvPr id="7" name="Straight Arrow Connector 14"/>
                <p:cNvCxnSpPr/>
                <p:nvPr/>
              </p:nvCxnSpPr>
              <p:spPr>
                <a:xfrm flipV="1">
                  <a:off x="651933" y="3057850"/>
                  <a:ext cx="0" cy="2625241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Conector reto 10"/>
                <p:cNvCxnSpPr/>
                <p:nvPr/>
              </p:nvCxnSpPr>
              <p:spPr>
                <a:xfrm flipH="1">
                  <a:off x="651933" y="4260100"/>
                  <a:ext cx="3738696" cy="0"/>
                </a:xfrm>
                <a:prstGeom prst="line">
                  <a:avLst/>
                </a:prstGeom>
                <a:ln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CaixaDeTexto 11"/>
                <p:cNvSpPr txBox="1"/>
                <p:nvPr/>
              </p:nvSpPr>
              <p:spPr>
                <a:xfrm>
                  <a:off x="3944119" y="5595303"/>
                  <a:ext cx="906369" cy="27046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sz="16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Semestre 2</a:t>
                  </a:r>
                  <a:endParaRPr lang="pt-BR" sz="16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cxnSp>
              <p:nvCxnSpPr>
                <p:cNvPr id="13" name="Straight Arrow Connector 14"/>
                <p:cNvCxnSpPr/>
                <p:nvPr/>
              </p:nvCxnSpPr>
              <p:spPr>
                <a:xfrm flipV="1">
                  <a:off x="4452940" y="3057850"/>
                  <a:ext cx="0" cy="2625241"/>
                </a:xfrm>
                <a:prstGeom prst="straightConnector1">
                  <a:avLst/>
                </a:prstGeom>
                <a:ln w="12700">
                  <a:solidFill>
                    <a:schemeClr val="bg1">
                      <a:lumMod val="75000"/>
                    </a:schemeClr>
                  </a:solidFill>
                  <a:prstDash val="sysDot"/>
                  <a:tailEnd type="non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4"/>
                <p:cNvCxnSpPr/>
                <p:nvPr/>
              </p:nvCxnSpPr>
              <p:spPr>
                <a:xfrm>
                  <a:off x="683568" y="4293096"/>
                  <a:ext cx="3744416" cy="288032"/>
                </a:xfrm>
                <a:prstGeom prst="straightConnector1">
                  <a:avLst/>
                </a:prstGeom>
                <a:ln w="19050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  <a:tailEnd type="non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Arrow Connector 14"/>
                <p:cNvCxnSpPr/>
                <p:nvPr/>
              </p:nvCxnSpPr>
              <p:spPr>
                <a:xfrm flipV="1">
                  <a:off x="683568" y="3717032"/>
                  <a:ext cx="3744416" cy="504056"/>
                </a:xfrm>
                <a:prstGeom prst="straightConnector1">
                  <a:avLst/>
                </a:prstGeom>
                <a:ln w="19050">
                  <a:solidFill>
                    <a:srgbClr val="00B050"/>
                  </a:solidFill>
                  <a:prstDash val="solid"/>
                  <a:tailEnd type="non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20" name="CaixaDeTexto 19"/>
                <p:cNvSpPr txBox="1"/>
                <p:nvPr/>
              </p:nvSpPr>
              <p:spPr>
                <a:xfrm>
                  <a:off x="-108520" y="5611306"/>
                  <a:ext cx="2052420" cy="5539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pt-BR" sz="16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Semestre 1</a:t>
                  </a:r>
                </a:p>
                <a:p>
                  <a:pPr algn="ctr"/>
                  <a:r>
                    <a:rPr lang="pt-BR" sz="1400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(última cobrança de </a:t>
                  </a:r>
                  <a:r>
                    <a:rPr lang="pt-BR" sz="1400" dirty="0" err="1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pfee</a:t>
                  </a:r>
                  <a:r>
                    <a:rPr lang="pt-BR" sz="1400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)</a:t>
                  </a:r>
                  <a:endParaRPr lang="pt-BR" sz="14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21" name="CaixaDeTexto 20"/>
                <p:cNvSpPr txBox="1"/>
                <p:nvPr/>
              </p:nvSpPr>
              <p:spPr>
                <a:xfrm>
                  <a:off x="2915816" y="3409255"/>
                  <a:ext cx="1691104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sz="1400" dirty="0" smtClean="0">
                      <a:solidFill>
                        <a:srgbClr val="00B050"/>
                      </a:solidFill>
                    </a:rPr>
                    <a:t>Cota Base atualizada</a:t>
                  </a:r>
                  <a:endParaRPr lang="pt-BR" sz="1600" b="1" dirty="0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22" name="CaixaDeTexto 21"/>
                <p:cNvSpPr txBox="1"/>
                <p:nvPr/>
              </p:nvSpPr>
              <p:spPr>
                <a:xfrm>
                  <a:off x="2843808" y="4005064"/>
                  <a:ext cx="1966372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sz="1400" dirty="0" smtClean="0">
                      <a:solidFill>
                        <a:srgbClr val="FF0000"/>
                      </a:solidFill>
                    </a:rPr>
                    <a:t>Cota Base (Linha d’água)</a:t>
                  </a:r>
                  <a:endParaRPr lang="pt-BR" sz="16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3" name="CaixaDeTexto 22"/>
                <p:cNvSpPr txBox="1"/>
                <p:nvPr/>
              </p:nvSpPr>
              <p:spPr>
                <a:xfrm>
                  <a:off x="2042176" y="4489375"/>
                  <a:ext cx="1823320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sz="1400" dirty="0" smtClean="0">
                      <a:solidFill>
                        <a:srgbClr val="0070C0"/>
                      </a:solidFill>
                    </a:rPr>
                    <a:t>Cota Fundo antes </a:t>
                  </a:r>
                  <a:r>
                    <a:rPr lang="pt-BR" sz="1400" dirty="0" err="1" smtClean="0">
                      <a:solidFill>
                        <a:srgbClr val="0070C0"/>
                      </a:solidFill>
                    </a:rPr>
                    <a:t>Pfee</a:t>
                  </a:r>
                  <a:endParaRPr lang="pt-BR" sz="1600" b="1" dirty="0">
                    <a:solidFill>
                      <a:srgbClr val="0070C0"/>
                    </a:solidFill>
                  </a:endParaRPr>
                </a:p>
              </p:txBody>
            </p:sp>
          </p:grpSp>
        </p:grpSp>
        <p:cxnSp>
          <p:nvCxnSpPr>
            <p:cNvPr id="15" name="Straight Arrow Connector 14"/>
            <p:cNvCxnSpPr/>
            <p:nvPr/>
          </p:nvCxnSpPr>
          <p:spPr>
            <a:xfrm flipV="1">
              <a:off x="7380312" y="3096905"/>
              <a:ext cx="0" cy="2625241"/>
            </a:xfrm>
            <a:prstGeom prst="straightConnector1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ysDot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CaixaDeTexto 15"/>
            <p:cNvSpPr txBox="1"/>
            <p:nvPr/>
          </p:nvSpPr>
          <p:spPr>
            <a:xfrm>
              <a:off x="6926182" y="5610726"/>
              <a:ext cx="11290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b="1" dirty="0" smtClean="0">
                  <a:solidFill>
                    <a:schemeClr val="bg1">
                      <a:lumMod val="50000"/>
                    </a:schemeClr>
                  </a:solidFill>
                </a:rPr>
                <a:t>Semestre 3</a:t>
              </a:r>
              <a:endParaRPr lang="pt-BR" sz="16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9" name="Straight Arrow Connector 14"/>
            <p:cNvCxnSpPr/>
            <p:nvPr/>
          </p:nvCxnSpPr>
          <p:spPr>
            <a:xfrm flipV="1">
              <a:off x="4427984" y="3728065"/>
              <a:ext cx="2941006" cy="853063"/>
            </a:xfrm>
            <a:prstGeom prst="straightConnector1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  <a:prstDash val="solid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Arrow Connector 14"/>
            <p:cNvCxnSpPr/>
            <p:nvPr/>
          </p:nvCxnSpPr>
          <p:spPr>
            <a:xfrm flipV="1">
              <a:off x="4427984" y="3356992"/>
              <a:ext cx="2952328" cy="360040"/>
            </a:xfrm>
            <a:prstGeom prst="straightConnector1">
              <a:avLst/>
            </a:prstGeom>
            <a:ln w="19050">
              <a:solidFill>
                <a:srgbClr val="00B050"/>
              </a:solidFill>
              <a:prstDash val="solid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Straight Arrow Connector 14"/>
            <p:cNvCxnSpPr/>
            <p:nvPr/>
          </p:nvCxnSpPr>
          <p:spPr>
            <a:xfrm>
              <a:off x="4499992" y="4293096"/>
              <a:ext cx="288032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ysDash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8" name="Grupo 47"/>
          <p:cNvGrpSpPr/>
          <p:nvPr/>
        </p:nvGrpSpPr>
        <p:grpSpPr>
          <a:xfrm>
            <a:off x="4031432" y="3068960"/>
            <a:ext cx="5005064" cy="1819945"/>
            <a:chOff x="4031432" y="3068960"/>
            <a:chExt cx="5005064" cy="1819945"/>
          </a:xfrm>
        </p:grpSpPr>
        <p:sp>
          <p:nvSpPr>
            <p:cNvPr id="60" name="CaixaDeTexto 59"/>
            <p:cNvSpPr txBox="1"/>
            <p:nvPr/>
          </p:nvSpPr>
          <p:spPr>
            <a:xfrm>
              <a:off x="6326144" y="3656134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>
                  <a:solidFill>
                    <a:srgbClr val="0070C0"/>
                  </a:solidFill>
                </a:rPr>
                <a:t>Cota Fundo antes </a:t>
              </a:r>
              <a:r>
                <a:rPr lang="pt-BR" sz="1400" dirty="0" err="1" smtClean="0">
                  <a:solidFill>
                    <a:srgbClr val="0070C0"/>
                  </a:solidFill>
                </a:rPr>
                <a:t>Pfee</a:t>
              </a:r>
              <a:endParaRPr lang="pt-BR" sz="1600" b="1" dirty="0">
                <a:solidFill>
                  <a:srgbClr val="0070C0"/>
                </a:solidFill>
              </a:endParaRPr>
            </a:p>
          </p:txBody>
        </p:sp>
        <p:grpSp>
          <p:nvGrpSpPr>
            <p:cNvPr id="50" name="Grupo 49"/>
            <p:cNvGrpSpPr/>
            <p:nvPr/>
          </p:nvGrpSpPr>
          <p:grpSpPr>
            <a:xfrm>
              <a:off x="4535488" y="4437112"/>
              <a:ext cx="3509923" cy="451793"/>
              <a:chOff x="4427984" y="4365104"/>
              <a:chExt cx="3509923" cy="451793"/>
            </a:xfrm>
          </p:grpSpPr>
          <p:cxnSp>
            <p:nvCxnSpPr>
              <p:cNvPr id="38" name="Straight Arrow Connector 14"/>
              <p:cNvCxnSpPr/>
              <p:nvPr/>
            </p:nvCxnSpPr>
            <p:spPr>
              <a:xfrm flipV="1">
                <a:off x="4427984" y="4365104"/>
                <a:ext cx="2880320" cy="216024"/>
              </a:xfrm>
              <a:prstGeom prst="straightConnector1">
                <a:avLst/>
              </a:prstGeom>
              <a:ln w="57150">
                <a:solidFill>
                  <a:srgbClr val="03EB61"/>
                </a:solidFill>
                <a:prstDash val="sysDash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CaixaDeTexto 38"/>
              <p:cNvSpPr txBox="1"/>
              <p:nvPr/>
            </p:nvSpPr>
            <p:spPr>
              <a:xfrm>
                <a:off x="5101938" y="4509120"/>
                <a:ext cx="283596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400" dirty="0" smtClean="0">
                    <a:solidFill>
                      <a:srgbClr val="00B050"/>
                    </a:solidFill>
                  </a:rPr>
                  <a:t>Cota Base atualizada </a:t>
                </a:r>
                <a:r>
                  <a:rPr lang="pt-BR" sz="1400" b="1" i="1" dirty="0" smtClean="0">
                    <a:solidFill>
                      <a:srgbClr val="03EB61"/>
                    </a:solidFill>
                  </a:rPr>
                  <a:t>ta </a:t>
                </a:r>
                <a:r>
                  <a:rPr lang="pt-BR" sz="1400" dirty="0" smtClean="0">
                    <a:solidFill>
                      <a:srgbClr val="00B050"/>
                    </a:solidFill>
                  </a:rPr>
                  <a:t>com “Reset</a:t>
                </a:r>
                <a:r>
                  <a:rPr lang="pt-BR" sz="1400" b="1" i="1" dirty="0" smtClean="0">
                    <a:solidFill>
                      <a:srgbClr val="03EB61"/>
                    </a:solidFill>
                  </a:rPr>
                  <a:t>”</a:t>
                </a:r>
                <a:endParaRPr lang="pt-BR" sz="1600" b="1" i="1" dirty="0">
                  <a:solidFill>
                    <a:srgbClr val="03EB61"/>
                  </a:solidFill>
                </a:endParaRPr>
              </a:p>
            </p:txBody>
          </p:sp>
        </p:grpSp>
        <p:sp>
          <p:nvSpPr>
            <p:cNvPr id="37" name="Elipse 36"/>
            <p:cNvSpPr/>
            <p:nvPr/>
          </p:nvSpPr>
          <p:spPr>
            <a:xfrm>
              <a:off x="4463480" y="4581128"/>
              <a:ext cx="216024" cy="21602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5" name="Grupo 24"/>
            <p:cNvGrpSpPr/>
            <p:nvPr/>
          </p:nvGrpSpPr>
          <p:grpSpPr>
            <a:xfrm>
              <a:off x="5471592" y="3068960"/>
              <a:ext cx="936104" cy="792088"/>
              <a:chOff x="5364088" y="1639910"/>
              <a:chExt cx="936104" cy="792088"/>
            </a:xfrm>
          </p:grpSpPr>
          <p:cxnSp>
            <p:nvCxnSpPr>
              <p:cNvPr id="26" name="Conector reto 25"/>
              <p:cNvCxnSpPr/>
              <p:nvPr/>
            </p:nvCxnSpPr>
            <p:spPr>
              <a:xfrm flipV="1">
                <a:off x="5508104" y="1999950"/>
                <a:ext cx="648072" cy="43204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ector reto 26"/>
              <p:cNvCxnSpPr/>
              <p:nvPr/>
            </p:nvCxnSpPr>
            <p:spPr>
              <a:xfrm>
                <a:off x="5508104" y="1999950"/>
                <a:ext cx="648072" cy="43204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CaixaDeTexto 27"/>
              <p:cNvSpPr txBox="1"/>
              <p:nvPr/>
            </p:nvSpPr>
            <p:spPr>
              <a:xfrm>
                <a:off x="5364088" y="1639910"/>
                <a:ext cx="936104" cy="369332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 smtClean="0">
                    <a:solidFill>
                      <a:srgbClr val="FF0000"/>
                    </a:solidFill>
                  </a:rPr>
                  <a:t>Reset</a:t>
                </a:r>
                <a:endParaRPr lang="pt-BR" sz="20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Retângulo 53"/>
            <p:cNvSpPr/>
            <p:nvPr/>
          </p:nvSpPr>
          <p:spPr>
            <a:xfrm>
              <a:off x="7775848" y="3861048"/>
              <a:ext cx="1260648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b="1" dirty="0" smtClean="0">
                  <a:solidFill>
                    <a:srgbClr val="FF0000"/>
                  </a:solidFill>
                </a:rPr>
                <a:t>Cobraria </a:t>
              </a:r>
              <a:r>
                <a:rPr lang="pt-BR" sz="1400" b="1" dirty="0" err="1" smtClean="0">
                  <a:solidFill>
                    <a:srgbClr val="FF0000"/>
                  </a:solidFill>
                </a:rPr>
                <a:t>Pfee</a:t>
              </a:r>
              <a:endParaRPr lang="pt-BR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55" name="Chave direita 54"/>
            <p:cNvSpPr/>
            <p:nvPr/>
          </p:nvSpPr>
          <p:spPr>
            <a:xfrm>
              <a:off x="7487816" y="3789040"/>
              <a:ext cx="288032" cy="648072"/>
            </a:xfrm>
            <a:prstGeom prst="rightBrac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3" name="Elipse 72"/>
            <p:cNvSpPr/>
            <p:nvPr/>
          </p:nvSpPr>
          <p:spPr>
            <a:xfrm>
              <a:off x="4463480" y="3717032"/>
              <a:ext cx="216024" cy="21602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3" name="Forma livre 42"/>
            <p:cNvSpPr/>
            <p:nvPr/>
          </p:nvSpPr>
          <p:spPr>
            <a:xfrm flipH="1">
              <a:off x="4031432" y="3789040"/>
              <a:ext cx="500744" cy="792088"/>
            </a:xfrm>
            <a:custGeom>
              <a:avLst/>
              <a:gdLst>
                <a:gd name="connsiteX0" fmla="*/ 83128 w 500744"/>
                <a:gd name="connsiteY0" fmla="*/ 0 h 653143"/>
                <a:gd name="connsiteX1" fmla="*/ 486889 w 500744"/>
                <a:gd name="connsiteY1" fmla="*/ 190005 h 653143"/>
                <a:gd name="connsiteX2" fmla="*/ 0 w 500744"/>
                <a:gd name="connsiteY2" fmla="*/ 653143 h 653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0744" h="653143">
                  <a:moveTo>
                    <a:pt x="83128" y="0"/>
                  </a:moveTo>
                  <a:cubicBezTo>
                    <a:pt x="291936" y="40574"/>
                    <a:pt x="500744" y="81148"/>
                    <a:pt x="486889" y="190005"/>
                  </a:cubicBezTo>
                  <a:cubicBezTo>
                    <a:pt x="473034" y="298862"/>
                    <a:pt x="85107" y="583870"/>
                    <a:pt x="0" y="653143"/>
                  </a:cubicBezTo>
                </a:path>
              </a:pathLst>
            </a:cu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2" name="Retângulo 41"/>
          <p:cNvSpPr/>
          <p:nvPr/>
        </p:nvSpPr>
        <p:spPr>
          <a:xfrm rot="1333067">
            <a:off x="4003982" y="3122769"/>
            <a:ext cx="1493127" cy="3357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Proibido!</a:t>
            </a:r>
          </a:p>
        </p:txBody>
      </p:sp>
    </p:spTree>
    <p:extLst>
      <p:ext uri="{BB962C8B-B14F-4D97-AF65-F5344CB8AC3E}">
        <p14:creationId xmlns:p14="http://schemas.microsoft.com/office/powerpoint/2010/main" val="192532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7504" y="980728"/>
            <a:ext cx="889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Na hipótese de </a:t>
            </a:r>
            <a:r>
              <a:rPr lang="pt-BR" sz="2400" u="sng" dirty="0" smtClean="0">
                <a:latin typeface="Arial" pitchFamily="34" charset="0"/>
                <a:cs typeface="Arial" pitchFamily="34" charset="0"/>
              </a:rPr>
              <a:t>substituição do gestor do fundo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caso o regulamento do fundo contenha expressa previsão e o gestor atual e anterior não pertençam ao mesmo grupo econômico, é permitido fazer a zeragem da cota (art. 86,§4º).</a:t>
            </a:r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Exceção à vedação da zeragem da cota (</a:t>
            </a:r>
            <a:r>
              <a:rPr lang="pt-BR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reset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pt-BR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Arrow Connector 14"/>
          <p:cNvCxnSpPr/>
          <p:nvPr/>
        </p:nvCxnSpPr>
        <p:spPr>
          <a:xfrm flipV="1">
            <a:off x="750909" y="5733256"/>
            <a:ext cx="8168539" cy="2041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8" name="Grupo 46"/>
          <p:cNvGrpSpPr/>
          <p:nvPr/>
        </p:nvGrpSpPr>
        <p:grpSpPr>
          <a:xfrm>
            <a:off x="0" y="3140968"/>
            <a:ext cx="4959008" cy="3107454"/>
            <a:chOff x="-98976" y="3057850"/>
            <a:chExt cx="4959008" cy="3107454"/>
          </a:xfrm>
        </p:grpSpPr>
        <p:cxnSp>
          <p:nvCxnSpPr>
            <p:cNvPr id="14" name="Straight Arrow Connector 14"/>
            <p:cNvCxnSpPr/>
            <p:nvPr/>
          </p:nvCxnSpPr>
          <p:spPr>
            <a:xfrm>
              <a:off x="651933" y="4260100"/>
              <a:ext cx="3848059" cy="32996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ysDash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5" name="Grupo 39"/>
            <p:cNvGrpSpPr/>
            <p:nvPr/>
          </p:nvGrpSpPr>
          <p:grpSpPr>
            <a:xfrm>
              <a:off x="-98976" y="3057850"/>
              <a:ext cx="4959008" cy="3107454"/>
              <a:chOff x="-108520" y="3057850"/>
              <a:chExt cx="4959008" cy="3107454"/>
            </a:xfrm>
          </p:grpSpPr>
          <p:cxnSp>
            <p:nvCxnSpPr>
              <p:cNvPr id="16" name="Straight Arrow Connector 14"/>
              <p:cNvCxnSpPr/>
              <p:nvPr/>
            </p:nvCxnSpPr>
            <p:spPr>
              <a:xfrm flipV="1">
                <a:off x="651933" y="3057850"/>
                <a:ext cx="0" cy="2625241"/>
              </a:xfrm>
              <a:prstGeom prst="straightConnector1">
                <a:avLst/>
              </a:prstGeom>
              <a:ln>
                <a:solidFill>
                  <a:schemeClr val="bg1">
                    <a:lumMod val="75000"/>
                  </a:schemeClr>
                </a:solidFill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7" name="Conector reto 10"/>
              <p:cNvCxnSpPr/>
              <p:nvPr/>
            </p:nvCxnSpPr>
            <p:spPr>
              <a:xfrm flipH="1">
                <a:off x="651933" y="4260100"/>
                <a:ext cx="3738696" cy="0"/>
              </a:xfrm>
              <a:prstGeom prst="line">
                <a:avLst/>
              </a:prstGeom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CaixaDeTexto 17"/>
              <p:cNvSpPr txBox="1"/>
              <p:nvPr/>
            </p:nvSpPr>
            <p:spPr>
              <a:xfrm>
                <a:off x="3944119" y="5595303"/>
                <a:ext cx="906369" cy="270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600" b="1" dirty="0" smtClean="0">
                    <a:solidFill>
                      <a:schemeClr val="bg1">
                        <a:lumMod val="50000"/>
                      </a:schemeClr>
                    </a:solidFill>
                  </a:rPr>
                  <a:t>Semestre 2</a:t>
                </a:r>
                <a:endParaRPr lang="pt-BR" sz="1600" b="1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19" name="Straight Arrow Connector 14"/>
              <p:cNvCxnSpPr/>
              <p:nvPr/>
            </p:nvCxnSpPr>
            <p:spPr>
              <a:xfrm flipV="1">
                <a:off x="4452940" y="3057850"/>
                <a:ext cx="0" cy="2625241"/>
              </a:xfrm>
              <a:prstGeom prst="straightConnector1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sysDot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4"/>
              <p:cNvCxnSpPr/>
              <p:nvPr/>
            </p:nvCxnSpPr>
            <p:spPr>
              <a:xfrm>
                <a:off x="683568" y="4293096"/>
                <a:ext cx="3744416" cy="288032"/>
              </a:xfrm>
              <a:prstGeom prst="straightConnector1">
                <a:avLst/>
              </a:prstGeom>
              <a:ln w="19050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14"/>
              <p:cNvCxnSpPr/>
              <p:nvPr/>
            </p:nvCxnSpPr>
            <p:spPr>
              <a:xfrm flipV="1">
                <a:off x="683568" y="3717032"/>
                <a:ext cx="3744416" cy="504056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prstDash val="solid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2" name="CaixaDeTexto 21"/>
              <p:cNvSpPr txBox="1"/>
              <p:nvPr/>
            </p:nvSpPr>
            <p:spPr>
              <a:xfrm>
                <a:off x="-108520" y="5611306"/>
                <a:ext cx="2052420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600" b="1" dirty="0" smtClean="0">
                    <a:solidFill>
                      <a:schemeClr val="bg1">
                        <a:lumMod val="50000"/>
                      </a:schemeClr>
                    </a:solidFill>
                  </a:rPr>
                  <a:t>Semestre 1</a:t>
                </a:r>
              </a:p>
              <a:p>
                <a:pPr algn="ctr"/>
                <a:r>
                  <a:rPr lang="pt-BR" sz="1400" dirty="0" smtClean="0">
                    <a:solidFill>
                      <a:schemeClr val="bg1">
                        <a:lumMod val="50000"/>
                      </a:schemeClr>
                    </a:solidFill>
                  </a:rPr>
                  <a:t>(última cobrança de </a:t>
                </a:r>
                <a:r>
                  <a:rPr lang="pt-BR" sz="1400" dirty="0" err="1" smtClean="0">
                    <a:solidFill>
                      <a:schemeClr val="bg1">
                        <a:lumMod val="50000"/>
                      </a:schemeClr>
                    </a:solidFill>
                  </a:rPr>
                  <a:t>pfee</a:t>
                </a:r>
                <a:r>
                  <a:rPr lang="pt-BR" sz="1400" dirty="0" smtClean="0">
                    <a:solidFill>
                      <a:schemeClr val="bg1">
                        <a:lumMod val="50000"/>
                      </a:schemeClr>
                    </a:solidFill>
                  </a:rPr>
                  <a:t>)</a:t>
                </a:r>
                <a:endParaRPr lang="pt-BR" sz="14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3" name="CaixaDeTexto 22"/>
              <p:cNvSpPr txBox="1"/>
              <p:nvPr/>
            </p:nvSpPr>
            <p:spPr>
              <a:xfrm>
                <a:off x="2915816" y="3409255"/>
                <a:ext cx="16911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400" dirty="0" smtClean="0">
                    <a:solidFill>
                      <a:srgbClr val="00B050"/>
                    </a:solidFill>
                  </a:rPr>
                  <a:t>Cota Base atualizada</a:t>
                </a:r>
                <a:endParaRPr lang="pt-BR" sz="16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24" name="CaixaDeTexto 23"/>
              <p:cNvSpPr txBox="1"/>
              <p:nvPr/>
            </p:nvSpPr>
            <p:spPr>
              <a:xfrm>
                <a:off x="2843808" y="4005064"/>
                <a:ext cx="19663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400" dirty="0" smtClean="0">
                    <a:solidFill>
                      <a:srgbClr val="FF0000"/>
                    </a:solidFill>
                  </a:rPr>
                  <a:t>Cota Base (Linha d’água)</a:t>
                </a:r>
                <a:endParaRPr lang="pt-BR" sz="16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5" name="CaixaDeTexto 24"/>
              <p:cNvSpPr txBox="1"/>
              <p:nvPr/>
            </p:nvSpPr>
            <p:spPr>
              <a:xfrm>
                <a:off x="2042176" y="4489375"/>
                <a:ext cx="18233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400" dirty="0" smtClean="0">
                    <a:solidFill>
                      <a:srgbClr val="0070C0"/>
                    </a:solidFill>
                  </a:rPr>
                  <a:t>Cota Fundo antes </a:t>
                </a:r>
                <a:r>
                  <a:rPr lang="pt-BR" sz="1400" dirty="0" err="1" smtClean="0">
                    <a:solidFill>
                      <a:srgbClr val="0070C0"/>
                    </a:solidFill>
                  </a:rPr>
                  <a:t>Pfee</a:t>
                </a:r>
                <a:endParaRPr lang="pt-BR" sz="1600" b="1" dirty="0">
                  <a:solidFill>
                    <a:srgbClr val="0070C0"/>
                  </a:solidFill>
                </a:endParaRPr>
              </a:p>
            </p:txBody>
          </p:sp>
        </p:grpSp>
      </p:grpSp>
      <p:cxnSp>
        <p:nvCxnSpPr>
          <p:cNvPr id="9" name="Straight Arrow Connector 14"/>
          <p:cNvCxnSpPr/>
          <p:nvPr/>
        </p:nvCxnSpPr>
        <p:spPr>
          <a:xfrm flipV="1">
            <a:off x="7479288" y="3180023"/>
            <a:ext cx="0" cy="2625241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prstDash val="sysDot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7025158" y="5693844"/>
            <a:ext cx="11290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</a:rPr>
              <a:t>Semestre 3</a:t>
            </a:r>
            <a:endParaRPr lang="pt-BR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14"/>
          <p:cNvCxnSpPr/>
          <p:nvPr/>
        </p:nvCxnSpPr>
        <p:spPr>
          <a:xfrm>
            <a:off x="4598968" y="4376214"/>
            <a:ext cx="2880320" cy="0"/>
          </a:xfrm>
          <a:prstGeom prst="straightConnector1">
            <a:avLst/>
          </a:prstGeom>
          <a:ln w="19050">
            <a:solidFill>
              <a:srgbClr val="FF0000"/>
            </a:solidFill>
            <a:prstDash val="sysDash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8" name="Grupo 49"/>
          <p:cNvGrpSpPr/>
          <p:nvPr/>
        </p:nvGrpSpPr>
        <p:grpSpPr>
          <a:xfrm>
            <a:off x="4535488" y="4437112"/>
            <a:ext cx="3509923" cy="451793"/>
            <a:chOff x="4427984" y="4365104"/>
            <a:chExt cx="3509923" cy="451793"/>
          </a:xfrm>
        </p:grpSpPr>
        <p:cxnSp>
          <p:nvCxnSpPr>
            <p:cNvPr id="38" name="Straight Arrow Connector 14"/>
            <p:cNvCxnSpPr/>
            <p:nvPr/>
          </p:nvCxnSpPr>
          <p:spPr>
            <a:xfrm flipV="1">
              <a:off x="4427984" y="4365104"/>
              <a:ext cx="2880320" cy="216024"/>
            </a:xfrm>
            <a:prstGeom prst="straightConnector1">
              <a:avLst/>
            </a:prstGeom>
            <a:ln w="57150">
              <a:solidFill>
                <a:srgbClr val="03EB61"/>
              </a:solidFill>
              <a:prstDash val="sysDash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CaixaDeTexto 38"/>
            <p:cNvSpPr txBox="1"/>
            <p:nvPr/>
          </p:nvSpPr>
          <p:spPr>
            <a:xfrm>
              <a:off x="5101938" y="4509120"/>
              <a:ext cx="283596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>
                  <a:solidFill>
                    <a:srgbClr val="00B050"/>
                  </a:solidFill>
                </a:rPr>
                <a:t>Cota Base atualizada </a:t>
              </a:r>
              <a:r>
                <a:rPr lang="pt-BR" sz="1400" b="1" i="1" dirty="0" smtClean="0">
                  <a:solidFill>
                    <a:srgbClr val="03EB61"/>
                  </a:solidFill>
                </a:rPr>
                <a:t>ta </a:t>
              </a:r>
              <a:r>
                <a:rPr lang="pt-BR" sz="1400" dirty="0" smtClean="0">
                  <a:solidFill>
                    <a:srgbClr val="00B050"/>
                  </a:solidFill>
                </a:rPr>
                <a:t>com “Reset</a:t>
              </a:r>
              <a:r>
                <a:rPr lang="pt-BR" sz="1400" b="1" i="1" dirty="0" smtClean="0">
                  <a:solidFill>
                    <a:srgbClr val="03EB61"/>
                  </a:solidFill>
                </a:rPr>
                <a:t>”</a:t>
              </a:r>
              <a:endParaRPr lang="pt-BR" sz="1600" b="1" i="1" dirty="0">
                <a:solidFill>
                  <a:srgbClr val="03EB61"/>
                </a:solidFill>
              </a:endParaRPr>
            </a:p>
          </p:txBody>
        </p:sp>
      </p:grpSp>
      <p:sp>
        <p:nvSpPr>
          <p:cNvPr id="29" name="Elipse 28"/>
          <p:cNvSpPr/>
          <p:nvPr/>
        </p:nvSpPr>
        <p:spPr>
          <a:xfrm>
            <a:off x="4463480" y="4581128"/>
            <a:ext cx="216024" cy="216024"/>
          </a:xfrm>
          <a:prstGeom prst="ellipse">
            <a:avLst/>
          </a:prstGeom>
          <a:noFill/>
          <a:ln w="190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Elipse 32"/>
          <p:cNvSpPr/>
          <p:nvPr/>
        </p:nvSpPr>
        <p:spPr>
          <a:xfrm>
            <a:off x="4463480" y="3717032"/>
            <a:ext cx="216024" cy="216024"/>
          </a:xfrm>
          <a:prstGeom prst="ellipse">
            <a:avLst/>
          </a:prstGeom>
          <a:noFill/>
          <a:ln w="57150">
            <a:solidFill>
              <a:srgbClr val="457D52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457D52"/>
              </a:solidFill>
            </a:endParaRPr>
          </a:p>
        </p:txBody>
      </p:sp>
      <p:sp>
        <p:nvSpPr>
          <p:cNvPr id="34" name="Forma livre 33"/>
          <p:cNvSpPr/>
          <p:nvPr/>
        </p:nvSpPr>
        <p:spPr>
          <a:xfrm flipH="1">
            <a:off x="4031432" y="3789040"/>
            <a:ext cx="500744" cy="792088"/>
          </a:xfrm>
          <a:custGeom>
            <a:avLst/>
            <a:gdLst>
              <a:gd name="connsiteX0" fmla="*/ 83128 w 500744"/>
              <a:gd name="connsiteY0" fmla="*/ 0 h 653143"/>
              <a:gd name="connsiteX1" fmla="*/ 486889 w 500744"/>
              <a:gd name="connsiteY1" fmla="*/ 190005 h 653143"/>
              <a:gd name="connsiteX2" fmla="*/ 0 w 500744"/>
              <a:gd name="connsiteY2" fmla="*/ 653143 h 653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0744" h="653143">
                <a:moveTo>
                  <a:pt x="83128" y="0"/>
                </a:moveTo>
                <a:cubicBezTo>
                  <a:pt x="291936" y="40574"/>
                  <a:pt x="500744" y="81148"/>
                  <a:pt x="486889" y="190005"/>
                </a:cubicBezTo>
                <a:cubicBezTo>
                  <a:pt x="473034" y="298862"/>
                  <a:pt x="85107" y="583870"/>
                  <a:pt x="0" y="653143"/>
                </a:cubicBezTo>
              </a:path>
            </a:pathLst>
          </a:custGeom>
          <a:ln w="57150">
            <a:solidFill>
              <a:srgbClr val="457D5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457D52"/>
              </a:solidFill>
            </a:endParaRPr>
          </a:p>
        </p:txBody>
      </p:sp>
      <p:sp>
        <p:nvSpPr>
          <p:cNvPr id="40" name="Retângulo 39"/>
          <p:cNvSpPr/>
          <p:nvPr/>
        </p:nvSpPr>
        <p:spPr>
          <a:xfrm rot="1333067">
            <a:off x="3935325" y="3210295"/>
            <a:ext cx="1978258" cy="44871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Permitido!</a:t>
            </a:r>
          </a:p>
        </p:txBody>
      </p:sp>
    </p:spTree>
    <p:extLst>
      <p:ext uri="{BB962C8B-B14F-4D97-AF65-F5344CB8AC3E}">
        <p14:creationId xmlns:p14="http://schemas.microsoft.com/office/powerpoint/2010/main" val="19807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40699" y="851228"/>
            <a:ext cx="889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 taxa de performance é calculada pela diferença entre valor da cota do fundo e o valor da cota base atualizado pelo índice de referência, limitada à diferença entre a cota do fundo e a cota base (linha d’água).</a:t>
            </a:r>
          </a:p>
        </p:txBody>
      </p:sp>
      <p:sp>
        <p:nvSpPr>
          <p:cNvPr id="5" name="Retângulo 4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Benchmark 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negativo</a:t>
            </a:r>
            <a:endParaRPr lang="pt-BR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0" name="Grupo 59"/>
          <p:cNvGrpSpPr/>
          <p:nvPr/>
        </p:nvGrpSpPr>
        <p:grpSpPr>
          <a:xfrm>
            <a:off x="107504" y="2564904"/>
            <a:ext cx="8496944" cy="3938374"/>
            <a:chOff x="107504" y="2564904"/>
            <a:chExt cx="8496944" cy="3938374"/>
          </a:xfrm>
        </p:grpSpPr>
        <p:sp>
          <p:nvSpPr>
            <p:cNvPr id="21" name="CaixaDeTexto 20"/>
            <p:cNvSpPr txBox="1"/>
            <p:nvPr/>
          </p:nvSpPr>
          <p:spPr>
            <a:xfrm>
              <a:off x="3059832" y="4026550"/>
              <a:ext cx="2710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>
                  <a:solidFill>
                    <a:srgbClr val="FF0000"/>
                  </a:solidFill>
                </a:rPr>
                <a:t>Cota Base (Linha d’água) = </a:t>
              </a:r>
              <a:r>
                <a:rPr lang="pt-BR" sz="1600" b="1" dirty="0" smtClean="0">
                  <a:solidFill>
                    <a:srgbClr val="FF0000"/>
                  </a:solidFill>
                </a:rPr>
                <a:t>100,00</a:t>
              </a:r>
              <a:endParaRPr lang="pt-BR" sz="1600" dirty="0">
                <a:solidFill>
                  <a:srgbClr val="FF0000"/>
                </a:solidFill>
              </a:endParaRPr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3192281" y="3356992"/>
              <a:ext cx="256711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>
                  <a:solidFill>
                    <a:srgbClr val="0070C0"/>
                  </a:solidFill>
                </a:rPr>
                <a:t>Cota Fundo antes </a:t>
              </a:r>
              <a:r>
                <a:rPr lang="pt-BR" sz="1400" dirty="0" err="1" smtClean="0">
                  <a:solidFill>
                    <a:srgbClr val="0070C0"/>
                  </a:solidFill>
                </a:rPr>
                <a:t>Pfee</a:t>
              </a:r>
              <a:r>
                <a:rPr lang="pt-BR" sz="1400" dirty="0" smtClean="0">
                  <a:solidFill>
                    <a:srgbClr val="0070C0"/>
                  </a:solidFill>
                </a:rPr>
                <a:t> = </a:t>
              </a:r>
              <a:r>
                <a:rPr lang="pt-BR" sz="1600" b="1" dirty="0" smtClean="0">
                  <a:solidFill>
                    <a:srgbClr val="0070C0"/>
                  </a:solidFill>
                </a:rPr>
                <a:t>102,00</a:t>
              </a:r>
              <a:endParaRPr lang="pt-BR" sz="16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23" name="Straight Arrow Connector 14"/>
            <p:cNvCxnSpPr/>
            <p:nvPr/>
          </p:nvCxnSpPr>
          <p:spPr>
            <a:xfrm>
              <a:off x="919590" y="5812364"/>
              <a:ext cx="5510950" cy="0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Arrow Connector 14"/>
            <p:cNvCxnSpPr/>
            <p:nvPr/>
          </p:nvCxnSpPr>
          <p:spPr>
            <a:xfrm flipV="1">
              <a:off x="919590" y="2564904"/>
              <a:ext cx="0" cy="3286154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Arrow Connector 14"/>
            <p:cNvCxnSpPr/>
            <p:nvPr/>
          </p:nvCxnSpPr>
          <p:spPr>
            <a:xfrm>
              <a:off x="919590" y="4069824"/>
              <a:ext cx="47347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ysDash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Arrow Connector 14"/>
            <p:cNvCxnSpPr/>
            <p:nvPr/>
          </p:nvCxnSpPr>
          <p:spPr>
            <a:xfrm flipV="1">
              <a:off x="928081" y="3673793"/>
              <a:ext cx="4726269" cy="396034"/>
            </a:xfrm>
            <a:prstGeom prst="straightConnector1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  <a:prstDash val="solid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Conector reto 26"/>
            <p:cNvCxnSpPr/>
            <p:nvPr/>
          </p:nvCxnSpPr>
          <p:spPr>
            <a:xfrm flipH="1">
              <a:off x="919590" y="4069824"/>
              <a:ext cx="4657141" cy="0"/>
            </a:xfrm>
            <a:prstGeom prst="line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14"/>
            <p:cNvCxnSpPr/>
            <p:nvPr/>
          </p:nvCxnSpPr>
          <p:spPr>
            <a:xfrm>
              <a:off x="919590" y="4069824"/>
              <a:ext cx="4734760" cy="712857"/>
            </a:xfrm>
            <a:prstGeom prst="straightConnector1">
              <a:avLst/>
            </a:prstGeom>
            <a:ln w="19050">
              <a:solidFill>
                <a:srgbClr val="00B050"/>
              </a:solidFill>
              <a:prstDash val="solid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9" name="CaixaDeTexto 28"/>
            <p:cNvSpPr txBox="1"/>
            <p:nvPr/>
          </p:nvSpPr>
          <p:spPr>
            <a:xfrm>
              <a:off x="139467" y="5949280"/>
              <a:ext cx="205242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600" b="1" dirty="0" smtClean="0">
                  <a:solidFill>
                    <a:schemeClr val="bg1">
                      <a:lumMod val="50000"/>
                    </a:schemeClr>
                  </a:solidFill>
                </a:rPr>
                <a:t>Semestre 1</a:t>
              </a:r>
            </a:p>
            <a:p>
              <a:pPr algn="ctr"/>
              <a:r>
                <a:rPr lang="pt-BR" sz="1400" dirty="0" smtClean="0">
                  <a:solidFill>
                    <a:schemeClr val="bg1">
                      <a:lumMod val="50000"/>
                    </a:schemeClr>
                  </a:solidFill>
                </a:rPr>
                <a:t>(última cobrança de </a:t>
              </a:r>
              <a:r>
                <a:rPr lang="pt-BR" sz="1400" dirty="0" err="1" smtClean="0">
                  <a:solidFill>
                    <a:schemeClr val="bg1">
                      <a:lumMod val="50000"/>
                    </a:schemeClr>
                  </a:solidFill>
                </a:rPr>
                <a:t>pfee</a:t>
              </a:r>
              <a:r>
                <a:rPr lang="pt-BR" sz="1400" dirty="0" smtClean="0">
                  <a:solidFill>
                    <a:schemeClr val="bg1">
                      <a:lumMod val="50000"/>
                    </a:schemeClr>
                  </a:solidFill>
                </a:rPr>
                <a:t>)</a:t>
              </a:r>
              <a:endParaRPr lang="pt-BR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5266255" y="5970776"/>
              <a:ext cx="11290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b="1" dirty="0" smtClean="0">
                  <a:solidFill>
                    <a:schemeClr val="bg1">
                      <a:lumMod val="50000"/>
                    </a:schemeClr>
                  </a:solidFill>
                </a:rPr>
                <a:t>Semestre 2</a:t>
              </a:r>
              <a:endParaRPr lang="pt-BR" sz="16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31" name="Straight Arrow Connector 14"/>
            <p:cNvCxnSpPr/>
            <p:nvPr/>
          </p:nvCxnSpPr>
          <p:spPr>
            <a:xfrm flipV="1">
              <a:off x="5654350" y="2564904"/>
              <a:ext cx="0" cy="3286154"/>
            </a:xfrm>
            <a:prstGeom prst="straightConnector1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ysDot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CaixaDeTexto 31"/>
            <p:cNvSpPr txBox="1"/>
            <p:nvPr/>
          </p:nvSpPr>
          <p:spPr>
            <a:xfrm>
              <a:off x="107504" y="3861048"/>
              <a:ext cx="8290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chemeClr val="bg1">
                      <a:lumMod val="50000"/>
                    </a:schemeClr>
                  </a:solidFill>
                </a:rPr>
                <a:t>100,00</a:t>
              </a:r>
              <a:endParaRPr lang="pt-BR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3" name="CaixaDeTexto 32"/>
            <p:cNvSpPr txBox="1"/>
            <p:nvPr/>
          </p:nvSpPr>
          <p:spPr>
            <a:xfrm>
              <a:off x="3393425" y="4746630"/>
              <a:ext cx="23307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>
                  <a:solidFill>
                    <a:srgbClr val="00B050"/>
                  </a:solidFill>
                </a:rPr>
                <a:t>Cota Base atualizada = </a:t>
              </a:r>
              <a:r>
                <a:rPr lang="pt-BR" sz="1600" b="1" dirty="0" smtClean="0">
                  <a:solidFill>
                    <a:srgbClr val="00B050"/>
                  </a:solidFill>
                </a:rPr>
                <a:t>80,00</a:t>
              </a:r>
              <a:endParaRPr lang="pt-BR" sz="1600" b="1" dirty="0">
                <a:solidFill>
                  <a:srgbClr val="00B050"/>
                </a:solidFill>
              </a:endParaRPr>
            </a:p>
          </p:txBody>
        </p:sp>
        <p:grpSp>
          <p:nvGrpSpPr>
            <p:cNvPr id="34" name="Grupo 33"/>
            <p:cNvGrpSpPr/>
            <p:nvPr/>
          </p:nvGrpSpPr>
          <p:grpSpPr>
            <a:xfrm>
              <a:off x="5652120" y="3356992"/>
              <a:ext cx="2808312" cy="1440160"/>
              <a:chOff x="5652120" y="1916832"/>
              <a:chExt cx="2808312" cy="1440160"/>
            </a:xfrm>
          </p:grpSpPr>
          <p:sp>
            <p:nvSpPr>
              <p:cNvPr id="35" name="Retângulo 34"/>
              <p:cNvSpPr/>
              <p:nvPr/>
            </p:nvSpPr>
            <p:spPr>
              <a:xfrm>
                <a:off x="6012160" y="2276872"/>
                <a:ext cx="2448272" cy="936104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6" name="Chave direita 35"/>
              <p:cNvSpPr/>
              <p:nvPr/>
            </p:nvSpPr>
            <p:spPr>
              <a:xfrm>
                <a:off x="5652120" y="2204864"/>
                <a:ext cx="288032" cy="1152128"/>
              </a:xfrm>
              <a:prstGeom prst="rightBrac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7" name="CaixaDeTexto 36"/>
              <p:cNvSpPr txBox="1"/>
              <p:nvPr/>
            </p:nvSpPr>
            <p:spPr>
              <a:xfrm>
                <a:off x="6549964" y="1916832"/>
                <a:ext cx="13344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rgbClr val="0070C0"/>
                    </a:solidFill>
                  </a:rPr>
                  <a:t>Cálculo </a:t>
                </a:r>
                <a:r>
                  <a:rPr lang="pt-BR" dirty="0" err="1" smtClean="0">
                    <a:solidFill>
                      <a:srgbClr val="0070C0"/>
                    </a:solidFill>
                  </a:rPr>
                  <a:t>Pfee</a:t>
                </a:r>
                <a:endParaRPr lang="pt-BR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38" name="Retângulo 37"/>
              <p:cNvSpPr/>
              <p:nvPr/>
            </p:nvSpPr>
            <p:spPr>
              <a:xfrm>
                <a:off x="5977949" y="2636912"/>
                <a:ext cx="19543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22</a:t>
                </a:r>
                <a:r>
                  <a:rPr lang="pt-BR" sz="1400" b="1" dirty="0" smtClean="0">
                    <a:solidFill>
                      <a:schemeClr val="bg1"/>
                    </a:solidFill>
                  </a:rPr>
                  <a:t>,00 </a:t>
                </a:r>
                <a:r>
                  <a:rPr lang="pt-BR" b="1" dirty="0" smtClean="0">
                    <a:solidFill>
                      <a:schemeClr val="bg1"/>
                    </a:solidFill>
                  </a:rPr>
                  <a:t>X 20% = 4,40 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9" name="Grupo 38"/>
            <p:cNvGrpSpPr/>
            <p:nvPr/>
          </p:nvGrpSpPr>
          <p:grpSpPr>
            <a:xfrm>
              <a:off x="6876256" y="3717032"/>
              <a:ext cx="1728192" cy="792088"/>
              <a:chOff x="6876256" y="2276872"/>
              <a:chExt cx="1728192" cy="792088"/>
            </a:xfrm>
          </p:grpSpPr>
          <p:grpSp>
            <p:nvGrpSpPr>
              <p:cNvPr id="41" name="Grupo 26"/>
              <p:cNvGrpSpPr/>
              <p:nvPr/>
            </p:nvGrpSpPr>
            <p:grpSpPr>
              <a:xfrm>
                <a:off x="6876256" y="2276872"/>
                <a:ext cx="1368152" cy="792088"/>
                <a:chOff x="3588049" y="2708920"/>
                <a:chExt cx="1368152" cy="792088"/>
              </a:xfrm>
            </p:grpSpPr>
            <p:cxnSp>
              <p:nvCxnSpPr>
                <p:cNvPr id="53" name="Conector reto 52"/>
                <p:cNvCxnSpPr/>
                <p:nvPr/>
              </p:nvCxnSpPr>
              <p:spPr>
                <a:xfrm flipV="1">
                  <a:off x="3923928" y="3068960"/>
                  <a:ext cx="648072" cy="432048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ector reto 53"/>
                <p:cNvCxnSpPr/>
                <p:nvPr/>
              </p:nvCxnSpPr>
              <p:spPr>
                <a:xfrm>
                  <a:off x="3923928" y="3068960"/>
                  <a:ext cx="648072" cy="432048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5" name="CaixaDeTexto 54"/>
                <p:cNvSpPr txBox="1"/>
                <p:nvPr/>
              </p:nvSpPr>
              <p:spPr>
                <a:xfrm flipH="1">
                  <a:off x="3588049" y="2708920"/>
                  <a:ext cx="136815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600" b="1" dirty="0" smtClean="0">
                      <a:solidFill>
                        <a:srgbClr val="FF0000"/>
                      </a:solidFill>
                    </a:rPr>
                    <a:t>linha d’água</a:t>
                  </a:r>
                  <a:endParaRPr lang="pt-BR" sz="1600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51" name="Retângulo 50"/>
              <p:cNvSpPr/>
              <p:nvPr/>
            </p:nvSpPr>
            <p:spPr>
              <a:xfrm>
                <a:off x="7788199" y="2636912"/>
                <a:ext cx="8162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= 2,00 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3095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4715" y="1052736"/>
            <a:ext cx="8895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just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Possuem total liberdade no cálculo da taxa de performance.</a:t>
            </a:r>
          </a:p>
        </p:txBody>
      </p:sp>
      <p:sp>
        <p:nvSpPr>
          <p:cNvPr id="6" name="Retângulo 5"/>
          <p:cNvSpPr/>
          <p:nvPr/>
        </p:nvSpPr>
        <p:spPr>
          <a:xfrm>
            <a:off x="251520" y="260648"/>
            <a:ext cx="3240360" cy="720080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Fundo para Investidor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Profissional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84715" y="2636912"/>
            <a:ext cx="889579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just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São permitidas algumas dispensas às regras; e</a:t>
            </a:r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Possibilidade de carregar a performance acumulada e não paga para períodos futuros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 (varejo só se usar o método do ajuste).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51520" y="1844824"/>
            <a:ext cx="3240360" cy="720080"/>
          </a:xfrm>
          <a:prstGeom prst="rect">
            <a:avLst/>
          </a:prstGeom>
          <a:solidFill>
            <a:schemeClr val="bg2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Fundo para Investidor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Qualificado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nto dobrado 10"/>
          <p:cNvSpPr/>
          <p:nvPr/>
        </p:nvSpPr>
        <p:spPr>
          <a:xfrm>
            <a:off x="1475656" y="4392488"/>
            <a:ext cx="6120680" cy="1988840"/>
          </a:xfrm>
          <a:prstGeom prst="foldedCorner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É necessário divulgar as eventuais dispensas no regulamento dos fundos, exemplos:</a:t>
            </a: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não respeito à linha d´água;</a:t>
            </a:r>
          </a:p>
          <a:p>
            <a:pPr lvl="1"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benchmark</a:t>
            </a: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não relacionado ao risco do fundo;e</a:t>
            </a:r>
          </a:p>
          <a:p>
            <a:pPr lvl="1"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cobrança de performance inferior a seis meses.</a:t>
            </a:r>
          </a:p>
        </p:txBody>
      </p:sp>
    </p:spTree>
    <p:extLst>
      <p:ext uri="{BB962C8B-B14F-4D97-AF65-F5344CB8AC3E}">
        <p14:creationId xmlns:p14="http://schemas.microsoft.com/office/powerpoint/2010/main" val="345714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843808" y="1988840"/>
            <a:ext cx="3384376" cy="20882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168046" y="2420888"/>
            <a:ext cx="2751459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dirty="0" smtClean="0"/>
              <a:t>Rebate da taxa </a:t>
            </a:r>
          </a:p>
          <a:p>
            <a:pPr algn="ctr"/>
            <a:r>
              <a:rPr lang="pt-BR" sz="2800" b="1" dirty="0" smtClean="0"/>
              <a:t>de administração</a:t>
            </a:r>
          </a:p>
          <a:p>
            <a:pPr algn="ctr"/>
            <a:r>
              <a:rPr lang="pt-BR" dirty="0" smtClean="0"/>
              <a:t>(art. 92,  art. 132, XIII)</a:t>
            </a:r>
          </a:p>
        </p:txBody>
      </p:sp>
    </p:spTree>
    <p:extLst>
      <p:ext uri="{BB962C8B-B14F-4D97-AF65-F5344CB8AC3E}">
        <p14:creationId xmlns:p14="http://schemas.microsoft.com/office/powerpoint/2010/main" val="177620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107504" y="2204864"/>
            <a:ext cx="2520280" cy="17281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81823" y="2735665"/>
            <a:ext cx="238321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 smtClean="0"/>
              <a:t>Rebate da taxa</a:t>
            </a:r>
          </a:p>
          <a:p>
            <a:pPr algn="ctr"/>
            <a:r>
              <a:rPr lang="pt-BR" sz="2400" b="1" dirty="0" smtClean="0"/>
              <a:t>de administração</a:t>
            </a:r>
          </a:p>
          <a:p>
            <a:pPr algn="ctr"/>
            <a:r>
              <a:rPr lang="pt-BR" sz="1600" dirty="0" smtClean="0"/>
              <a:t>(art. 92,  art. 132, XIII)</a:t>
            </a:r>
            <a:endParaRPr lang="pt-BR" sz="1600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2843808" y="1484784"/>
            <a:ext cx="630019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Permitido pagar diretamente ao fundo investidor;</a:t>
            </a:r>
          </a:p>
          <a:p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Vedado pagar ao administrador, gestor, consultor ou parte relacionada que configure potencial conflito de interesse;</a:t>
            </a:r>
          </a:p>
          <a:p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Exceções à regra:</a:t>
            </a:r>
          </a:p>
          <a:p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1-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FIC que invista </a:t>
            </a:r>
            <a:r>
              <a:rPr lang="pt-BR" dirty="0">
                <a:latin typeface="Arial" pitchFamily="34" charset="0"/>
                <a:cs typeface="Arial" pitchFamily="34" charset="0"/>
              </a:rPr>
              <a:t>mais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95% do </a:t>
            </a:r>
            <a:r>
              <a:rPr lang="pt-BR" dirty="0">
                <a:latin typeface="Arial" pitchFamily="34" charset="0"/>
                <a:cs typeface="Arial" pitchFamily="34" charset="0"/>
              </a:rPr>
              <a:t>patrimônio em um único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fundo; ou</a:t>
            </a:r>
          </a:p>
          <a:p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2- Fundos destinados aos investidores profissionais, desde que os cotistas assinem o anexo 92.</a:t>
            </a:r>
          </a:p>
        </p:txBody>
      </p:sp>
    </p:spTree>
    <p:extLst>
      <p:ext uri="{BB962C8B-B14F-4D97-AF65-F5344CB8AC3E}">
        <p14:creationId xmlns:p14="http://schemas.microsoft.com/office/powerpoint/2010/main" val="887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395536" y="188640"/>
            <a:ext cx="9144000" cy="8367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Anexo 92: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496" y="1075377"/>
            <a:ext cx="889248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chemeClr val="accent3">
                  <a:lumMod val="50000"/>
                </a:schemeClr>
              </a:buClr>
            </a:pPr>
            <a:r>
              <a:rPr lang="pt-BR" sz="2800" dirty="0" smtClean="0"/>
              <a:t>	</a:t>
            </a:r>
            <a:r>
              <a:rPr lang="pt-BR" sz="2400" i="1" dirty="0" smtClean="0"/>
              <a:t>“Ao assinar este termo, estou confirmando que tenho ciência de que:</a:t>
            </a:r>
          </a:p>
          <a:p>
            <a:pPr marL="457200" indent="-457200" algn="just">
              <a:buClr>
                <a:schemeClr val="accent3">
                  <a:lumMod val="50000"/>
                </a:schemeClr>
              </a:buClr>
            </a:pPr>
            <a:endParaRPr lang="pt-BR" sz="2400" i="1" dirty="0" smtClean="0"/>
          </a:p>
          <a:p>
            <a:pPr marL="457200" indent="-457200" algn="just">
              <a:buClr>
                <a:schemeClr val="accent3">
                  <a:lumMod val="50000"/>
                </a:schemeClr>
              </a:buClr>
            </a:pPr>
            <a:r>
              <a:rPr lang="pt-BR" sz="2400" i="1" dirty="0" smtClean="0"/>
              <a:t>	I – o administrador, o gestor, o consultor, ou partes a eles relacionadas podem receber remuneração pela alocação dos recursos deste fundo nos fundos investidos, bem como pela distribuição de produtos nos mercados financeiro e de capitais nos quais o fundo venha a investir.</a:t>
            </a:r>
          </a:p>
          <a:p>
            <a:pPr marL="457200" indent="-457200" algn="just">
              <a:buClr>
                <a:schemeClr val="accent3">
                  <a:lumMod val="50000"/>
                </a:schemeClr>
              </a:buClr>
            </a:pPr>
            <a:endParaRPr lang="pt-BR" sz="2400" i="1" dirty="0" smtClean="0"/>
          </a:p>
          <a:p>
            <a:pPr marL="457200" indent="-457200" algn="just">
              <a:buClr>
                <a:schemeClr val="accent3">
                  <a:lumMod val="50000"/>
                </a:schemeClr>
              </a:buClr>
            </a:pPr>
            <a:r>
              <a:rPr lang="pt-BR" sz="2400" i="1" dirty="0" smtClean="0"/>
              <a:t>	II – o recebimento da remuneração acima mencionada poderá afetar a independência da atividade de gestão em decorrência do potencial conflito de interesses”.</a:t>
            </a:r>
          </a:p>
        </p:txBody>
      </p:sp>
    </p:spTree>
    <p:extLst>
      <p:ext uri="{BB962C8B-B14F-4D97-AF65-F5344CB8AC3E}">
        <p14:creationId xmlns:p14="http://schemas.microsoft.com/office/powerpoint/2010/main" val="37752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499992" y="506602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3">
                  <a:lumMod val="50000"/>
                </a:schemeClr>
              </a:buClr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Atribuições do gestor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211960" y="472514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98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1829142"/>
            <a:ext cx="81369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diferenciação </a:t>
            </a:r>
            <a:r>
              <a:rPr lang="pt-B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 o gestor e o administrador será endereçada de maneira mais detalhada na nova Instrução que substituirá a Instrução CVM nº </a:t>
            </a:r>
            <a:r>
              <a:rPr lang="pt-B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306/99.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04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6" y="836712"/>
            <a:ext cx="3240360" cy="720080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Contratação de corretoras 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(art. 78)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67544" y="155679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 redação mudou para esclarecer que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gestor também possui competência para contratar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as corretoras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dos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fundos.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95536" y="2494637"/>
            <a:ext cx="3240360" cy="720080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Grupamento e rateio de ordens 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(art. 82)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67544" y="3214717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-285750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 execução, critérios e controles são responsabilidade do gestor, cabendo ao administrador a respectiva supervisão. Administrador deve verificar, antes da contratação, existência dos processos de controle do gestor.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395536" y="4366845"/>
            <a:ext cx="3240360" cy="720080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Gestão de liquidez 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(art. 91)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67544" y="5086925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Deve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ser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desempenhada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 maneira coordenada,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já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que o administrador possui informações pertinentes ao “passivo” e o gestor a respeito do “ativo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35291" y="178497"/>
            <a:ext cx="3961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Administrador ou gestor?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13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Breve Histórico 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Conector reto 10"/>
          <p:cNvCxnSpPr/>
          <p:nvPr/>
        </p:nvCxnSpPr>
        <p:spPr>
          <a:xfrm>
            <a:off x="408880" y="3068960"/>
            <a:ext cx="82809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Retângulo 33"/>
          <p:cNvSpPr/>
          <p:nvPr/>
        </p:nvSpPr>
        <p:spPr>
          <a:xfrm flipH="1">
            <a:off x="408880" y="2852936"/>
            <a:ext cx="45719" cy="43204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51" name="Retângulo 50"/>
          <p:cNvSpPr/>
          <p:nvPr/>
        </p:nvSpPr>
        <p:spPr>
          <a:xfrm flipH="1">
            <a:off x="8644081" y="2852936"/>
            <a:ext cx="45719" cy="43204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4" name="CaixaDeTexto 53"/>
          <p:cNvSpPr txBox="1"/>
          <p:nvPr/>
        </p:nvSpPr>
        <p:spPr>
          <a:xfrm>
            <a:off x="8316416" y="32849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8" name="Grupo 107"/>
          <p:cNvGrpSpPr/>
          <p:nvPr/>
        </p:nvGrpSpPr>
        <p:grpSpPr>
          <a:xfrm>
            <a:off x="683568" y="2708920"/>
            <a:ext cx="8280920" cy="2621905"/>
            <a:chOff x="683568" y="2708920"/>
            <a:chExt cx="8280920" cy="2621905"/>
          </a:xfrm>
        </p:grpSpPr>
        <p:grpSp>
          <p:nvGrpSpPr>
            <p:cNvPr id="103" name="Grupo 102"/>
            <p:cNvGrpSpPr/>
            <p:nvPr/>
          </p:nvGrpSpPr>
          <p:grpSpPr>
            <a:xfrm>
              <a:off x="683568" y="2708920"/>
              <a:ext cx="8280920" cy="1512168"/>
              <a:chOff x="683568" y="2564904"/>
              <a:chExt cx="8280920" cy="1512168"/>
            </a:xfrm>
          </p:grpSpPr>
          <p:cxnSp>
            <p:nvCxnSpPr>
              <p:cNvPr id="56" name="Conector reto 55"/>
              <p:cNvCxnSpPr/>
              <p:nvPr/>
            </p:nvCxnSpPr>
            <p:spPr>
              <a:xfrm>
                <a:off x="984944" y="2924944"/>
                <a:ext cx="0" cy="100811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Conector reto 57"/>
              <p:cNvCxnSpPr/>
              <p:nvPr/>
            </p:nvCxnSpPr>
            <p:spPr>
              <a:xfrm>
                <a:off x="4297312" y="2924944"/>
                <a:ext cx="0" cy="64807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Conector reto 64"/>
              <p:cNvCxnSpPr/>
              <p:nvPr/>
            </p:nvCxnSpPr>
            <p:spPr>
              <a:xfrm flipH="1">
                <a:off x="984944" y="357301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Conector reto 68"/>
              <p:cNvCxnSpPr/>
              <p:nvPr/>
            </p:nvCxnSpPr>
            <p:spPr>
              <a:xfrm flipH="1">
                <a:off x="984944" y="393305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Conector reto 70"/>
              <p:cNvCxnSpPr/>
              <p:nvPr/>
            </p:nvCxnSpPr>
            <p:spPr>
              <a:xfrm>
                <a:off x="3001168" y="2924944"/>
                <a:ext cx="0" cy="100811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Conector reto 71"/>
              <p:cNvCxnSpPr/>
              <p:nvPr/>
            </p:nvCxnSpPr>
            <p:spPr>
              <a:xfrm flipH="1">
                <a:off x="3001168" y="357301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Conector reto 72"/>
              <p:cNvCxnSpPr/>
              <p:nvPr/>
            </p:nvCxnSpPr>
            <p:spPr>
              <a:xfrm flipH="1">
                <a:off x="3001168" y="393305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Retângulo 73"/>
              <p:cNvSpPr/>
              <p:nvPr/>
            </p:nvSpPr>
            <p:spPr>
              <a:xfrm>
                <a:off x="1200968" y="3378478"/>
                <a:ext cx="1066776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Inst.411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" name="Retângulo 75"/>
              <p:cNvSpPr/>
              <p:nvPr/>
            </p:nvSpPr>
            <p:spPr>
              <a:xfrm>
                <a:off x="1200968" y="3738518"/>
                <a:ext cx="92276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Inst.413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" name="Retângulo 76"/>
              <p:cNvSpPr/>
              <p:nvPr/>
            </p:nvSpPr>
            <p:spPr>
              <a:xfrm>
                <a:off x="3217192" y="3378478"/>
                <a:ext cx="994768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Inst.450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" name="Retângulo 77"/>
              <p:cNvSpPr/>
              <p:nvPr/>
            </p:nvSpPr>
            <p:spPr>
              <a:xfrm>
                <a:off x="3217192" y="3738518"/>
                <a:ext cx="92276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Inst.456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79" name="Conector reto 78"/>
              <p:cNvCxnSpPr/>
              <p:nvPr/>
            </p:nvCxnSpPr>
            <p:spPr>
              <a:xfrm flipH="1">
                <a:off x="4283968" y="357301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Retângulo 79"/>
              <p:cNvSpPr/>
              <p:nvPr/>
            </p:nvSpPr>
            <p:spPr>
              <a:xfrm>
                <a:off x="4499992" y="3378478"/>
                <a:ext cx="108012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Inst.465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81" name="Conector reto 80"/>
              <p:cNvCxnSpPr/>
              <p:nvPr/>
            </p:nvCxnSpPr>
            <p:spPr>
              <a:xfrm>
                <a:off x="5881488" y="2924944"/>
                <a:ext cx="0" cy="64807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Conector reto 81"/>
              <p:cNvCxnSpPr/>
              <p:nvPr/>
            </p:nvCxnSpPr>
            <p:spPr>
              <a:xfrm flipH="1" flipV="1">
                <a:off x="5868144" y="3573016"/>
                <a:ext cx="14401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Retângulo 82"/>
              <p:cNvSpPr/>
              <p:nvPr/>
            </p:nvSpPr>
            <p:spPr>
              <a:xfrm>
                <a:off x="5940152" y="3378478"/>
                <a:ext cx="1008112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Inst.512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" name="CaixaDeTexto 83"/>
              <p:cNvSpPr txBox="1"/>
              <p:nvPr/>
            </p:nvSpPr>
            <p:spPr>
              <a:xfrm>
                <a:off x="2699792" y="2564904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2007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CaixaDeTexto 84"/>
              <p:cNvSpPr txBox="1"/>
              <p:nvPr/>
            </p:nvSpPr>
            <p:spPr>
              <a:xfrm>
                <a:off x="4004089" y="2564904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2008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" name="CaixaDeTexto 85"/>
              <p:cNvSpPr txBox="1"/>
              <p:nvPr/>
            </p:nvSpPr>
            <p:spPr>
              <a:xfrm>
                <a:off x="5580112" y="2564904"/>
                <a:ext cx="6246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2011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92" name="Conector reto 91"/>
              <p:cNvCxnSpPr/>
              <p:nvPr/>
            </p:nvCxnSpPr>
            <p:spPr>
              <a:xfrm>
                <a:off x="6804248" y="2924944"/>
                <a:ext cx="0" cy="100811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Conector reto 92"/>
              <p:cNvCxnSpPr/>
              <p:nvPr/>
            </p:nvCxnSpPr>
            <p:spPr>
              <a:xfrm flipH="1">
                <a:off x="6804248" y="357301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Conector reto 93"/>
              <p:cNvCxnSpPr/>
              <p:nvPr/>
            </p:nvCxnSpPr>
            <p:spPr>
              <a:xfrm flipH="1">
                <a:off x="6804248" y="393305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Retângulo 94"/>
              <p:cNvSpPr/>
              <p:nvPr/>
            </p:nvSpPr>
            <p:spPr>
              <a:xfrm>
                <a:off x="7020272" y="3378478"/>
                <a:ext cx="1008112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Inst.522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" name="Retângulo 95"/>
              <p:cNvSpPr/>
              <p:nvPr/>
            </p:nvSpPr>
            <p:spPr>
              <a:xfrm>
                <a:off x="7020272" y="3738518"/>
                <a:ext cx="936104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Inst.524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CaixaDeTexto 96"/>
              <p:cNvSpPr txBox="1"/>
              <p:nvPr/>
            </p:nvSpPr>
            <p:spPr>
              <a:xfrm>
                <a:off x="6516216" y="2564904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2012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98" name="Conector reto 97"/>
              <p:cNvCxnSpPr/>
              <p:nvPr/>
            </p:nvCxnSpPr>
            <p:spPr>
              <a:xfrm>
                <a:off x="7969720" y="2924944"/>
                <a:ext cx="0" cy="64807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Conector reto 98"/>
              <p:cNvCxnSpPr/>
              <p:nvPr/>
            </p:nvCxnSpPr>
            <p:spPr>
              <a:xfrm flipH="1" flipV="1">
                <a:off x="7956376" y="3573016"/>
                <a:ext cx="14401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Retângulo 99"/>
              <p:cNvSpPr/>
              <p:nvPr/>
            </p:nvSpPr>
            <p:spPr>
              <a:xfrm>
                <a:off x="8028384" y="3378478"/>
                <a:ext cx="936104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Inst.536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" name="CaixaDeTexto 100"/>
              <p:cNvSpPr txBox="1"/>
              <p:nvPr/>
            </p:nvSpPr>
            <p:spPr>
              <a:xfrm>
                <a:off x="7668344" y="2564904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2013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CaixaDeTexto 101"/>
              <p:cNvSpPr txBox="1"/>
              <p:nvPr/>
            </p:nvSpPr>
            <p:spPr>
              <a:xfrm>
                <a:off x="683568" y="2564904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600" dirty="0" smtClean="0">
                    <a:latin typeface="Arial" pitchFamily="34" charset="0"/>
                    <a:cs typeface="Arial" pitchFamily="34" charset="0"/>
                  </a:rPr>
                  <a:t>2004</a:t>
                </a:r>
                <a:endParaRPr lang="pt-BR" sz="1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07" name="CaixaDeTexto 106"/>
            <p:cNvSpPr txBox="1"/>
            <p:nvPr/>
          </p:nvSpPr>
          <p:spPr>
            <a:xfrm>
              <a:off x="2827768" y="4869160"/>
              <a:ext cx="34724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57200" lvl="0" indent="-457200" algn="r">
                <a:buClr>
                  <a:schemeClr val="accent3">
                    <a:lumMod val="50000"/>
                  </a:schemeClr>
                </a:buClr>
              </a:pPr>
              <a:r>
                <a:rPr lang="pt-BR" sz="2400" dirty="0" smtClean="0">
                  <a:latin typeface="Arial" pitchFamily="34" charset="0"/>
                  <a:cs typeface="Arial" pitchFamily="34" charset="0"/>
                </a:rPr>
                <a:t>9 instruções alteradoras</a:t>
              </a:r>
            </a:p>
          </p:txBody>
        </p:sp>
      </p:grpSp>
      <p:sp>
        <p:nvSpPr>
          <p:cNvPr id="52" name="CaixaDeTexto 51"/>
          <p:cNvSpPr txBox="1"/>
          <p:nvPr/>
        </p:nvSpPr>
        <p:spPr>
          <a:xfrm>
            <a:off x="107504" y="32849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2004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6" name="Grupo 105"/>
          <p:cNvGrpSpPr/>
          <p:nvPr/>
        </p:nvGrpSpPr>
        <p:grpSpPr>
          <a:xfrm>
            <a:off x="395536" y="1700808"/>
            <a:ext cx="8280920" cy="864096"/>
            <a:chOff x="395536" y="1700808"/>
            <a:chExt cx="8280920" cy="864096"/>
          </a:xfrm>
        </p:grpSpPr>
        <p:sp>
          <p:nvSpPr>
            <p:cNvPr id="104" name="Chave direita 103"/>
            <p:cNvSpPr/>
            <p:nvPr/>
          </p:nvSpPr>
          <p:spPr>
            <a:xfrm rot="16200000">
              <a:off x="4427984" y="-1683568"/>
              <a:ext cx="216024" cy="8280920"/>
            </a:xfrm>
            <a:prstGeom prst="rightBrace">
              <a:avLst>
                <a:gd name="adj1" fmla="val 8333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05" name="CaixaDeTexto 104"/>
            <p:cNvSpPr txBox="1"/>
            <p:nvPr/>
          </p:nvSpPr>
          <p:spPr>
            <a:xfrm>
              <a:off x="2447642" y="1700808"/>
              <a:ext cx="42033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57200" lvl="0" indent="-457200" algn="r">
                <a:buClr>
                  <a:schemeClr val="accent3">
                    <a:lumMod val="50000"/>
                  </a:schemeClr>
                </a:buClr>
              </a:pPr>
              <a:r>
                <a:rPr lang="pt-BR" sz="2800" dirty="0" smtClean="0">
                  <a:latin typeface="Arial" pitchFamily="34" charset="0"/>
                  <a:cs typeface="Arial" pitchFamily="34" charset="0"/>
                </a:rPr>
                <a:t>Instrução 409 - Dez anos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5535" y="838453"/>
            <a:ext cx="3378033" cy="720080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Envio documentos para o administrador 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(art. 78, §4º)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67544" y="1558533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Os documentos que o gestor firmar em nome do fundo, podem ser enviados em cópia e não mais o documento original, sem prejuízo de outros arranjos entre as partes.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54966" y="2793702"/>
            <a:ext cx="3318601" cy="720080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Gestão compartilhada </a:t>
            </a:r>
          </a:p>
          <a:p>
            <a:pPr algn="ctr"/>
            <a:r>
              <a:rPr lang="pt-BR" sz="1400" dirty="0" smtClean="0">
                <a:latin typeface="Arial" pitchFamily="34" charset="0"/>
                <a:cs typeface="Arial" pitchFamily="34" charset="0"/>
              </a:rPr>
              <a:t>(art. 78, §5º)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67544" y="351378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Ofício-Circular CVM nº 10/2013, que reconhece a regularidade da constituição de fundos de investimento com gestão compartilhada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foi incorporado à norma.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51520" y="188640"/>
            <a:ext cx="35157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Flexibilidade ao gestor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19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4211960" y="5066020"/>
            <a:ext cx="4492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Investimento no exterior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946381" y="4653136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6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-285750">
              <a:spcBef>
                <a:spcPct val="0"/>
              </a:spcBef>
              <a:spcAft>
                <a:spcPts val="200"/>
              </a:spcAft>
              <a:defRPr/>
            </a:pP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altLang="pt-BR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Limite para investimento no exterior</a:t>
            </a:r>
            <a:endParaRPr lang="pt-BR" altLang="pt-BR" sz="2000" b="1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00" name="Tabela 599"/>
          <p:cNvGraphicFramePr>
            <a:graphicFrameLocks noGrp="1"/>
          </p:cNvGraphicFramePr>
          <p:nvPr/>
        </p:nvGraphicFramePr>
        <p:xfrm>
          <a:off x="719064" y="1772816"/>
          <a:ext cx="8029400" cy="3975576"/>
        </p:xfrm>
        <a:graphic>
          <a:graphicData uri="http://schemas.openxmlformats.org/drawingml/2006/table">
            <a:tbl>
              <a:tblPr/>
              <a:tblGrid>
                <a:gridCol w="3816554"/>
                <a:gridCol w="4212846"/>
              </a:tblGrid>
              <a:tr h="4036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Fundo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destinado ao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Limite de investimento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</a:tr>
              <a:tr h="70632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Varejo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Máximo de 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42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Investidor Qualificado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Máximo 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  <a:p>
                      <a:pPr algn="ctr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</a:p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Mínimo de 67% em fundo de investimento no exterior</a:t>
                      </a:r>
                    </a:p>
                    <a:p>
                      <a:pPr algn="ctr" fontAlgn="ctr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072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Investidor Profissional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Não há limites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387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72008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-285750">
              <a:spcBef>
                <a:spcPct val="0"/>
              </a:spcBef>
              <a:spcAft>
                <a:spcPts val="200"/>
              </a:spcAft>
              <a:defRPr/>
            </a:pPr>
            <a:r>
              <a:rPr lang="pt-BR" altLang="pt-BR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Ativos Financeiros no exterior</a:t>
            </a:r>
            <a:endParaRPr lang="pt-BR" altLang="pt-BR" sz="2000" b="1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35497" y="1484784"/>
            <a:ext cx="3024335" cy="4176464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6119665" y="1556792"/>
            <a:ext cx="3024335" cy="417646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3131840" y="1484784"/>
            <a:ext cx="2880319" cy="417646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5496" y="1916832"/>
            <a:ext cx="30243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Com o aumento dos limites para investimento no exterior, foram incluídas exigências para elevar a confiabilidade da 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existência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e da correta 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precificação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destes ativos. Regra para derivativos.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6156176" y="1988840"/>
            <a:ext cx="30243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As regras para investimento em fundos para investidores qualificados (pelo menos 67% do PL) no exterior são rígidas.</a:t>
            </a:r>
            <a:endParaRPr lang="pt-BR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6228184" y="1556792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0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3275856" y="1988840"/>
            <a:ext cx="26277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As novas atribuições para gestores, administradores  e custodiantes tem como objetivo mitigar riscos e permitir o adequado desenvolvimento desta modalidade de investimento.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1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  <p:bldP spid="17" grpId="0"/>
      <p:bldP spid="1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251520" y="476672"/>
            <a:ext cx="8856984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just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r>
              <a:rPr lang="pt-BR" sz="2400" dirty="0" smtClean="0"/>
              <a:t>O gestor do fundo deve assegurar que a seleção de ativos no exterior é compatível com o objetivo, política de investimento e níveis de risco do fundo.</a:t>
            </a:r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endParaRPr lang="pt-BR" sz="800" dirty="0" smtClean="0"/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r>
              <a:rPr lang="pt-BR" sz="2400" dirty="0" smtClean="0"/>
              <a:t>Os ativos no exterior devem observar, ao menos, uma das seguintes condições: 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3050" indent="1778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indent="45085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-72008"/>
            <a:ext cx="9144000" cy="8367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-285750">
              <a:spcBef>
                <a:spcPct val="0"/>
              </a:spcBef>
              <a:spcAft>
                <a:spcPts val="200"/>
              </a:spcAft>
              <a:defRPr/>
            </a:pPr>
            <a:r>
              <a:rPr lang="pt-BR" altLang="pt-BR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Ativos no exterior  </a:t>
            </a:r>
            <a:r>
              <a:rPr lang="pt-BR" altLang="pt-B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(art. 98)</a:t>
            </a:r>
            <a:endParaRPr lang="pt-BR" altLang="pt-B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107504" y="2924944"/>
            <a:ext cx="4104456" cy="3240360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pt-BR" sz="2000" dirty="0" smtClean="0">
                <a:solidFill>
                  <a:sysClr val="windowText" lastClr="000000"/>
                </a:solidFill>
              </a:rPr>
              <a:t> ser registrados em sistema de registro, objeto de escrituração, custódia ou depósito central por instituições autorizados por autoridade local reconhecida;</a:t>
            </a:r>
            <a:endParaRPr lang="pt-BR" sz="2000" dirty="0">
              <a:solidFill>
                <a:sysClr val="windowText" lastClr="000000"/>
              </a:solidFill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4932040" y="2924944"/>
            <a:ext cx="4104456" cy="3240360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pt-BR" sz="2000" dirty="0" smtClean="0">
                <a:solidFill>
                  <a:sysClr val="windowText" lastClr="000000"/>
                </a:solidFill>
              </a:rPr>
              <a:t> existência verificada pelo administrador ou </a:t>
            </a:r>
            <a:r>
              <a:rPr lang="pt-BR" sz="2000" dirty="0" err="1" smtClean="0">
                <a:solidFill>
                  <a:sysClr val="windowText" lastClr="000000"/>
                </a:solidFill>
              </a:rPr>
              <a:t>custodiante</a:t>
            </a:r>
            <a:r>
              <a:rPr lang="pt-BR" sz="2000" dirty="0" smtClean="0">
                <a:solidFill>
                  <a:sysClr val="windowText" lastClr="000000"/>
                </a:solidFill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>
                <a:solidFill>
                  <a:sysClr val="windowText" lastClr="000000"/>
                </a:solidFill>
              </a:rPr>
              <a:t> ativos escriturados ou custodiados por entidade autorizada por autoridade signatária do Tratado de Assunção ou localmente reconhecida.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290645" y="4293096"/>
            <a:ext cx="569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/>
              <a:t>ou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3371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87016" y="476672"/>
            <a:ext cx="8856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just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r>
              <a:rPr lang="pt-BR" sz="2400" dirty="0" smtClean="0"/>
              <a:t>No caso de Derivativos, as operações devem satisfazer ao menos  uma das seguintes condições: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-72008"/>
            <a:ext cx="9144000" cy="8367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-285750">
              <a:spcBef>
                <a:spcPct val="0"/>
              </a:spcBef>
              <a:spcAft>
                <a:spcPts val="200"/>
              </a:spcAft>
              <a:defRPr/>
            </a:pPr>
            <a:r>
              <a:rPr lang="pt-BR" altLang="pt-BR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Derivativos no exterior </a:t>
            </a:r>
            <a:r>
              <a:rPr lang="pt-BR" altLang="pt-B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(art. 98, § 3º)</a:t>
            </a:r>
            <a:endParaRPr lang="pt-BR" altLang="pt-B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Pentágono 7"/>
          <p:cNvSpPr/>
          <p:nvPr/>
        </p:nvSpPr>
        <p:spPr>
          <a:xfrm>
            <a:off x="722791" y="1916832"/>
            <a:ext cx="8244408" cy="1124744"/>
          </a:xfrm>
          <a:prstGeom prst="homePlate">
            <a:avLst/>
          </a:prstGeom>
          <a:solidFill>
            <a:schemeClr val="accent3">
              <a:lumMod val="7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 smtClean="0">
                <a:solidFill>
                  <a:schemeClr val="tx1"/>
                </a:solidFill>
              </a:rPr>
              <a:t>Sejam registradas em sistemas de registro de escrituração, custódia ou liquidação financeira, autorizados por autoridade local reconhecida;</a:t>
            </a: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78496" y="1844824"/>
            <a:ext cx="6142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b="1" dirty="0" smtClean="0">
                <a:solidFill>
                  <a:schemeClr val="accent3">
                    <a:lumMod val="75000"/>
                  </a:schemeClr>
                </a:solidFill>
              </a:rPr>
              <a:t>1</a:t>
            </a:r>
            <a:endParaRPr lang="pt-BR" sz="6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Pentágono 11"/>
          <p:cNvSpPr/>
          <p:nvPr/>
        </p:nvSpPr>
        <p:spPr>
          <a:xfrm>
            <a:off x="671738" y="3147358"/>
            <a:ext cx="8244408" cy="902330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 smtClean="0">
                <a:solidFill>
                  <a:schemeClr val="tx1"/>
                </a:solidFill>
                <a:cs typeface="Arial" pitchFamily="34" charset="0"/>
              </a:rPr>
              <a:t>Sejam informadas às autoridades locais;</a:t>
            </a:r>
            <a:endParaRPr lang="pt-BR" sz="32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07504" y="3068960"/>
            <a:ext cx="6142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b="1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pt-BR" sz="6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722791" y="4121696"/>
            <a:ext cx="8244408" cy="1124744"/>
          </a:xfrm>
          <a:prstGeom prst="homePlate">
            <a:avLst/>
          </a:prstGeom>
          <a:solidFill>
            <a:schemeClr val="accent3">
              <a:lumMod val="7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 smtClean="0">
                <a:solidFill>
                  <a:schemeClr val="tx1"/>
                </a:solidFill>
              </a:rPr>
              <a:t>Sejam negociadas em bolsas, plataformas eletrônicas ou liquidadas por meio de contraparte central; ou</a:t>
            </a:r>
            <a:endParaRPr lang="pt-BR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58557" y="4077072"/>
            <a:ext cx="6142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b="1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pt-BR" sz="6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Pentágono 15"/>
          <p:cNvSpPr/>
          <p:nvPr/>
        </p:nvSpPr>
        <p:spPr>
          <a:xfrm>
            <a:off x="722791" y="5345832"/>
            <a:ext cx="8244408" cy="1196752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100" dirty="0" smtClean="0">
              <a:solidFill>
                <a:schemeClr val="tx1"/>
              </a:solidFill>
            </a:endParaRPr>
          </a:p>
          <a:p>
            <a:r>
              <a:rPr lang="pt-BR" sz="2100" dirty="0" smtClean="0">
                <a:solidFill>
                  <a:schemeClr val="tx1"/>
                </a:solidFill>
              </a:rPr>
              <a:t>Tenham, como contraparte, instituição financeira (i) aderente às regras do Acordo da Basiléia, (ii) supervisionada por autoridade local reconhecida, (iii) com baixo risco de crédito pela avaliação do gestor.</a:t>
            </a:r>
            <a:endParaRPr lang="pt-BR" sz="2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 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45711" y="5301208"/>
            <a:ext cx="6142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b="1" dirty="0" smtClean="0">
                <a:solidFill>
                  <a:schemeClr val="accent3">
                    <a:lumMod val="75000"/>
                  </a:schemeClr>
                </a:solidFill>
              </a:rPr>
              <a:t>4</a:t>
            </a:r>
            <a:endParaRPr lang="pt-BR" sz="66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72008"/>
            <a:ext cx="9144000" cy="8367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-285750">
              <a:spcBef>
                <a:spcPct val="0"/>
              </a:spcBef>
              <a:spcAft>
                <a:spcPts val="200"/>
              </a:spcAft>
              <a:defRPr/>
            </a:pPr>
            <a:r>
              <a:rPr lang="pt-BR" altLang="pt-BR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Fundos – Compra de Cotas de Fundos no Exterior </a:t>
            </a:r>
            <a:r>
              <a:rPr lang="pt-BR" altLang="pt-B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(art. 99)</a:t>
            </a:r>
            <a:endParaRPr lang="pt-BR" altLang="pt-B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Forma 22"/>
          <p:cNvCxnSpPr/>
          <p:nvPr/>
        </p:nvCxnSpPr>
        <p:spPr>
          <a:xfrm rot="16200000" flipH="1">
            <a:off x="53498" y="2906942"/>
            <a:ext cx="792088" cy="396044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Forma 23"/>
          <p:cNvCxnSpPr/>
          <p:nvPr/>
        </p:nvCxnSpPr>
        <p:spPr>
          <a:xfrm rot="16200000" flipH="1">
            <a:off x="1781691" y="4635134"/>
            <a:ext cx="792088" cy="396044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43000" y="1196752"/>
            <a:ext cx="7452320" cy="15121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endParaRPr lang="pt-BR" sz="1600" dirty="0" smtClean="0"/>
          </a:p>
          <a:p>
            <a:r>
              <a:rPr lang="pt-BR" sz="2400" dirty="0" smtClean="0"/>
              <a:t>O </a:t>
            </a:r>
            <a:r>
              <a:rPr lang="pt-BR" sz="2400" b="1" dirty="0" smtClean="0"/>
              <a:t>administrador</a:t>
            </a:r>
            <a:r>
              <a:rPr lang="pt-BR" sz="2400" dirty="0" smtClean="0"/>
              <a:t>, diretamente ou por meio de </a:t>
            </a:r>
            <a:r>
              <a:rPr lang="pt-BR" sz="2400" dirty="0" err="1" smtClean="0"/>
              <a:t>custodiante</a:t>
            </a:r>
            <a:r>
              <a:rPr lang="pt-BR" sz="2400" dirty="0" smtClean="0"/>
              <a:t> do fundo, deve certificar-se de que </a:t>
            </a:r>
            <a:endParaRPr lang="pt-BR" sz="2400" dirty="0"/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375248" y="4797152"/>
            <a:ext cx="6661248" cy="187220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pt-BR" sz="2400" dirty="0" smtClean="0"/>
              <a:t>estrutura, processos e controles internos adequados para desempenhar atividades como custódia, escrituração, verificação da existência, regular movimentação dos ativos, veracidade dos registros etc.</a:t>
            </a:r>
            <a:endParaRPr lang="pt-BR" sz="2400" dirty="0"/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682552" y="2996952"/>
            <a:ext cx="7920880" cy="15841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o </a:t>
            </a:r>
            <a:r>
              <a:rPr lang="pt-BR" sz="2400" dirty="0" err="1" smtClean="0"/>
              <a:t>custodiante</a:t>
            </a:r>
            <a:r>
              <a:rPr lang="pt-BR" sz="2400" dirty="0" smtClean="0"/>
              <a:t> ou </a:t>
            </a:r>
            <a:r>
              <a:rPr lang="pt-BR" sz="2400" dirty="0" err="1" smtClean="0"/>
              <a:t>escriturador</a:t>
            </a:r>
            <a:r>
              <a:rPr lang="pt-BR" sz="2400" dirty="0" smtClean="0"/>
              <a:t> do fundo ou veículo de investimento no exterior possui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371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35496" y="908720"/>
            <a:ext cx="9108504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73050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pt-BR" sz="2800" dirty="0" smtClean="0"/>
              <a:t>O </a:t>
            </a:r>
            <a:r>
              <a:rPr lang="pt-BR" sz="2800" b="1" dirty="0" smtClean="0"/>
              <a:t>gestor</a:t>
            </a:r>
            <a:r>
              <a:rPr lang="pt-BR" sz="2800" dirty="0" smtClean="0"/>
              <a:t> deve assegurar que o fundo ou veículo de investimento no exterior atenda às seguintes condições:</a:t>
            </a:r>
          </a:p>
          <a:p>
            <a:pPr marL="730250" lvl="1" indent="177800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Constituído, regulado, e supervisionado por autoridade local 	reconhecida;</a:t>
            </a:r>
          </a:p>
          <a:p>
            <a:pPr marL="730250" lvl="1" indent="177800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Cota calculada a cada resgate, aplicação, no mínimo a cada 	30 dias;</a:t>
            </a:r>
          </a:p>
          <a:p>
            <a:pPr marL="985838" lvl="1" indent="-273050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Possua administrador, gestor,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custodiante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, demais prestadores de serviço, experientes, de boa reputação e devidamente autorizados a exercer suas funções pela CVM ou por autoridade local reconhecida;</a:t>
            </a:r>
          </a:p>
          <a:p>
            <a:pPr marL="985838" lvl="1" indent="-273050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Seja auditado;</a:t>
            </a:r>
          </a:p>
          <a:p>
            <a:pPr marL="985838" lvl="1" indent="-273050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Tenha política de controle de riscos e limites de alavancagem compatíveis com o fundo investidor. </a:t>
            </a:r>
          </a:p>
          <a:p>
            <a:pPr marL="730250" lvl="1" indent="177800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indent="45085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-72008"/>
            <a:ext cx="9144000" cy="8367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-285750">
              <a:spcBef>
                <a:spcPct val="0"/>
              </a:spcBef>
              <a:spcAft>
                <a:spcPts val="200"/>
              </a:spcAft>
              <a:defRPr/>
            </a:pPr>
            <a:r>
              <a:rPr lang="pt-BR" altLang="pt-BR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Fundos – Compra de Cotas de Fundos no Exterior </a:t>
            </a:r>
            <a:r>
              <a:rPr lang="pt-BR" altLang="pt-B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(art. 99)</a:t>
            </a:r>
            <a:endParaRPr lang="pt-BR" altLang="pt-B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1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555776" y="1844824"/>
            <a:ext cx="3816424" cy="2088232"/>
          </a:xfrm>
          <a:prstGeom prst="roundRect">
            <a:avLst/>
          </a:prstGeom>
          <a:solidFill>
            <a:schemeClr val="accent3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Fundo no exterior para Investidor Qualificado</a:t>
            </a:r>
          </a:p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(art. 101)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51520" y="2132856"/>
            <a:ext cx="3024336" cy="18002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Fundo no exterior para Investidor Qualificado</a:t>
            </a:r>
          </a:p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(art. 101)</a:t>
            </a:r>
          </a:p>
        </p:txBody>
      </p:sp>
      <p:sp>
        <p:nvSpPr>
          <p:cNvPr id="3" name="Retângulo 2"/>
          <p:cNvSpPr/>
          <p:nvPr/>
        </p:nvSpPr>
        <p:spPr>
          <a:xfrm>
            <a:off x="3600400" y="2066072"/>
            <a:ext cx="55081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 CVM aceitou sugestão do mercado para permitir a oferta de fundos para investidores qualificados que podem aplicar a totalidade de seus recursos no exterior.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5"/>
          <p:cNvSpPr>
            <a:spLocks noChangeArrowheads="1"/>
          </p:cNvSpPr>
          <p:nvPr/>
        </p:nvSpPr>
        <p:spPr bwMode="auto">
          <a:xfrm>
            <a:off x="6948264" y="2420888"/>
            <a:ext cx="1872208" cy="183844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  <a:latin typeface="+mn-lt"/>
              </a:rPr>
              <a:t>ICVM</a:t>
            </a:r>
            <a:r>
              <a:rPr lang="pt-BR" sz="3600" b="1" dirty="0" smtClean="0">
                <a:solidFill>
                  <a:schemeClr val="tx1"/>
                </a:solidFill>
                <a:latin typeface="+mn-lt"/>
              </a:rPr>
              <a:t> 555</a:t>
            </a:r>
          </a:p>
        </p:txBody>
      </p:sp>
      <p:sp>
        <p:nvSpPr>
          <p:cNvPr id="11" name="Pentágono 10"/>
          <p:cNvSpPr/>
          <p:nvPr/>
        </p:nvSpPr>
        <p:spPr>
          <a:xfrm>
            <a:off x="133522" y="548680"/>
            <a:ext cx="5908122" cy="792088"/>
          </a:xfrm>
          <a:prstGeom prst="homePlate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dirty="0" smtClean="0">
              <a:solidFill>
                <a:schemeClr val="bg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 flipH="1">
            <a:off x="-108520" y="764704"/>
            <a:ext cx="5566974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Processo natural de evolução do mercado de valores mobiliários;</a:t>
            </a:r>
          </a:p>
        </p:txBody>
      </p:sp>
      <p:sp>
        <p:nvSpPr>
          <p:cNvPr id="13" name="Pentágono 12"/>
          <p:cNvSpPr/>
          <p:nvPr/>
        </p:nvSpPr>
        <p:spPr>
          <a:xfrm>
            <a:off x="133522" y="1484784"/>
            <a:ext cx="5908122" cy="792088"/>
          </a:xfrm>
          <a:prstGeom prst="homePlate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dirty="0" smtClean="0">
              <a:solidFill>
                <a:schemeClr val="bg1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 flipH="1">
            <a:off x="373178" y="1660738"/>
            <a:ext cx="5566974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Ofícios circulares da SIN e casos julgados pelo Colegiado;</a:t>
            </a:r>
            <a:endParaRPr lang="pt-B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Pentágono 14"/>
          <p:cNvSpPr/>
          <p:nvPr/>
        </p:nvSpPr>
        <p:spPr>
          <a:xfrm>
            <a:off x="133522" y="2420888"/>
            <a:ext cx="5908122" cy="792088"/>
          </a:xfrm>
          <a:prstGeom prst="homePlate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dirty="0" smtClean="0">
              <a:solidFill>
                <a:schemeClr val="bg1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 flipH="1">
            <a:off x="-108520" y="2636912"/>
            <a:ext cx="5566974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Subsídios da experiência internacional;</a:t>
            </a:r>
          </a:p>
        </p:txBody>
      </p:sp>
      <p:sp>
        <p:nvSpPr>
          <p:cNvPr id="17" name="Pentágono 16"/>
          <p:cNvSpPr/>
          <p:nvPr/>
        </p:nvSpPr>
        <p:spPr>
          <a:xfrm>
            <a:off x="133522" y="3356992"/>
            <a:ext cx="5908122" cy="792088"/>
          </a:xfrm>
          <a:prstGeom prst="homePlate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dirty="0" smtClean="0">
              <a:solidFill>
                <a:schemeClr val="bg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 flipH="1">
            <a:off x="-108520" y="3356992"/>
            <a:ext cx="5566974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Discussões da CVM com um amplo rol de participantes;</a:t>
            </a: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Pentágono 18"/>
          <p:cNvSpPr/>
          <p:nvPr/>
        </p:nvSpPr>
        <p:spPr>
          <a:xfrm>
            <a:off x="104038" y="4293096"/>
            <a:ext cx="5908122" cy="792088"/>
          </a:xfrm>
          <a:prstGeom prst="homePlate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dirty="0" smtClean="0">
              <a:solidFill>
                <a:schemeClr val="bg1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 flipH="1">
            <a:off x="251520" y="4469050"/>
            <a:ext cx="5566974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Audiência pública com sugestões de </a:t>
            </a:r>
          </a:p>
          <a:p>
            <a:pPr lvl="0" indent="-457200">
              <a:buClr>
                <a:schemeClr val="accent3">
                  <a:lumMod val="50000"/>
                </a:schemeClr>
              </a:buClr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32 participantes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</p:txBody>
      </p:sp>
      <p:sp>
        <p:nvSpPr>
          <p:cNvPr id="21" name="Pentágono 20"/>
          <p:cNvSpPr/>
          <p:nvPr/>
        </p:nvSpPr>
        <p:spPr>
          <a:xfrm>
            <a:off x="104038" y="5229200"/>
            <a:ext cx="5908122" cy="792088"/>
          </a:xfrm>
          <a:prstGeom prst="homePlate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dirty="0" smtClean="0">
              <a:solidFill>
                <a:schemeClr val="bg1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 flipH="1">
            <a:off x="-138004" y="5445224"/>
            <a:ext cx="5566974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Aceitação pela CVM de pontos que não foram foco inicial.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179512" y="908720"/>
            <a:ext cx="8856984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just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Para isso, algumas condições devem ser respeitadas:</a:t>
            </a:r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3050" indent="1778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mínimo 67%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 patrimônio líquido no exterior;</a:t>
            </a:r>
          </a:p>
          <a:p>
            <a:pPr marL="273050" indent="1778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ser registrado nas 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classes da CVM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de fundos (art. 108);</a:t>
            </a:r>
          </a:p>
          <a:p>
            <a:pPr marL="450850" indent="-1778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o regulamento detalhe os 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tipos de ativo que pretende adquirir,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região  geográfica dos ativos, gestão ativa ou passiva, risco a que estão sujeitos;</a:t>
            </a:r>
          </a:p>
          <a:p>
            <a:pPr marL="273050" indent="17780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as exigências adicionais no 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Anexo 101 incluem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indent="45085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a. submissão à regulação de autoridade local reconhecida;</a:t>
            </a:r>
          </a:p>
          <a:p>
            <a:pPr indent="45085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b. regras para diversificação dos investimentos</a:t>
            </a:r>
          </a:p>
          <a:p>
            <a:pPr indent="45085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c. regras de liquidez, precificação e diversificação; </a:t>
            </a:r>
          </a:p>
          <a:p>
            <a:pPr indent="45085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d. regras sobre gestão de risco e alavancagem; e</a:t>
            </a:r>
          </a:p>
          <a:p>
            <a:pPr indent="45085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e. cotas divulgadas no mínimo uma vez por mês.</a:t>
            </a:r>
          </a:p>
          <a:p>
            <a:pPr indent="450850" algn="just">
              <a:spcAft>
                <a:spcPts val="600"/>
              </a:spcAft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-72008"/>
            <a:ext cx="9144000" cy="8367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-285750">
              <a:spcBef>
                <a:spcPct val="0"/>
              </a:spcBef>
              <a:spcAft>
                <a:spcPts val="200"/>
              </a:spcAft>
              <a:defRPr/>
            </a:pPr>
            <a:r>
              <a:rPr lang="pt-BR" altLang="pt-BR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Fundo no exterior para Investidor Qualificado</a:t>
            </a:r>
            <a:r>
              <a:rPr lang="pt-BR" altLang="pt-B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(art. 101)</a:t>
            </a:r>
            <a:endParaRPr lang="pt-BR" altLang="pt-B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1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4211960" y="4851157"/>
            <a:ext cx="44920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Flexibilização dos limites de concentração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946381" y="472514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-285750">
              <a:spcBef>
                <a:spcPct val="0"/>
              </a:spcBef>
              <a:spcAft>
                <a:spcPts val="200"/>
              </a:spcAft>
              <a:defRPr/>
            </a:pP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altLang="pt-BR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Limite por modalidade de ativo financeiro</a:t>
            </a:r>
            <a:endParaRPr lang="pt-BR" altLang="pt-BR" sz="2000" b="1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51520" y="1776496"/>
          <a:ext cx="8640960" cy="3815640"/>
        </p:xfrm>
        <a:graphic>
          <a:graphicData uri="http://schemas.openxmlformats.org/drawingml/2006/table">
            <a:tbl>
              <a:tblPr/>
              <a:tblGrid>
                <a:gridCol w="2999934"/>
                <a:gridCol w="2755921"/>
                <a:gridCol w="2885105"/>
              </a:tblGrid>
              <a:tr h="434944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595" marR="7595" marT="75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Limite*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3494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Fundo de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varejo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Hoje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"Nova 409"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</a:tr>
              <a:tr h="6566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Cota de fundo  para investidor qualificado</a:t>
                      </a:r>
                    </a:p>
                  </a:txBody>
                  <a:tcPr marL="7595" marR="7595" marT="7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Vedado</a:t>
                      </a:r>
                    </a:p>
                  </a:txBody>
                  <a:tcPr marL="7595" marR="7595" marT="7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20%</a:t>
                      </a:r>
                    </a:p>
                  </a:txBody>
                  <a:tcPr marL="7595" marR="7595" marT="7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6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Cota de fundo para investidor profissional</a:t>
                      </a:r>
                    </a:p>
                  </a:txBody>
                  <a:tcPr marL="7595" marR="7595" marT="7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Vedado</a:t>
                      </a:r>
                    </a:p>
                  </a:txBody>
                  <a:tcPr marL="7595" marR="7595" marT="7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 dentro dos 20%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595" marR="7595" marT="7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436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Cota de FIDC-NP</a:t>
                      </a:r>
                    </a:p>
                  </a:txBody>
                  <a:tcPr marL="7595" marR="7595" marT="7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Vedado</a:t>
                      </a:r>
                    </a:p>
                  </a:txBody>
                  <a:tcPr marL="7595" marR="7595" marT="7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5% dentro dos 20%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595" marR="7595" marT="7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864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*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Limite definido dentro de um conjunto com outros ativos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4944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4211960" y="4851157"/>
            <a:ext cx="44920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Classificação de Fundos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946381" y="472514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Motivos para a reclassificação dos fundos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1856" y="1412776"/>
            <a:ext cx="91121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 CVM acatou proposta do mercado para a classificação dos fundos; </a:t>
            </a:r>
          </a:p>
          <a:p>
            <a:pPr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 classificação deve transmitir uma noção da natureza dos ativos que podem ser adquiridos pelo fundo;</a:t>
            </a:r>
          </a:p>
          <a:p>
            <a:pPr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Racionalização e simplificação.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251520" y="1171740"/>
            <a:ext cx="5112568" cy="535360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180000" lvl="3"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 - Curto Prazo</a:t>
            </a:r>
          </a:p>
          <a:p>
            <a:pPr marL="180000" lvl="3"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II - Referenciado</a:t>
            </a:r>
          </a:p>
          <a:p>
            <a:pPr marL="180000" lvl="3"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III - Renda Fixa</a:t>
            </a:r>
          </a:p>
          <a:p>
            <a:pPr marL="180000" lvl="3"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IV - Ações</a:t>
            </a:r>
          </a:p>
          <a:p>
            <a:pPr marL="180000" lvl="3"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V - Cambial</a:t>
            </a:r>
          </a:p>
          <a:p>
            <a:pPr marL="180000" lvl="3"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VI - Dívida Externa</a:t>
            </a:r>
          </a:p>
          <a:p>
            <a:pPr marL="180000" lvl="3"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VII - Multimercado</a:t>
            </a:r>
          </a:p>
          <a:p>
            <a:pPr marL="457200" marR="0" lvl="1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altLang="pt-B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914400" marR="0" lvl="2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altLang="pt-B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914400" marR="0" lvl="2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altLang="pt-B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57200" marR="0" lvl="1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altLang="pt-B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Classificação antiga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Classificação nova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608512" y="1052736"/>
            <a:ext cx="6660232" cy="535360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0" lvl="3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 - Renda Fixa</a:t>
            </a:r>
          </a:p>
          <a:p>
            <a:pPr marL="0" lvl="3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II - Ações</a:t>
            </a:r>
          </a:p>
          <a:p>
            <a:pPr marL="0" lvl="3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III - Multimercado</a:t>
            </a:r>
          </a:p>
          <a:p>
            <a:pPr marL="0" lvl="3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pt-BR" altLang="pt-BR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IV - Cambial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4067944" y="-27384"/>
            <a:ext cx="0" cy="685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Uso de sufixos nas classes da CVM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" name="Tabela 25"/>
          <p:cNvGraphicFramePr>
            <a:graphicFrameLocks noGrp="1"/>
          </p:cNvGraphicFramePr>
          <p:nvPr/>
        </p:nvGraphicFramePr>
        <p:xfrm>
          <a:off x="971600" y="1340771"/>
          <a:ext cx="6840760" cy="4176458"/>
        </p:xfrm>
        <a:graphic>
          <a:graphicData uri="http://schemas.openxmlformats.org/drawingml/2006/table">
            <a:tbl>
              <a:tblPr/>
              <a:tblGrid>
                <a:gridCol w="3023282"/>
                <a:gridCol w="3817478"/>
              </a:tblGrid>
              <a:tr h="37967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Classe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Sufixo possíveis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</a:tr>
              <a:tr h="3796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Renda Fixa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Curto Prazo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Referenciado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Simples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67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Renda Fixa</a:t>
                      </a:r>
                      <a:b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  <a:b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Multimercado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Longo Prazo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9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Crédito Privado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9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Dívida Externa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9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Investimento no exterior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96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Ações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BDR Nível 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Mercado de Acesso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Investimento no 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exterior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nto dobrado 4"/>
          <p:cNvSpPr/>
          <p:nvPr/>
        </p:nvSpPr>
        <p:spPr>
          <a:xfrm>
            <a:off x="2411760" y="5877272"/>
            <a:ext cx="4355976" cy="576064"/>
          </a:xfrm>
          <a:prstGeom prst="foldedCorner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457200" algn="ctr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 sufixos podem ser cumulativos </a:t>
            </a:r>
            <a:r>
              <a:rPr lang="pt-B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(art. 108, §2º)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555776" y="1844824"/>
            <a:ext cx="3816424" cy="2088232"/>
          </a:xfrm>
          <a:prstGeom prst="roundRect">
            <a:avLst/>
          </a:prstGeom>
          <a:solidFill>
            <a:schemeClr val="bg2">
              <a:lumMod val="2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latin typeface="Arial" pitchFamily="34" charset="0"/>
                <a:cs typeface="Arial" pitchFamily="34" charset="0"/>
              </a:rPr>
              <a:t>Fundo Simples</a:t>
            </a:r>
          </a:p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(art. 113)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107504" y="2132856"/>
            <a:ext cx="3024336" cy="1800200"/>
          </a:xfrm>
          <a:prstGeom prst="roundRect">
            <a:avLst/>
          </a:prstGeom>
          <a:solidFill>
            <a:schemeClr val="bg2">
              <a:lumMod val="2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latin typeface="Arial" pitchFamily="34" charset="0"/>
                <a:cs typeface="Arial" pitchFamily="34" charset="0"/>
              </a:rPr>
              <a:t>Fundo Simples</a:t>
            </a:r>
          </a:p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(art. 113)</a:t>
            </a:r>
          </a:p>
        </p:txBody>
      </p:sp>
      <p:sp>
        <p:nvSpPr>
          <p:cNvPr id="3" name="Retângulo 2"/>
          <p:cNvSpPr/>
          <p:nvPr/>
        </p:nvSpPr>
        <p:spPr>
          <a:xfrm>
            <a:off x="3419872" y="1700808"/>
            <a:ext cx="57961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Estimular a taxa de poupança no País;</a:t>
            </a:r>
          </a:p>
          <a:p>
            <a:pPr lvl="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Porta de entrada para o mercado de valores mobiliários;</a:t>
            </a:r>
          </a:p>
          <a:p>
            <a:pPr lvl="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Um fundo que seja de fácil acesso e baixo custo.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Principais características do Fundo Simples</a:t>
            </a:r>
            <a:endParaRPr lang="pt-B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40376" y="1412776"/>
            <a:ext cx="86800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2063" lvl="0" indent="-1719263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95% do PL =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títulos públicos federais ou de IF com risco equivalente ao 	Soberano. Permitidas operações compromissadas com 	esses lastros. </a:t>
            </a:r>
          </a:p>
          <a:p>
            <a:pPr marL="1262063" lvl="0" indent="-1719263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1262063" lvl="0" indent="-1719263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Limite de 50% do PL para títulos de IF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Dispensa do termo de adesão e ciência de risco;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Dispensa do </a:t>
            </a:r>
            <a:r>
              <a:rPr lang="pt-BR" sz="2400" i="1" dirty="0" err="1" smtClean="0">
                <a:latin typeface="Arial" pitchFamily="34" charset="0"/>
                <a:cs typeface="Arial" pitchFamily="34" charset="0"/>
              </a:rPr>
              <a:t>suitability</a:t>
            </a:r>
            <a:r>
              <a:rPr lang="pt-BR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caso seja o primeiro investimento em valor mobiliário;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lvl="0" indent="-457200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Gestor deve adotar estratégias que protejam o fundo de perdas e volatilidade.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estrutura da ICVM 555 conta com: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90064" y="1412776"/>
            <a:ext cx="7141699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Inclusão de um Índice de Referência;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Novo capítulo com as principais Definições;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Reorganização dos Capítulos e Seções;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Inclusão, exclusão e alteração de Artigos.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211960" y="4869160"/>
            <a:ext cx="5112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	Fundos para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Qualificado</a:t>
            </a:r>
          </a:p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ou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Profissional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46381" y="472514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71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0" y="0"/>
            <a:ext cx="88569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just">
              <a:buClr>
                <a:schemeClr val="accent3">
                  <a:lumMod val="50000"/>
                </a:schemeClr>
              </a:buClr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Mais algumas dispensas concedidas:</a:t>
            </a:r>
          </a:p>
          <a:p>
            <a:pPr indent="-457200" algn="just">
              <a:buClr>
                <a:schemeClr val="accent3">
                  <a:lumMod val="50000"/>
                </a:schemeClr>
              </a:buClr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84715" y="2075364"/>
            <a:ext cx="889579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O fechamento do fundo para novas aplicações poderá ser feito limitado apenas a novos investidores 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(art. 19, § 3º)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O fundo de cotas pode adquirir cotas de quaisquer fundo de investimento registrado na CVM, nos limites previstos em seu regulamento </a:t>
            </a:r>
            <a:r>
              <a:rPr lang="pt-BR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(art. 119, § 8º)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1520" y="1283276"/>
            <a:ext cx="3240360" cy="720080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Fundos para Investidor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Profissional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84715" y="4869160"/>
            <a:ext cx="88957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O investimento em 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fundos fechados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pode ser efetivado por meio de compromisso, com a integralização do capital ocorrendo posteriormente. </a:t>
            </a:r>
          </a:p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(art. 27, PU)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51520" y="4077072"/>
            <a:ext cx="3240360" cy="720080"/>
          </a:xfrm>
          <a:prstGeom prst="rect">
            <a:avLst/>
          </a:prstGeom>
          <a:solidFill>
            <a:schemeClr val="bg2">
              <a:lumMod val="50000"/>
            </a:scheme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Fundos para Investidor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Qualificado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1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4211960" y="4941168"/>
            <a:ext cx="4492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	Outras matérias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7740352" y="1023119"/>
            <a:ext cx="1247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pt-B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-285750">
              <a:spcBef>
                <a:spcPct val="0"/>
              </a:spcBef>
              <a:spcAft>
                <a:spcPts val="200"/>
              </a:spcAft>
              <a:defRPr/>
            </a:pP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pt-BR" altLang="pt-BR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utras matérias – resultado da audiência publica</a:t>
            </a:r>
            <a:endParaRPr lang="pt-BR" altLang="pt-BR" sz="2000" b="1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nto dobrado 2"/>
          <p:cNvSpPr/>
          <p:nvPr/>
        </p:nvSpPr>
        <p:spPr>
          <a:xfrm>
            <a:off x="755576" y="1484784"/>
            <a:ext cx="8064896" cy="3456384"/>
          </a:xfrm>
          <a:prstGeom prst="foldedCorner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457200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endParaRPr lang="pt-B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4988" indent="-534988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BDR </a:t>
            </a: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 nível I – acessível ao investidor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varejo através dos fundos</a:t>
            </a:r>
          </a:p>
          <a:p>
            <a:pPr lvl="1">
              <a:buClr>
                <a:schemeClr val="accent3">
                  <a:lumMod val="50000"/>
                </a:schemeClr>
              </a:buClr>
            </a:pPr>
            <a:r>
              <a:rPr lang="pt-B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(antes não podia - art. 95-B, §3º, I, da ICVM 409)</a:t>
            </a:r>
          </a:p>
          <a:p>
            <a:pPr indent="-457200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endParaRPr lang="pt-B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4988" indent="-534988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pt-B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ETFs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entendidos como um ativo final. Tratamento </a:t>
            </a: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especial na consolidação e como ativo em fundo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referenciado.</a:t>
            </a: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616478" y="5066020"/>
            <a:ext cx="4492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Regras de transição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46381" y="4725144"/>
            <a:ext cx="12105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Regras de transição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2996952"/>
            <a:ext cx="7704856" cy="0"/>
          </a:xfrm>
          <a:prstGeom prst="line">
            <a:avLst/>
          </a:prstGeom>
          <a:ln w="76200">
            <a:solidFill>
              <a:srgbClr val="FFCC00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 flipV="1">
            <a:off x="4499992" y="2924944"/>
            <a:ext cx="0" cy="63388"/>
          </a:xfrm>
          <a:prstGeom prst="line">
            <a:avLst/>
          </a:prstGeom>
          <a:ln w="76200">
            <a:solidFill>
              <a:srgbClr val="FFCC00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251520" y="3140968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17/12/14</a:t>
            </a:r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8316416" y="2924944"/>
            <a:ext cx="0" cy="63388"/>
          </a:xfrm>
          <a:prstGeom prst="line">
            <a:avLst/>
          </a:prstGeom>
          <a:ln w="76200">
            <a:solidFill>
              <a:srgbClr val="FFCC00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5496" y="2308810"/>
            <a:ext cx="144016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i="1" dirty="0" smtClean="0">
                <a:latin typeface="Arial" pitchFamily="34" charset="0"/>
                <a:cs typeface="Arial" pitchFamily="34" charset="0"/>
              </a:rPr>
              <a:t>Publicação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774044" y="2132856"/>
            <a:ext cx="151803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i="1" dirty="0" smtClean="0">
                <a:latin typeface="Arial" pitchFamily="34" charset="0"/>
                <a:cs typeface="Arial" pitchFamily="34" charset="0"/>
              </a:rPr>
              <a:t>Entrada em vigor</a:t>
            </a:r>
            <a:endParaRPr lang="pt-BR" sz="16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47708" y="3140968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01/07/2015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668344" y="3140968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04/01/2016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7590468" y="1772816"/>
            <a:ext cx="1518036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i="1" dirty="0" smtClean="0">
                <a:latin typeface="Arial" pitchFamily="34" charset="0"/>
                <a:cs typeface="Arial" pitchFamily="34" charset="0"/>
              </a:rPr>
              <a:t>Data limite para adaptação</a:t>
            </a:r>
            <a:endParaRPr lang="pt-BR" sz="16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anto dobrado 20"/>
          <p:cNvSpPr/>
          <p:nvPr/>
        </p:nvSpPr>
        <p:spPr>
          <a:xfrm>
            <a:off x="1547664" y="3789040"/>
            <a:ext cx="6408712" cy="2808312"/>
          </a:xfrm>
          <a:prstGeom prst="foldedCorner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Cotistas de fundos para qualificado ou profissional (atual R$ 1 milhão) poderão permanecer nos fundos e realizar novas aplicações;</a:t>
            </a:r>
          </a:p>
          <a:p>
            <a:pPr indent="-457200">
              <a:buClr>
                <a:schemeClr val="accent3">
                  <a:lumMod val="50000"/>
                </a:schemeClr>
              </a:buClr>
            </a:pPr>
            <a:endParaRPr lang="pt-BR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-457200">
              <a:buClr>
                <a:schemeClr val="accent3">
                  <a:lumMod val="50000"/>
                </a:schemeClr>
              </a:buClr>
            </a:pP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Na data de vigência, os fundos em funcionamento podem manter a regra de cobrança de taxa de performance anteriormente vigentes até a primeira cobrança após a adaptação do regulamento.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/>
          <p:cNvSpPr txBox="1"/>
          <p:nvPr/>
        </p:nvSpPr>
        <p:spPr>
          <a:xfrm>
            <a:off x="107504" y="2420887"/>
            <a:ext cx="91805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rgbClr val="457D52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Obrigada!</a:t>
            </a:r>
          </a:p>
          <a:p>
            <a:pPr algn="ctr"/>
            <a:endParaRPr lang="pt-BR" sz="4800" b="1" dirty="0" smtClean="0">
              <a:solidFill>
                <a:srgbClr val="457D5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algn="ctr"/>
            <a:r>
              <a:rPr lang="pt-BR" sz="2000" b="1" dirty="0" smtClean="0">
                <a:solidFill>
                  <a:srgbClr val="457D52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www.cvm.gov.br</a:t>
            </a:r>
            <a:endParaRPr lang="pt-BR" sz="2000" b="1" dirty="0">
              <a:solidFill>
                <a:srgbClr val="457D5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27384"/>
            <a:ext cx="9144000" cy="836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 suma, o que buscamos?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059832" y="851089"/>
            <a:ext cx="2927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Modernização</a:t>
            </a:r>
            <a:endParaRPr lang="pt-BR" sz="3200" dirty="0"/>
          </a:p>
        </p:txBody>
      </p:sp>
      <p:sp>
        <p:nvSpPr>
          <p:cNvPr id="3" name="Mais 2"/>
          <p:cNvSpPr/>
          <p:nvPr/>
        </p:nvSpPr>
        <p:spPr>
          <a:xfrm>
            <a:off x="4017640" y="1435864"/>
            <a:ext cx="914400" cy="914400"/>
          </a:xfrm>
          <a:prstGeom prst="mathPlus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699792" y="2350264"/>
            <a:ext cx="35158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Redução custo e </a:t>
            </a:r>
            <a:r>
              <a:rPr lang="pt-BR" sz="3200" dirty="0"/>
              <a:t>m</a:t>
            </a:r>
            <a:r>
              <a:rPr lang="pt-BR" sz="3200" dirty="0" smtClean="0"/>
              <a:t>aior competição</a:t>
            </a:r>
            <a:endParaRPr lang="pt-BR" sz="3200" dirty="0"/>
          </a:p>
        </p:txBody>
      </p:sp>
      <p:sp>
        <p:nvSpPr>
          <p:cNvPr id="15" name="Mais 14"/>
          <p:cNvSpPr/>
          <p:nvPr/>
        </p:nvSpPr>
        <p:spPr>
          <a:xfrm>
            <a:off x="4017640" y="3427482"/>
            <a:ext cx="914400" cy="914400"/>
          </a:xfrm>
          <a:prstGeom prst="mathPlus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3203848" y="4341882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Transparência</a:t>
            </a:r>
            <a:endParaRPr lang="pt-BR" sz="32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3347864" y="5868093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ICVM</a:t>
            </a:r>
            <a:r>
              <a:rPr lang="pt-BR" sz="3200" b="1" dirty="0" smtClean="0"/>
              <a:t> 555</a:t>
            </a:r>
            <a:endParaRPr lang="pt-BR" sz="3200" b="1" dirty="0"/>
          </a:p>
        </p:txBody>
      </p:sp>
      <p:sp>
        <p:nvSpPr>
          <p:cNvPr id="11" name="Igual 10"/>
          <p:cNvSpPr/>
          <p:nvPr/>
        </p:nvSpPr>
        <p:spPr>
          <a:xfrm>
            <a:off x="4017640" y="4953694"/>
            <a:ext cx="914400" cy="914400"/>
          </a:xfrm>
          <a:prstGeom prst="mathEqual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3347864" y="5868094"/>
            <a:ext cx="2160240" cy="6572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436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205172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248472" y="4923165"/>
            <a:ext cx="4932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3">
                  <a:lumMod val="50000"/>
                </a:schemeClr>
              </a:buClr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Comunicação do Fundo</a:t>
            </a:r>
          </a:p>
          <a:p>
            <a:pPr marL="457200" indent="-457200">
              <a:buClr>
                <a:schemeClr val="accent3">
                  <a:lumMod val="50000"/>
                </a:schemeClr>
              </a:buClr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 Cotas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95936" y="472514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pt-BR" sz="7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7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2555776" y="1772816"/>
            <a:ext cx="3960440" cy="2520280"/>
            <a:chOff x="2555776" y="1772816"/>
            <a:chExt cx="3960440" cy="2520280"/>
          </a:xfrm>
          <a:effectLst>
            <a:reflection blurRad="6350" stA="50000" endA="300" endPos="90000" dir="5400000" sy="-100000" algn="bl" rotWithShape="0"/>
          </a:effectLst>
        </p:grpSpPr>
        <p:sp>
          <p:nvSpPr>
            <p:cNvPr id="9" name="Retângulo 8"/>
            <p:cNvSpPr/>
            <p:nvPr/>
          </p:nvSpPr>
          <p:spPr>
            <a:xfrm>
              <a:off x="2555776" y="1772816"/>
              <a:ext cx="3960440" cy="252028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" name="Fluxograma: Mesclar 9"/>
            <p:cNvSpPr/>
            <p:nvPr/>
          </p:nvSpPr>
          <p:spPr>
            <a:xfrm>
              <a:off x="2555776" y="1772817"/>
              <a:ext cx="3960440" cy="735082"/>
            </a:xfrm>
            <a:prstGeom prst="flowChartMerg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3286889" y="2927944"/>
              <a:ext cx="2546979" cy="8925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Meio Eletrônico</a:t>
              </a:r>
            </a:p>
            <a:p>
              <a:pPr algn="ctr"/>
              <a:r>
                <a:rPr lang="pt-BR" sz="24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(art. 10)</a:t>
              </a:r>
              <a:endParaRPr lang="pt-BR" sz="24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513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12559</TotalTime>
  <Words>2625</Words>
  <Application>Microsoft Office PowerPoint</Application>
  <PresentationFormat>Apresentação na tela (4:3)</PresentationFormat>
  <Paragraphs>481</Paragraphs>
  <Slides>66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66</vt:i4>
      </vt:variant>
    </vt:vector>
  </HeadingPairs>
  <TitlesOfParts>
    <vt:vector size="68" baseType="lpstr">
      <vt:lpstr>Tema do Office</vt:lpstr>
      <vt:lpstr>1_Tema do Office</vt:lpstr>
      <vt:lpstr>ICVM 555 Nova Instrução de Fundos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CVM</dc:creator>
  <cp:lastModifiedBy>Pedro</cp:lastModifiedBy>
  <cp:revision>585</cp:revision>
  <dcterms:created xsi:type="dcterms:W3CDTF">2014-04-07T19:52:30Z</dcterms:created>
  <dcterms:modified xsi:type="dcterms:W3CDTF">2014-12-22T17:42:27Z</dcterms:modified>
</cp:coreProperties>
</file>