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pt-BR"/>
              <a:t>Clique para editar o título mestre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4/23/2019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‹nº›</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4/23/2019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4/23/2019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pt-BR"/>
              <a:t>Clique para editar o título mestre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4/23/2019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pt-BR"/>
              <a:t>Clique para editar o título mestre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4/23/2019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4/23/2019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4/23/2019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pt-BR"/>
              <a:t>Clique para editar o título mestre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 texto mestre</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4/23/2019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‹nº›</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4/23/2019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‹nº›</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b="1" dirty="0"/>
              <a:t>Circular Susep</a:t>
            </a:r>
            <a:br>
              <a:rPr lang="pt-BR" b="1" dirty="0"/>
            </a:br>
            <a:r>
              <a:rPr lang="pt-BR" b="1" dirty="0"/>
              <a:t>nº 586/2019</a:t>
            </a:r>
            <a:endParaRPr lang="pt-BR" dirty="0"/>
          </a:p>
        </p:txBody>
      </p:sp>
      <p:sp>
        <p:nvSpPr>
          <p:cNvPr id="3" name="Subtítulo 2"/>
          <p:cNvSpPr>
            <a:spLocks noGrp="1"/>
          </p:cNvSpPr>
          <p:nvPr>
            <p:ph type="subTitle" idx="1"/>
          </p:nvPr>
        </p:nvSpPr>
        <p:spPr/>
        <p:txBody>
          <a:bodyPr>
            <a:normAutofit fontScale="92500" lnSpcReduction="10000"/>
          </a:bodyPr>
          <a:lstStyle/>
          <a:p>
            <a:r>
              <a:rPr lang="pt-BR" b="1" dirty="0"/>
              <a:t>Altera as regras do Seguro Facultativo de Responsabilidade Civil do Transportador Rodoviário por Desaparecimento de Carga – RCF-DC</a:t>
            </a:r>
            <a:endParaRPr lang="pt-BR" dirty="0"/>
          </a:p>
        </p:txBody>
      </p:sp>
      <p:sp>
        <p:nvSpPr>
          <p:cNvPr id="4" name="CaixaDeTexto 3"/>
          <p:cNvSpPr txBox="1"/>
          <p:nvPr/>
        </p:nvSpPr>
        <p:spPr>
          <a:xfrm>
            <a:off x="8014447" y="6418729"/>
            <a:ext cx="3729318" cy="430887"/>
          </a:xfrm>
          <a:prstGeom prst="rect">
            <a:avLst/>
          </a:prstGeom>
          <a:noFill/>
        </p:spPr>
        <p:txBody>
          <a:bodyPr wrap="square" rtlCol="0">
            <a:spAutoFit/>
          </a:bodyPr>
          <a:lstStyle/>
          <a:p>
            <a:r>
              <a:rPr lang="pt-BR" sz="2200" b="1" dirty="0">
                <a:solidFill>
                  <a:schemeClr val="tx2">
                    <a:lumMod val="75000"/>
                  </a:schemeClr>
                </a:solidFill>
              </a:rPr>
              <a:t>Cláudio Furtado </a:t>
            </a:r>
          </a:p>
        </p:txBody>
      </p:sp>
    </p:spTree>
    <p:extLst>
      <p:ext uri="{BB962C8B-B14F-4D97-AF65-F5344CB8AC3E}">
        <p14:creationId xmlns:p14="http://schemas.microsoft.com/office/powerpoint/2010/main" val="2000183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CIRCULAR SUSEP Nº 586,</a:t>
            </a:r>
            <a:br>
              <a:rPr lang="pt-BR" dirty="0"/>
            </a:br>
            <a:r>
              <a:rPr lang="pt-BR" dirty="0"/>
              <a:t>DE 19 DE MARÇO DE 2019.</a:t>
            </a:r>
          </a:p>
        </p:txBody>
      </p:sp>
      <p:sp>
        <p:nvSpPr>
          <p:cNvPr id="3" name="Espaço Reservado para Conteúdo 2"/>
          <p:cNvSpPr>
            <a:spLocks noGrp="1"/>
          </p:cNvSpPr>
          <p:nvPr>
            <p:ph idx="1"/>
          </p:nvPr>
        </p:nvSpPr>
        <p:spPr/>
        <p:txBody>
          <a:bodyPr>
            <a:normAutofit/>
          </a:bodyPr>
          <a:lstStyle/>
          <a:p>
            <a:pPr algn="just">
              <a:lnSpc>
                <a:spcPct val="100000"/>
              </a:lnSpc>
            </a:pPr>
            <a:r>
              <a:rPr lang="pt-BR" sz="2800" dirty="0"/>
              <a:t>Altera os itens 13.1 e 13.1.1 das </a:t>
            </a:r>
            <a:r>
              <a:rPr lang="pt-BR" sz="2800" i="1" dirty="0"/>
              <a:t>Condições Contratuais Padronizadas do Seguro Facultativo de Responsabilidade Civil do Transportador Rodoviário por Desaparecimento de Carga (RCFDC)</a:t>
            </a:r>
            <a:r>
              <a:rPr lang="pt-BR" sz="2800" dirty="0"/>
              <a:t>, estabelecido pela Circular SUSEP Nº 422/2011.</a:t>
            </a:r>
          </a:p>
          <a:p>
            <a:pPr>
              <a:lnSpc>
                <a:spcPct val="100000"/>
              </a:lnSpc>
            </a:pPr>
            <a:r>
              <a:rPr lang="pt-BR" sz="2800" dirty="0"/>
              <a:t>Entra em vigor 45 (quarenta e cinco) dias após a data de sua publicação, ou seja, em </a:t>
            </a:r>
            <a:r>
              <a:rPr lang="pt-BR" sz="2800" b="1" dirty="0"/>
              <a:t>03/05/2019</a:t>
            </a:r>
            <a:r>
              <a:rPr lang="pt-BR" sz="2800" dirty="0"/>
              <a:t>.</a:t>
            </a:r>
            <a:endParaRPr lang="pt-BR" dirty="0"/>
          </a:p>
        </p:txBody>
      </p:sp>
      <p:sp>
        <p:nvSpPr>
          <p:cNvPr id="4" name="CaixaDeTexto 3"/>
          <p:cNvSpPr txBox="1"/>
          <p:nvPr/>
        </p:nvSpPr>
        <p:spPr>
          <a:xfrm>
            <a:off x="9475693" y="6418729"/>
            <a:ext cx="2268071" cy="276999"/>
          </a:xfrm>
          <a:prstGeom prst="rect">
            <a:avLst/>
          </a:prstGeom>
          <a:noFill/>
        </p:spPr>
        <p:txBody>
          <a:bodyPr wrap="square" rtlCol="0">
            <a:spAutoFit/>
          </a:bodyPr>
          <a:lstStyle/>
          <a:p>
            <a:r>
              <a:rPr lang="pt-BR" sz="1200" b="1" dirty="0">
                <a:solidFill>
                  <a:schemeClr val="tx2">
                    <a:lumMod val="75000"/>
                  </a:schemeClr>
                </a:solidFill>
              </a:rPr>
              <a:t>Cláudio Furtado </a:t>
            </a:r>
          </a:p>
        </p:txBody>
      </p:sp>
    </p:spTree>
    <p:extLst>
      <p:ext uri="{BB962C8B-B14F-4D97-AF65-F5344CB8AC3E}">
        <p14:creationId xmlns:p14="http://schemas.microsoft.com/office/powerpoint/2010/main" val="6360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a:t>Alteração no art. 13.1</a:t>
            </a:r>
          </a:p>
        </p:txBody>
      </p:sp>
      <p:sp>
        <p:nvSpPr>
          <p:cNvPr id="5" name="Espaço Reservado para Texto 4"/>
          <p:cNvSpPr>
            <a:spLocks noGrp="1"/>
          </p:cNvSpPr>
          <p:nvPr>
            <p:ph type="body" idx="1"/>
          </p:nvPr>
        </p:nvSpPr>
        <p:spPr>
          <a:xfrm>
            <a:off x="1371600" y="1677476"/>
            <a:ext cx="4443984" cy="823912"/>
          </a:xfrm>
        </p:spPr>
        <p:txBody>
          <a:bodyPr/>
          <a:lstStyle/>
          <a:p>
            <a:r>
              <a:rPr lang="pt-BR" dirty="0"/>
              <a:t>Redação anterior:</a:t>
            </a:r>
          </a:p>
        </p:txBody>
      </p:sp>
      <p:sp>
        <p:nvSpPr>
          <p:cNvPr id="3" name="Espaço Reservado para Conteúdo 2"/>
          <p:cNvSpPr>
            <a:spLocks noGrp="1"/>
          </p:cNvSpPr>
          <p:nvPr>
            <p:ph sz="half" idx="2"/>
          </p:nvPr>
        </p:nvSpPr>
        <p:spPr>
          <a:xfrm>
            <a:off x="1371600" y="2752820"/>
            <a:ext cx="4443984" cy="2943193"/>
          </a:xfrm>
        </p:spPr>
        <p:txBody>
          <a:bodyPr>
            <a:normAutofit fontScale="92500" lnSpcReduction="20000"/>
          </a:bodyPr>
          <a:lstStyle/>
          <a:p>
            <a:pPr marL="0" indent="0" algn="just">
              <a:lnSpc>
                <a:spcPct val="110000"/>
              </a:lnSpc>
              <a:buNone/>
            </a:pPr>
            <a:r>
              <a:rPr lang="pt-BR" i="1" dirty="0"/>
              <a:t>13.1. O Segurado assume a obrigação de comunicar, à Seguradora, todos os embarques abrangidos pela apólice, antes da saída do veículo transportador, através da entrega de cópia do(s) conhecimento(s) rodoviário(s) ou documento fiscal equivalente, emitido(s) para transporte, em rigorosa sequência numérica, acompanhado(s) do respectivo formulário de averbação. </a:t>
            </a:r>
          </a:p>
        </p:txBody>
      </p:sp>
      <p:sp>
        <p:nvSpPr>
          <p:cNvPr id="6" name="Espaço Reservado para Texto 5"/>
          <p:cNvSpPr>
            <a:spLocks noGrp="1"/>
          </p:cNvSpPr>
          <p:nvPr>
            <p:ph type="body" sz="quarter" idx="3"/>
          </p:nvPr>
        </p:nvSpPr>
        <p:spPr>
          <a:xfrm>
            <a:off x="6525014" y="1677476"/>
            <a:ext cx="4443984" cy="823912"/>
          </a:xfrm>
        </p:spPr>
        <p:txBody>
          <a:bodyPr/>
          <a:lstStyle/>
          <a:p>
            <a:r>
              <a:rPr lang="pt-BR" dirty="0"/>
              <a:t>Nova redação:</a:t>
            </a:r>
          </a:p>
        </p:txBody>
      </p:sp>
      <p:sp>
        <p:nvSpPr>
          <p:cNvPr id="7" name="Espaço Reservado para Conteúdo 6"/>
          <p:cNvSpPr>
            <a:spLocks noGrp="1"/>
          </p:cNvSpPr>
          <p:nvPr>
            <p:ph sz="quarter" idx="4"/>
          </p:nvPr>
        </p:nvSpPr>
        <p:spPr>
          <a:xfrm>
            <a:off x="6525014" y="2716960"/>
            <a:ext cx="4443984" cy="3014911"/>
          </a:xfrm>
        </p:spPr>
        <p:txBody>
          <a:bodyPr>
            <a:noAutofit/>
          </a:bodyPr>
          <a:lstStyle/>
          <a:p>
            <a:pPr marL="0" indent="0" algn="just">
              <a:lnSpc>
                <a:spcPct val="100000"/>
              </a:lnSpc>
              <a:buNone/>
            </a:pPr>
            <a:r>
              <a:rPr lang="pt-BR" sz="1900" i="1" dirty="0"/>
              <a:t>13.1. O Segurado assume a obrigação de </a:t>
            </a:r>
            <a:r>
              <a:rPr lang="pt-BR" sz="1900" i="1" dirty="0">
                <a:solidFill>
                  <a:srgbClr val="FF0000"/>
                </a:solidFill>
              </a:rPr>
              <a:t>averbar</a:t>
            </a:r>
            <a:r>
              <a:rPr lang="pt-BR" sz="1900" i="1" dirty="0"/>
              <a:t>, junto à Seguradora, todos os embarques abrangidos pela apólice, antes da saída do veículo transportador, </a:t>
            </a:r>
            <a:r>
              <a:rPr lang="pt-BR" sz="1900" i="1" dirty="0">
                <a:solidFill>
                  <a:srgbClr val="FF0000"/>
                </a:solidFill>
              </a:rPr>
              <a:t>com base nos conhecimentos emitidos, em rigorosa sequencia numérica, mediante a transmissão eletrônica do arquivo do Conhecimento de Transporte Eletrônico (CT-e), no padrão estabelecido na legislação, ou documento fiscal equivalente.</a:t>
            </a:r>
          </a:p>
        </p:txBody>
      </p:sp>
      <p:sp>
        <p:nvSpPr>
          <p:cNvPr id="2" name="CaixaDeTexto 1"/>
          <p:cNvSpPr txBox="1"/>
          <p:nvPr/>
        </p:nvSpPr>
        <p:spPr>
          <a:xfrm>
            <a:off x="9762565" y="6463553"/>
            <a:ext cx="2169459" cy="276999"/>
          </a:xfrm>
          <a:prstGeom prst="rect">
            <a:avLst/>
          </a:prstGeom>
          <a:noFill/>
        </p:spPr>
        <p:txBody>
          <a:bodyPr wrap="square" rtlCol="0">
            <a:spAutoFit/>
          </a:bodyPr>
          <a:lstStyle/>
          <a:p>
            <a:r>
              <a:rPr lang="pt-BR" sz="1200" b="1">
                <a:solidFill>
                  <a:schemeClr val="tx2">
                    <a:lumMod val="75000"/>
                  </a:schemeClr>
                </a:solidFill>
              </a:rPr>
              <a:t>Cláudio Furtado </a:t>
            </a:r>
            <a:endParaRPr lang="pt-BR" sz="1200" b="1" dirty="0">
              <a:solidFill>
                <a:schemeClr val="tx2">
                  <a:lumMod val="75000"/>
                </a:schemeClr>
              </a:solidFill>
            </a:endParaRPr>
          </a:p>
        </p:txBody>
      </p:sp>
    </p:spTree>
    <p:extLst>
      <p:ext uri="{BB962C8B-B14F-4D97-AF65-F5344CB8AC3E}">
        <p14:creationId xmlns:p14="http://schemas.microsoft.com/office/powerpoint/2010/main" val="1938287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a:t>Alteração no art. 13.1.1.</a:t>
            </a:r>
          </a:p>
        </p:txBody>
      </p:sp>
      <p:sp>
        <p:nvSpPr>
          <p:cNvPr id="5" name="Espaço Reservado para Texto 4"/>
          <p:cNvSpPr>
            <a:spLocks noGrp="1"/>
          </p:cNvSpPr>
          <p:nvPr>
            <p:ph type="body" idx="1"/>
          </p:nvPr>
        </p:nvSpPr>
        <p:spPr>
          <a:xfrm>
            <a:off x="1371600" y="1677476"/>
            <a:ext cx="4443984" cy="823912"/>
          </a:xfrm>
        </p:spPr>
        <p:txBody>
          <a:bodyPr/>
          <a:lstStyle/>
          <a:p>
            <a:r>
              <a:rPr lang="pt-BR" dirty="0"/>
              <a:t>Redação anterior:</a:t>
            </a:r>
          </a:p>
        </p:txBody>
      </p:sp>
      <p:sp>
        <p:nvSpPr>
          <p:cNvPr id="3" name="Espaço Reservado para Conteúdo 2"/>
          <p:cNvSpPr>
            <a:spLocks noGrp="1"/>
          </p:cNvSpPr>
          <p:nvPr>
            <p:ph sz="half" idx="2"/>
          </p:nvPr>
        </p:nvSpPr>
        <p:spPr>
          <a:xfrm>
            <a:off x="1371600" y="2752820"/>
            <a:ext cx="4443984" cy="2943193"/>
          </a:xfrm>
        </p:spPr>
        <p:txBody>
          <a:bodyPr>
            <a:normAutofit/>
          </a:bodyPr>
          <a:lstStyle/>
          <a:p>
            <a:pPr marL="0" indent="0" algn="just">
              <a:lnSpc>
                <a:spcPct val="110000"/>
              </a:lnSpc>
              <a:buNone/>
            </a:pPr>
            <a:r>
              <a:rPr lang="pt-BR" i="1" dirty="0"/>
              <a:t>13.1.1. A comunicação prevista acima poderá ser feita também por meio de transmissão eletrônica, diariamente, mediante acordo prévio com a Seguradora. </a:t>
            </a:r>
          </a:p>
        </p:txBody>
      </p:sp>
      <p:sp>
        <p:nvSpPr>
          <p:cNvPr id="6" name="Espaço Reservado para Texto 5"/>
          <p:cNvSpPr>
            <a:spLocks noGrp="1"/>
          </p:cNvSpPr>
          <p:nvPr>
            <p:ph type="body" sz="quarter" idx="3"/>
          </p:nvPr>
        </p:nvSpPr>
        <p:spPr>
          <a:xfrm>
            <a:off x="6525014" y="1677476"/>
            <a:ext cx="4443984" cy="823912"/>
          </a:xfrm>
        </p:spPr>
        <p:txBody>
          <a:bodyPr/>
          <a:lstStyle/>
          <a:p>
            <a:r>
              <a:rPr lang="pt-BR" dirty="0"/>
              <a:t>Nova redação:</a:t>
            </a:r>
          </a:p>
        </p:txBody>
      </p:sp>
      <p:sp>
        <p:nvSpPr>
          <p:cNvPr id="7" name="Espaço Reservado para Conteúdo 6"/>
          <p:cNvSpPr>
            <a:spLocks noGrp="1"/>
          </p:cNvSpPr>
          <p:nvPr>
            <p:ph sz="quarter" idx="4"/>
          </p:nvPr>
        </p:nvSpPr>
        <p:spPr>
          <a:xfrm>
            <a:off x="6525014" y="2716960"/>
            <a:ext cx="4443984" cy="3014911"/>
          </a:xfrm>
        </p:spPr>
        <p:txBody>
          <a:bodyPr>
            <a:noAutofit/>
          </a:bodyPr>
          <a:lstStyle/>
          <a:p>
            <a:pPr marL="0" indent="0" algn="just">
              <a:lnSpc>
                <a:spcPct val="100000"/>
              </a:lnSpc>
              <a:buNone/>
            </a:pPr>
            <a:r>
              <a:rPr lang="pt-BR" sz="1900" i="1" dirty="0"/>
              <a:t>13.1.1. Após a averbação do seguro, nos casos em que for obrigatória a emissão do Manifesto Eletrônico do Documentos Fiscais (MDF-e), </a:t>
            </a:r>
            <a:r>
              <a:rPr lang="pt-BR" sz="1900" i="1" u="sng" dirty="0">
                <a:solidFill>
                  <a:srgbClr val="FF0000"/>
                </a:solidFill>
              </a:rPr>
              <a:t>deve</a:t>
            </a:r>
            <a:r>
              <a:rPr lang="pt-BR" sz="1900" i="1" dirty="0">
                <a:solidFill>
                  <a:srgbClr val="FF0000"/>
                </a:solidFill>
              </a:rPr>
              <a:t> o Segurado, mediante transmissão eletrônica, efetuar a entrega do arquivo completo desse documento, no padrão estabelecido na legislação, também em rigorosa sequência numérica e antes do início da viagem.</a:t>
            </a:r>
          </a:p>
        </p:txBody>
      </p:sp>
      <p:sp>
        <p:nvSpPr>
          <p:cNvPr id="8" name="CaixaDeTexto 7"/>
          <p:cNvSpPr txBox="1"/>
          <p:nvPr/>
        </p:nvSpPr>
        <p:spPr>
          <a:xfrm>
            <a:off x="10488706" y="6571129"/>
            <a:ext cx="1703294" cy="276999"/>
          </a:xfrm>
          <a:prstGeom prst="rect">
            <a:avLst/>
          </a:prstGeom>
          <a:noFill/>
        </p:spPr>
        <p:txBody>
          <a:bodyPr wrap="square" rtlCol="0">
            <a:spAutoFit/>
          </a:bodyPr>
          <a:lstStyle/>
          <a:p>
            <a:pPr lvl="0"/>
            <a:r>
              <a:rPr lang="pt-BR" sz="1200" b="1">
                <a:solidFill>
                  <a:srgbClr val="44546A">
                    <a:lumMod val="75000"/>
                  </a:srgbClr>
                </a:solidFill>
              </a:rPr>
              <a:t>Cláudio Furtado </a:t>
            </a:r>
            <a:endParaRPr lang="pt-BR" sz="1200" b="1" dirty="0">
              <a:solidFill>
                <a:srgbClr val="44546A">
                  <a:lumMod val="75000"/>
                </a:srgbClr>
              </a:solidFill>
            </a:endParaRPr>
          </a:p>
        </p:txBody>
      </p:sp>
    </p:spTree>
    <p:extLst>
      <p:ext uri="{BB962C8B-B14F-4D97-AF65-F5344CB8AC3E}">
        <p14:creationId xmlns:p14="http://schemas.microsoft.com/office/powerpoint/2010/main" val="393083631"/>
      </p:ext>
    </p:extLst>
  </p:cSld>
  <p:clrMapOvr>
    <a:masterClrMapping/>
  </p:clrMapOvr>
</p:sld>
</file>

<file path=ppt/theme/theme1.xml><?xml version="1.0" encoding="utf-8"?>
<a:theme xmlns:a="http://schemas.openxmlformats.org/drawingml/2006/main" name="Crop">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TM10001105[[fn=Corte]]</Template>
  <TotalTime>1100</TotalTime>
  <Words>332</Words>
  <Application>Microsoft Office PowerPoint</Application>
  <PresentationFormat>Widescreen</PresentationFormat>
  <Paragraphs>19</Paragraphs>
  <Slides>4</Slides>
  <Notes>0</Notes>
  <HiddenSlides>0</HiddenSlides>
  <MMClips>0</MMClips>
  <ScaleCrop>false</ScaleCrop>
  <HeadingPairs>
    <vt:vector size="6" baseType="variant">
      <vt:variant>
        <vt:lpstr>Fontes usadas</vt:lpstr>
      </vt:variant>
      <vt:variant>
        <vt:i4>1</vt:i4>
      </vt:variant>
      <vt:variant>
        <vt:lpstr>Tema</vt:lpstr>
      </vt:variant>
      <vt:variant>
        <vt:i4>1</vt:i4>
      </vt:variant>
      <vt:variant>
        <vt:lpstr>Títulos de slides</vt:lpstr>
      </vt:variant>
      <vt:variant>
        <vt:i4>4</vt:i4>
      </vt:variant>
    </vt:vector>
  </HeadingPairs>
  <TitlesOfParts>
    <vt:vector size="6" baseType="lpstr">
      <vt:lpstr>Franklin Gothic Book</vt:lpstr>
      <vt:lpstr>Crop</vt:lpstr>
      <vt:lpstr>Circular Susep nº 586/2019</vt:lpstr>
      <vt:lpstr>CIRCULAR SUSEP Nº 586, DE 19 DE MARÇO DE 2019.</vt:lpstr>
      <vt:lpstr>Alteração no art. 13.1</vt:lpstr>
      <vt:lpstr>Alteração no art. 13.1.1.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Circular Susep nº 586/2019</dc:title>
  <dc:creator>Claudio Furtado</dc:creator>
  <cp:lastModifiedBy>Christina Roncarati</cp:lastModifiedBy>
  <cp:revision>6</cp:revision>
  <dcterms:created xsi:type="dcterms:W3CDTF">2019-04-10T00:18:23Z</dcterms:created>
  <dcterms:modified xsi:type="dcterms:W3CDTF">2019-04-24T00:36:16Z</dcterms:modified>
</cp:coreProperties>
</file>