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0" r:id="rId21"/>
    <p:sldId id="275" r:id="rId22"/>
    <p:sldId id="276" r:id="rId23"/>
    <p:sldId id="277" r:id="rId24"/>
    <p:sldId id="278" r:id="rId25"/>
    <p:sldId id="279"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91" autoAdjust="0"/>
  </p:normalViewPr>
  <p:slideViewPr>
    <p:cSldViewPr>
      <p:cViewPr varScale="1">
        <p:scale>
          <a:sx n="66" d="100"/>
          <a:sy n="66" d="100"/>
        </p:scale>
        <p:origin x="-149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38E43-52E6-43FE-A0D5-DEB69513B2BC}" type="datetimeFigureOut">
              <a:rPr lang="es-CL" smtClean="0"/>
              <a:t>18-04-2016</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4805E1-4621-48B7-BDC5-C829BFA82525}" type="slidenum">
              <a:rPr lang="es-CL" smtClean="0"/>
              <a:t>‹Nº›</a:t>
            </a:fld>
            <a:endParaRPr lang="es-CL"/>
          </a:p>
        </p:txBody>
      </p:sp>
    </p:spTree>
    <p:extLst>
      <p:ext uri="{BB962C8B-B14F-4D97-AF65-F5344CB8AC3E}">
        <p14:creationId xmlns:p14="http://schemas.microsoft.com/office/powerpoint/2010/main" val="1508956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F94805E1-4621-48B7-BDC5-C829BFA82525}" type="slidenum">
              <a:rPr lang="es-CL" smtClean="0"/>
              <a:t>3</a:t>
            </a:fld>
            <a:endParaRPr lang="es-CL"/>
          </a:p>
        </p:txBody>
      </p:sp>
    </p:spTree>
    <p:extLst>
      <p:ext uri="{BB962C8B-B14F-4D97-AF65-F5344CB8AC3E}">
        <p14:creationId xmlns:p14="http://schemas.microsoft.com/office/powerpoint/2010/main" val="1996867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ó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2276872"/>
            <a:ext cx="9036496" cy="2592288"/>
          </a:xfrm>
        </p:spPr>
        <p:txBody>
          <a:bodyPr>
            <a:noAutofit/>
          </a:bodyPr>
          <a:lstStyle/>
          <a:p>
            <a:pPr algn="l"/>
            <a:r>
              <a:rPr lang="es-CL" sz="3800" b="1" dirty="0">
                <a:solidFill>
                  <a:schemeClr val="accent1">
                    <a:lumMod val="50000"/>
                  </a:schemeClr>
                </a:solidFill>
              </a:rPr>
              <a:t>Estandarización de </a:t>
            </a:r>
            <a:r>
              <a:rPr lang="es-CL" sz="3800" b="1" dirty="0" smtClean="0">
                <a:solidFill>
                  <a:schemeClr val="accent1">
                    <a:lumMod val="50000"/>
                  </a:schemeClr>
                </a:solidFill>
              </a:rPr>
              <a:t>normas regulatorias </a:t>
            </a:r>
            <a:r>
              <a:rPr lang="es-CL" sz="3800" b="1" dirty="0">
                <a:solidFill>
                  <a:schemeClr val="accent1">
                    <a:lumMod val="50000"/>
                  </a:schemeClr>
                </a:solidFill>
              </a:rPr>
              <a:t>para América Latina: La experiencia en Chile</a:t>
            </a:r>
          </a:p>
        </p:txBody>
      </p:sp>
      <p:sp>
        <p:nvSpPr>
          <p:cNvPr id="3" name="2 Rectángulo"/>
          <p:cNvSpPr/>
          <p:nvPr/>
        </p:nvSpPr>
        <p:spPr>
          <a:xfrm>
            <a:off x="-13856" y="5934670"/>
            <a:ext cx="5233927" cy="1015663"/>
          </a:xfrm>
          <a:prstGeom prst="rect">
            <a:avLst/>
          </a:prstGeom>
        </p:spPr>
        <p:txBody>
          <a:bodyPr wrap="square">
            <a:spAutoFit/>
          </a:bodyPr>
          <a:lstStyle/>
          <a:p>
            <a:r>
              <a:rPr lang="es-CL" sz="2000" b="1" dirty="0">
                <a:solidFill>
                  <a:schemeClr val="accent1">
                    <a:lumMod val="50000"/>
                  </a:schemeClr>
                </a:solidFill>
              </a:rPr>
              <a:t>Sr. Carlos Pavez Tolosa</a:t>
            </a:r>
          </a:p>
          <a:p>
            <a:r>
              <a:rPr lang="es-CL" sz="2000" b="1" dirty="0">
                <a:solidFill>
                  <a:schemeClr val="accent1">
                    <a:lumMod val="50000"/>
                  </a:schemeClr>
                </a:solidFill>
              </a:rPr>
              <a:t>Superintendente de Valores y Seguros - Chile</a:t>
            </a:r>
          </a:p>
          <a:p>
            <a:r>
              <a:rPr lang="es-CL" sz="2000" b="1" dirty="0">
                <a:solidFill>
                  <a:schemeClr val="accent1">
                    <a:lumMod val="50000"/>
                  </a:schemeClr>
                </a:solidFill>
              </a:rPr>
              <a:t>Presidente de ASSAL</a:t>
            </a:r>
          </a:p>
        </p:txBody>
      </p:sp>
    </p:spTree>
    <p:extLst>
      <p:ext uri="{BB962C8B-B14F-4D97-AF65-F5344CB8AC3E}">
        <p14:creationId xmlns:p14="http://schemas.microsoft.com/office/powerpoint/2010/main" val="2084950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74638"/>
            <a:ext cx="8579296" cy="1143000"/>
          </a:xfrm>
        </p:spPr>
        <p:txBody>
          <a:bodyPr>
            <a:normAutofit fontScale="90000"/>
          </a:bodyPr>
          <a:lstStyle/>
          <a:p>
            <a:pPr algn="l"/>
            <a:r>
              <a:rPr lang="es-CL" sz="3600" b="1" dirty="0" smtClean="0">
                <a:solidFill>
                  <a:schemeClr val="accent1">
                    <a:lumMod val="50000"/>
                  </a:schemeClr>
                </a:solidFill>
              </a:rPr>
              <a:t>Principales cambios legales con impacto en intermediación</a:t>
            </a:r>
            <a:endParaRPr lang="es-CL" sz="3600" b="1" dirty="0">
              <a:solidFill>
                <a:schemeClr val="accent1">
                  <a:lumMod val="50000"/>
                </a:schemeClr>
              </a:solidFill>
            </a:endParaRPr>
          </a:p>
        </p:txBody>
      </p:sp>
      <p:sp>
        <p:nvSpPr>
          <p:cNvPr id="3" name="2 CuadroTexto"/>
          <p:cNvSpPr txBox="1"/>
          <p:nvPr/>
        </p:nvSpPr>
        <p:spPr>
          <a:xfrm>
            <a:off x="107504" y="1412776"/>
            <a:ext cx="8928992" cy="5078313"/>
          </a:xfrm>
          <a:prstGeom prst="rect">
            <a:avLst/>
          </a:prstGeom>
          <a:noFill/>
        </p:spPr>
        <p:txBody>
          <a:bodyPr wrap="square" rtlCol="0">
            <a:spAutoFit/>
          </a:bodyPr>
          <a:lstStyle/>
          <a:p>
            <a:pPr lvl="1" algn="just">
              <a:spcAft>
                <a:spcPts val="600"/>
              </a:spcAft>
              <a:buClr>
                <a:srgbClr val="CC9900"/>
              </a:buClr>
              <a:buSzPct val="124000"/>
              <a:defRPr/>
            </a:pPr>
            <a:r>
              <a:rPr lang="es-CL" altLang="es-CL" sz="2200" b="1" dirty="0" smtClean="0">
                <a:solidFill>
                  <a:schemeClr val="tx2">
                    <a:lumMod val="75000"/>
                  </a:schemeClr>
                </a:solidFill>
              </a:rPr>
              <a:t>Ley </a:t>
            </a:r>
            <a:r>
              <a:rPr lang="es-CL" altLang="es-CL" sz="2200" b="1" dirty="0">
                <a:solidFill>
                  <a:schemeClr val="tx2">
                    <a:lumMod val="75000"/>
                  </a:schemeClr>
                </a:solidFill>
              </a:rPr>
              <a:t>de Rentas Vitalicias</a:t>
            </a:r>
            <a:r>
              <a:rPr lang="es-419" altLang="es-CL" sz="2200" b="1" dirty="0">
                <a:solidFill>
                  <a:schemeClr val="tx2">
                    <a:lumMod val="75000"/>
                  </a:schemeClr>
                </a:solidFill>
              </a:rPr>
              <a:t> (2004)</a:t>
            </a:r>
            <a:r>
              <a:rPr lang="es-CL" altLang="es-CL" sz="2200" b="1" dirty="0">
                <a:solidFill>
                  <a:schemeClr val="tx2">
                    <a:lumMod val="75000"/>
                  </a:schemeClr>
                </a:solidFill>
              </a:rPr>
              <a:t>:</a:t>
            </a:r>
          </a:p>
          <a:p>
            <a:pPr lvl="2" algn="just">
              <a:spcAft>
                <a:spcPts val="600"/>
              </a:spcAft>
              <a:buClr>
                <a:schemeClr val="accent1">
                  <a:lumMod val="50000"/>
                </a:schemeClr>
              </a:buClr>
              <a:buSzPct val="124000"/>
              <a:buFont typeface="Arial" panose="020B0604020202020204" pitchFamily="34" charset="0"/>
              <a:buChar char="•"/>
              <a:defRPr/>
            </a:pPr>
            <a:r>
              <a:rPr lang="es-CL" altLang="es-CL" sz="2200" dirty="0">
                <a:solidFill>
                  <a:schemeClr val="tx2">
                    <a:lumMod val="75000"/>
                  </a:schemeClr>
                </a:solidFill>
              </a:rPr>
              <a:t>Cambios a la Jubilación </a:t>
            </a:r>
            <a:r>
              <a:rPr lang="es-CL" altLang="es-CL" sz="2200" dirty="0" smtClean="0">
                <a:solidFill>
                  <a:schemeClr val="tx2">
                    <a:lumMod val="75000"/>
                  </a:schemeClr>
                </a:solidFill>
              </a:rPr>
              <a:t>anticipada.</a:t>
            </a:r>
            <a:endParaRPr lang="es-CL" altLang="es-CL" sz="2200" dirty="0">
              <a:solidFill>
                <a:schemeClr val="tx2">
                  <a:lumMod val="75000"/>
                </a:schemeClr>
              </a:solidFill>
            </a:endParaRPr>
          </a:p>
          <a:p>
            <a:pPr lvl="2" algn="just">
              <a:spcAft>
                <a:spcPts val="600"/>
              </a:spcAft>
              <a:buClr>
                <a:schemeClr val="accent1">
                  <a:lumMod val="50000"/>
                </a:schemeClr>
              </a:buClr>
              <a:buSzPct val="124000"/>
              <a:buFont typeface="Arial" panose="020B0604020202020204" pitchFamily="34" charset="0"/>
              <a:buChar char="•"/>
              <a:defRPr/>
            </a:pPr>
            <a:r>
              <a:rPr lang="es-CL" altLang="es-CL" sz="2200" dirty="0">
                <a:solidFill>
                  <a:schemeClr val="tx2">
                    <a:lumMod val="75000"/>
                  </a:schemeClr>
                </a:solidFill>
              </a:rPr>
              <a:t>Creación del Sistema de Consulta y Ofertas de Montos de Pensión (SCOMP</a:t>
            </a:r>
            <a:r>
              <a:rPr lang="es-CL" altLang="es-CL" sz="2200" dirty="0" smtClean="0">
                <a:solidFill>
                  <a:schemeClr val="tx2">
                    <a:lumMod val="75000"/>
                  </a:schemeClr>
                </a:solidFill>
              </a:rPr>
              <a:t>).</a:t>
            </a:r>
            <a:endParaRPr lang="es-CL" altLang="es-CL" sz="2200" dirty="0">
              <a:solidFill>
                <a:schemeClr val="tx2">
                  <a:lumMod val="75000"/>
                </a:schemeClr>
              </a:solidFill>
            </a:endParaRPr>
          </a:p>
          <a:p>
            <a:pPr lvl="2" algn="just">
              <a:spcAft>
                <a:spcPts val="600"/>
              </a:spcAft>
              <a:buClr>
                <a:schemeClr val="accent1">
                  <a:lumMod val="50000"/>
                </a:schemeClr>
              </a:buClr>
              <a:buSzPct val="124000"/>
              <a:buFont typeface="Arial" panose="020B0604020202020204" pitchFamily="34" charset="0"/>
              <a:buChar char="•"/>
              <a:defRPr/>
            </a:pPr>
            <a:r>
              <a:rPr lang="es-CL" altLang="es-CL" sz="2200" dirty="0">
                <a:solidFill>
                  <a:schemeClr val="tx2">
                    <a:lumMod val="75000"/>
                  </a:schemeClr>
                </a:solidFill>
              </a:rPr>
              <a:t>Limitación a las comisiones o retribuciones por venta tanto de agentes como asesores previsionales.</a:t>
            </a:r>
          </a:p>
          <a:p>
            <a:pPr lvl="1" algn="just">
              <a:spcAft>
                <a:spcPts val="600"/>
              </a:spcAft>
              <a:buClr>
                <a:schemeClr val="accent1">
                  <a:lumMod val="50000"/>
                </a:schemeClr>
              </a:buClr>
              <a:buSzPct val="124000"/>
              <a:defRPr/>
            </a:pPr>
            <a:r>
              <a:rPr lang="es-CL" altLang="es-CL" sz="2200" b="1" dirty="0" smtClean="0">
                <a:solidFill>
                  <a:schemeClr val="tx2">
                    <a:lumMod val="75000"/>
                  </a:schemeClr>
                </a:solidFill>
              </a:rPr>
              <a:t>R</a:t>
            </a:r>
            <a:r>
              <a:rPr lang="es-419" altLang="es-CL" sz="2200" b="1" dirty="0">
                <a:solidFill>
                  <a:schemeClr val="tx2">
                    <a:lumMod val="75000"/>
                  </a:schemeClr>
                </a:solidFill>
              </a:rPr>
              <a:t>eforma Previsional (2008)</a:t>
            </a:r>
            <a:r>
              <a:rPr lang="es-CL" altLang="es-CL" sz="2200" b="1" dirty="0">
                <a:solidFill>
                  <a:schemeClr val="tx2">
                    <a:lumMod val="75000"/>
                  </a:schemeClr>
                </a:solidFill>
              </a:rPr>
              <a:t>:</a:t>
            </a:r>
          </a:p>
          <a:p>
            <a:pPr marL="1257300" lvl="2" indent="-342900" algn="just">
              <a:spcAft>
                <a:spcPts val="600"/>
              </a:spcAft>
              <a:buClr>
                <a:schemeClr val="accent1">
                  <a:lumMod val="50000"/>
                </a:schemeClr>
              </a:buClr>
              <a:buSzPct val="124000"/>
              <a:buFont typeface="Arial" panose="020B0604020202020204" pitchFamily="34" charset="0"/>
              <a:buChar char="•"/>
              <a:defRPr/>
            </a:pPr>
            <a:r>
              <a:rPr lang="es-CL" altLang="es-CL" sz="2200" dirty="0">
                <a:solidFill>
                  <a:schemeClr val="tx2">
                    <a:lumMod val="75000"/>
                  </a:schemeClr>
                </a:solidFill>
              </a:rPr>
              <a:t>Se crea la figura del asesor </a:t>
            </a:r>
            <a:r>
              <a:rPr lang="es-CL" altLang="es-CL" sz="2200" dirty="0" smtClean="0">
                <a:solidFill>
                  <a:schemeClr val="tx2">
                    <a:lumMod val="75000"/>
                  </a:schemeClr>
                </a:solidFill>
              </a:rPr>
              <a:t>previsional.</a:t>
            </a:r>
            <a:endParaRPr lang="es-419" altLang="es-CL" sz="2200" dirty="0">
              <a:solidFill>
                <a:schemeClr val="tx2">
                  <a:lumMod val="75000"/>
                </a:schemeClr>
              </a:solidFill>
            </a:endParaRPr>
          </a:p>
          <a:p>
            <a:pPr lvl="1" algn="just">
              <a:spcAft>
                <a:spcPts val="600"/>
              </a:spcAft>
              <a:buClr>
                <a:schemeClr val="accent1">
                  <a:lumMod val="50000"/>
                </a:schemeClr>
              </a:buClr>
              <a:buSzPct val="124000"/>
              <a:defRPr/>
            </a:pPr>
            <a:r>
              <a:rPr lang="es-CL" altLang="es-CL" sz="2200" b="1" dirty="0">
                <a:solidFill>
                  <a:schemeClr val="tx2">
                    <a:lumMod val="75000"/>
                  </a:schemeClr>
                </a:solidFill>
              </a:rPr>
              <a:t>Ley de Licitación Seguros asociados a créditos Hipotecarios</a:t>
            </a:r>
            <a:r>
              <a:rPr lang="es-419" altLang="es-CL" sz="2200" b="1" dirty="0">
                <a:solidFill>
                  <a:schemeClr val="tx2">
                    <a:lumMod val="75000"/>
                  </a:schemeClr>
                </a:solidFill>
              </a:rPr>
              <a:t> (2011)</a:t>
            </a:r>
            <a:r>
              <a:rPr lang="es-CL" altLang="es-CL" sz="2200" b="1" dirty="0">
                <a:solidFill>
                  <a:schemeClr val="tx2">
                    <a:lumMod val="75000"/>
                  </a:schemeClr>
                </a:solidFill>
              </a:rPr>
              <a:t>:</a:t>
            </a:r>
          </a:p>
          <a:p>
            <a:pPr marL="1257300" lvl="2" indent="-342900" algn="just">
              <a:spcAft>
                <a:spcPts val="600"/>
              </a:spcAft>
              <a:buClr>
                <a:schemeClr val="accent1">
                  <a:lumMod val="50000"/>
                </a:schemeClr>
              </a:buClr>
              <a:buSzPct val="124000"/>
              <a:buFont typeface="Arial" panose="020B0604020202020204" pitchFamily="34" charset="0"/>
              <a:buChar char="•"/>
              <a:defRPr/>
            </a:pPr>
            <a:r>
              <a:rPr lang="es-CL" altLang="es-CL" sz="2200" dirty="0">
                <a:solidFill>
                  <a:schemeClr val="tx2">
                    <a:lumMod val="75000"/>
                  </a:schemeClr>
                </a:solidFill>
              </a:rPr>
              <a:t>Se establecen normas con las condiciones y coberturas mínimas que deberán contemplar los seguros asociados a los créditos hipotecarios y las bases de licitación. </a:t>
            </a:r>
          </a:p>
          <a:p>
            <a:pPr algn="just"/>
            <a:endParaRPr lang="es-CL" sz="2000" i="1" dirty="0" smtClean="0">
              <a:solidFill>
                <a:schemeClr val="accent1">
                  <a:lumMod val="50000"/>
                </a:schemeClr>
              </a:solidFill>
            </a:endParaRPr>
          </a:p>
        </p:txBody>
      </p:sp>
    </p:spTree>
    <p:extLst>
      <p:ext uri="{BB962C8B-B14F-4D97-AF65-F5344CB8AC3E}">
        <p14:creationId xmlns:p14="http://schemas.microsoft.com/office/powerpoint/2010/main" val="4216039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74638"/>
            <a:ext cx="8579296" cy="1143000"/>
          </a:xfrm>
        </p:spPr>
        <p:txBody>
          <a:bodyPr>
            <a:normAutofit fontScale="90000"/>
          </a:bodyPr>
          <a:lstStyle/>
          <a:p>
            <a:pPr algn="l"/>
            <a:r>
              <a:rPr lang="es-CL" sz="3600" b="1" dirty="0" smtClean="0">
                <a:solidFill>
                  <a:schemeClr val="accent1">
                    <a:lumMod val="50000"/>
                  </a:schemeClr>
                </a:solidFill>
              </a:rPr>
              <a:t>Principales cambios legales con impacto en intermediación</a:t>
            </a:r>
            <a:endParaRPr lang="es-CL" sz="3600" b="1" dirty="0">
              <a:solidFill>
                <a:schemeClr val="accent1">
                  <a:lumMod val="50000"/>
                </a:schemeClr>
              </a:solidFill>
            </a:endParaRPr>
          </a:p>
        </p:txBody>
      </p:sp>
      <p:sp>
        <p:nvSpPr>
          <p:cNvPr id="3" name="2 CuadroTexto"/>
          <p:cNvSpPr txBox="1"/>
          <p:nvPr/>
        </p:nvSpPr>
        <p:spPr>
          <a:xfrm>
            <a:off x="0" y="1493203"/>
            <a:ext cx="9144000" cy="5770811"/>
          </a:xfrm>
          <a:prstGeom prst="rect">
            <a:avLst/>
          </a:prstGeom>
          <a:noFill/>
        </p:spPr>
        <p:txBody>
          <a:bodyPr wrap="square" rtlCol="0">
            <a:spAutoFit/>
          </a:bodyPr>
          <a:lstStyle/>
          <a:p>
            <a:pPr lvl="1">
              <a:spcAft>
                <a:spcPts val="600"/>
              </a:spcAft>
              <a:buClr>
                <a:schemeClr val="accent1">
                  <a:lumMod val="50000"/>
                </a:schemeClr>
              </a:buClr>
              <a:buSzPct val="124000"/>
              <a:defRPr/>
            </a:pPr>
            <a:r>
              <a:rPr lang="es-CL" altLang="es-CL" sz="2400" b="1" dirty="0">
                <a:solidFill>
                  <a:schemeClr val="tx2">
                    <a:lumMod val="75000"/>
                  </a:schemeClr>
                </a:solidFill>
              </a:rPr>
              <a:t>Modificación al </a:t>
            </a:r>
            <a:r>
              <a:rPr lang="es-419" altLang="es-CL" sz="2400" b="1" dirty="0">
                <a:solidFill>
                  <a:schemeClr val="tx2">
                    <a:lumMod val="75000"/>
                  </a:schemeClr>
                </a:solidFill>
              </a:rPr>
              <a:t>Código de Comercio</a:t>
            </a:r>
            <a:r>
              <a:rPr lang="es-CL" altLang="es-CL" sz="2400" b="1" dirty="0">
                <a:solidFill>
                  <a:schemeClr val="tx2">
                    <a:lumMod val="75000"/>
                  </a:schemeClr>
                </a:solidFill>
              </a:rPr>
              <a:t> (</a:t>
            </a:r>
            <a:r>
              <a:rPr lang="es-419" altLang="es-CL" sz="2400" b="1" dirty="0">
                <a:solidFill>
                  <a:schemeClr val="tx2">
                    <a:lumMod val="75000"/>
                  </a:schemeClr>
                </a:solidFill>
              </a:rPr>
              <a:t>Diciembre 2013</a:t>
            </a:r>
            <a:r>
              <a:rPr lang="es-CL" altLang="es-CL" sz="2400" b="1" dirty="0" smtClean="0">
                <a:solidFill>
                  <a:schemeClr val="tx2">
                    <a:lumMod val="75000"/>
                  </a:schemeClr>
                </a:solidFill>
              </a:rPr>
              <a:t>)</a:t>
            </a:r>
          </a:p>
          <a:p>
            <a:pPr lvl="1" algn="just">
              <a:spcAft>
                <a:spcPts val="600"/>
              </a:spcAft>
              <a:buClr>
                <a:schemeClr val="accent1">
                  <a:lumMod val="50000"/>
                </a:schemeClr>
              </a:buClr>
              <a:buSzPct val="124000"/>
              <a:defRPr/>
            </a:pPr>
            <a:endParaRPr lang="es-CL" altLang="es-CL" sz="2000" b="1" dirty="0">
              <a:solidFill>
                <a:schemeClr val="tx2">
                  <a:lumMod val="75000"/>
                </a:schemeClr>
              </a:solidFill>
            </a:endParaRPr>
          </a:p>
          <a:p>
            <a:pPr marL="800100" lvl="1" indent="-342900" algn="just">
              <a:spcAft>
                <a:spcPts val="600"/>
              </a:spcAft>
              <a:buClr>
                <a:schemeClr val="accent1">
                  <a:lumMod val="50000"/>
                </a:schemeClr>
              </a:buClr>
              <a:buSzPct val="124000"/>
              <a:buFont typeface="Wingdings" panose="05000000000000000000" pitchFamily="2" charset="2"/>
              <a:buChar char="§"/>
              <a:defRPr/>
            </a:pPr>
            <a:r>
              <a:rPr lang="es-CL" altLang="es-CL" sz="2000" b="1" dirty="0" smtClean="0">
                <a:solidFill>
                  <a:schemeClr val="tx2">
                    <a:lumMod val="75000"/>
                  </a:schemeClr>
                </a:solidFill>
              </a:rPr>
              <a:t>Carácter </a:t>
            </a:r>
            <a:r>
              <a:rPr lang="es-CL" altLang="es-CL" sz="2000" b="1" dirty="0">
                <a:solidFill>
                  <a:schemeClr val="tx2">
                    <a:lumMod val="75000"/>
                  </a:schemeClr>
                </a:solidFill>
              </a:rPr>
              <a:t>imperativo: </a:t>
            </a:r>
            <a:r>
              <a:rPr lang="es-CL" altLang="es-CL" sz="2000" dirty="0">
                <a:solidFill>
                  <a:schemeClr val="tx2">
                    <a:lumMod val="75000"/>
                  </a:schemeClr>
                </a:solidFill>
              </a:rPr>
              <a:t>las nuevas normas del Código de Comercio tienen carácter imperativo, salvo que se estipulen condiciones más beneficiosas para el asegurado.  Esto no aplica para:</a:t>
            </a:r>
          </a:p>
          <a:p>
            <a:pPr lvl="1">
              <a:spcAft>
                <a:spcPts val="600"/>
              </a:spcAft>
              <a:buClr>
                <a:schemeClr val="accent1">
                  <a:lumMod val="50000"/>
                </a:schemeClr>
              </a:buClr>
              <a:buSzPct val="124000"/>
              <a:defRPr/>
            </a:pPr>
            <a:r>
              <a:rPr lang="es-CL" altLang="es-CL" sz="2000" b="1" dirty="0" smtClean="0">
                <a:solidFill>
                  <a:schemeClr val="tx2">
                    <a:lumMod val="75000"/>
                  </a:schemeClr>
                </a:solidFill>
              </a:rPr>
              <a:t>	-Seguros </a:t>
            </a:r>
            <a:r>
              <a:rPr lang="es-CL" altLang="es-CL" sz="2000" b="1" dirty="0">
                <a:solidFill>
                  <a:schemeClr val="tx2">
                    <a:lumMod val="75000"/>
                  </a:schemeClr>
                </a:solidFill>
              </a:rPr>
              <a:t>de daños contratados individualmente en que asegurado y </a:t>
            </a:r>
            <a:r>
              <a:rPr lang="es-CL" altLang="es-CL" sz="2000" b="1" dirty="0" smtClean="0">
                <a:solidFill>
                  <a:schemeClr val="tx2">
                    <a:lumMod val="75000"/>
                  </a:schemeClr>
                </a:solidFill>
              </a:rPr>
              <a:t>	beneficiario sean </a:t>
            </a:r>
            <a:r>
              <a:rPr lang="es-CL" altLang="es-CL" sz="2000" b="1" dirty="0">
                <a:solidFill>
                  <a:schemeClr val="tx2">
                    <a:lumMod val="75000"/>
                  </a:schemeClr>
                </a:solidFill>
              </a:rPr>
              <a:t>personas jurídicas con una prima anual mayor a UF 200.</a:t>
            </a:r>
          </a:p>
          <a:p>
            <a:pPr lvl="1">
              <a:spcAft>
                <a:spcPts val="600"/>
              </a:spcAft>
              <a:buClr>
                <a:schemeClr val="accent1">
                  <a:lumMod val="50000"/>
                </a:schemeClr>
              </a:buClr>
              <a:buSzPct val="124000"/>
              <a:defRPr/>
            </a:pPr>
            <a:r>
              <a:rPr lang="es-CL" altLang="es-CL" sz="2000" b="1" dirty="0" smtClean="0">
                <a:solidFill>
                  <a:schemeClr val="tx2">
                    <a:lumMod val="75000"/>
                  </a:schemeClr>
                </a:solidFill>
              </a:rPr>
              <a:t>	-Seguros </a:t>
            </a:r>
            <a:r>
              <a:rPr lang="es-CL" altLang="es-CL" sz="2000" b="1" dirty="0">
                <a:solidFill>
                  <a:schemeClr val="tx2">
                    <a:lumMod val="75000"/>
                  </a:schemeClr>
                </a:solidFill>
              </a:rPr>
              <a:t>de casco y marítimo.</a:t>
            </a:r>
          </a:p>
          <a:p>
            <a:pPr lvl="1">
              <a:spcAft>
                <a:spcPts val="600"/>
              </a:spcAft>
              <a:buClr>
                <a:schemeClr val="accent1">
                  <a:lumMod val="50000"/>
                </a:schemeClr>
              </a:buClr>
              <a:buSzPct val="124000"/>
              <a:defRPr/>
            </a:pPr>
            <a:endParaRPr lang="es-CL" altLang="es-CL" sz="2000" b="1" dirty="0" smtClean="0">
              <a:solidFill>
                <a:schemeClr val="tx2">
                  <a:lumMod val="75000"/>
                </a:schemeClr>
              </a:solidFill>
            </a:endParaRPr>
          </a:p>
          <a:p>
            <a:pPr marL="800100" lvl="1" indent="-342900">
              <a:spcAft>
                <a:spcPts val="600"/>
              </a:spcAft>
              <a:buClr>
                <a:schemeClr val="accent1">
                  <a:lumMod val="50000"/>
                </a:schemeClr>
              </a:buClr>
              <a:buSzPct val="124000"/>
              <a:buFont typeface="Wingdings" panose="05000000000000000000" pitchFamily="2" charset="2"/>
              <a:buChar char="§"/>
              <a:defRPr/>
            </a:pPr>
            <a:r>
              <a:rPr lang="es-CL" altLang="es-CL" sz="2000" b="1" dirty="0" smtClean="0">
                <a:solidFill>
                  <a:schemeClr val="tx2">
                    <a:lumMod val="75000"/>
                  </a:schemeClr>
                </a:solidFill>
              </a:rPr>
              <a:t>Desformalización </a:t>
            </a:r>
            <a:r>
              <a:rPr lang="es-CL" altLang="es-CL" sz="2000" b="1" dirty="0">
                <a:solidFill>
                  <a:schemeClr val="tx2">
                    <a:lumMod val="75000"/>
                  </a:schemeClr>
                </a:solidFill>
              </a:rPr>
              <a:t>del contrato: </a:t>
            </a:r>
            <a:r>
              <a:rPr lang="es-CL" altLang="es-CL" sz="2000" dirty="0">
                <a:solidFill>
                  <a:schemeClr val="tx2">
                    <a:lumMod val="75000"/>
                  </a:schemeClr>
                </a:solidFill>
              </a:rPr>
              <a:t>el contrato de seguro deja de ser solemne y pasa a ser consensual.</a:t>
            </a:r>
          </a:p>
          <a:p>
            <a:pPr lvl="1">
              <a:spcAft>
                <a:spcPts val="600"/>
              </a:spcAft>
              <a:buClr>
                <a:schemeClr val="accent1">
                  <a:lumMod val="50000"/>
                </a:schemeClr>
              </a:buClr>
              <a:buSzPct val="124000"/>
              <a:defRPr/>
            </a:pPr>
            <a:endParaRPr lang="es-CL" altLang="es-CL" sz="2000" b="1" dirty="0">
              <a:solidFill>
                <a:schemeClr val="tx2">
                  <a:lumMod val="75000"/>
                </a:schemeClr>
              </a:solidFill>
            </a:endParaRPr>
          </a:p>
          <a:p>
            <a:pPr marL="800100" lvl="1" indent="-342900" algn="just">
              <a:spcAft>
                <a:spcPts val="600"/>
              </a:spcAft>
              <a:buClr>
                <a:schemeClr val="accent1">
                  <a:lumMod val="50000"/>
                </a:schemeClr>
              </a:buClr>
              <a:buSzPct val="124000"/>
              <a:buFont typeface="Wingdings" panose="05000000000000000000" pitchFamily="2" charset="2"/>
              <a:buChar char="§"/>
              <a:defRPr/>
            </a:pPr>
            <a:r>
              <a:rPr lang="es-CL" altLang="es-CL" sz="2000" b="1" dirty="0" smtClean="0">
                <a:solidFill>
                  <a:schemeClr val="tx2">
                    <a:lumMod val="75000"/>
                  </a:schemeClr>
                </a:solidFill>
              </a:rPr>
              <a:t>Se </a:t>
            </a:r>
            <a:r>
              <a:rPr lang="es-CL" altLang="es-CL" sz="2000" b="1" dirty="0">
                <a:solidFill>
                  <a:schemeClr val="tx2">
                    <a:lumMod val="75000"/>
                  </a:schemeClr>
                </a:solidFill>
              </a:rPr>
              <a:t>regula el contrato colectivo: </a:t>
            </a:r>
            <a:r>
              <a:rPr lang="es-CL" altLang="es-CL" sz="2000" dirty="0">
                <a:solidFill>
                  <a:schemeClr val="accent1">
                    <a:lumMod val="50000"/>
                  </a:schemeClr>
                </a:solidFill>
              </a:rPr>
              <a:t>las modificaciones son notificadas por asegurador a través del tomador y rigen a contar de la siguiente renovación. El asegurado puede renunciar si no está de acuerdo</a:t>
            </a:r>
            <a:r>
              <a:rPr lang="es-CL" altLang="es-CL" sz="2000" dirty="0" smtClean="0">
                <a:solidFill>
                  <a:schemeClr val="accent1">
                    <a:lumMod val="50000"/>
                  </a:schemeClr>
                </a:solidFill>
              </a:rPr>
              <a:t>.</a:t>
            </a:r>
            <a:endParaRPr lang="es-CL" altLang="es-CL" sz="2400" b="1" dirty="0">
              <a:solidFill>
                <a:schemeClr val="tx2">
                  <a:lumMod val="75000"/>
                </a:schemeClr>
              </a:solidFill>
            </a:endParaRPr>
          </a:p>
          <a:p>
            <a:pPr algn="just"/>
            <a:endParaRPr lang="es-CL" sz="2000" i="1" dirty="0" smtClean="0">
              <a:solidFill>
                <a:schemeClr val="accent1">
                  <a:lumMod val="50000"/>
                </a:schemeClr>
              </a:solidFill>
            </a:endParaRPr>
          </a:p>
        </p:txBody>
      </p:sp>
    </p:spTree>
    <p:extLst>
      <p:ext uri="{BB962C8B-B14F-4D97-AF65-F5344CB8AC3E}">
        <p14:creationId xmlns:p14="http://schemas.microsoft.com/office/powerpoint/2010/main" val="3278639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74638"/>
            <a:ext cx="8579296" cy="1143000"/>
          </a:xfrm>
        </p:spPr>
        <p:txBody>
          <a:bodyPr>
            <a:normAutofit fontScale="90000"/>
          </a:bodyPr>
          <a:lstStyle/>
          <a:p>
            <a:pPr algn="l"/>
            <a:r>
              <a:rPr lang="es-CL" sz="3600" b="1" dirty="0" smtClean="0">
                <a:solidFill>
                  <a:schemeClr val="accent1">
                    <a:lumMod val="50000"/>
                  </a:schemeClr>
                </a:solidFill>
              </a:rPr>
              <a:t>Principales cambios legales con impacto en intermediación</a:t>
            </a:r>
            <a:endParaRPr lang="es-CL" sz="3600" b="1" dirty="0">
              <a:solidFill>
                <a:schemeClr val="accent1">
                  <a:lumMod val="50000"/>
                </a:schemeClr>
              </a:solidFill>
            </a:endParaRPr>
          </a:p>
        </p:txBody>
      </p:sp>
      <p:sp>
        <p:nvSpPr>
          <p:cNvPr id="3" name="2 CuadroTexto"/>
          <p:cNvSpPr txBox="1"/>
          <p:nvPr/>
        </p:nvSpPr>
        <p:spPr>
          <a:xfrm>
            <a:off x="0" y="1493203"/>
            <a:ext cx="9144000" cy="5832366"/>
          </a:xfrm>
          <a:prstGeom prst="rect">
            <a:avLst/>
          </a:prstGeom>
          <a:noFill/>
        </p:spPr>
        <p:txBody>
          <a:bodyPr wrap="square" rtlCol="0">
            <a:spAutoFit/>
          </a:bodyPr>
          <a:lstStyle/>
          <a:p>
            <a:pPr lvl="1">
              <a:spcAft>
                <a:spcPts val="600"/>
              </a:spcAft>
              <a:buClr>
                <a:schemeClr val="accent1">
                  <a:lumMod val="50000"/>
                </a:schemeClr>
              </a:buClr>
              <a:buSzPct val="124000"/>
              <a:defRPr/>
            </a:pPr>
            <a:r>
              <a:rPr lang="es-CL" altLang="es-CL" sz="2400" b="1" dirty="0">
                <a:solidFill>
                  <a:schemeClr val="tx2">
                    <a:lumMod val="75000"/>
                  </a:schemeClr>
                </a:solidFill>
              </a:rPr>
              <a:t>Modificación al </a:t>
            </a:r>
            <a:r>
              <a:rPr lang="es-419" altLang="es-CL" sz="2400" b="1" dirty="0">
                <a:solidFill>
                  <a:schemeClr val="tx2">
                    <a:lumMod val="75000"/>
                  </a:schemeClr>
                </a:solidFill>
              </a:rPr>
              <a:t>Código de Comercio</a:t>
            </a:r>
            <a:r>
              <a:rPr lang="es-CL" altLang="es-CL" sz="2400" b="1" dirty="0">
                <a:solidFill>
                  <a:schemeClr val="tx2">
                    <a:lumMod val="75000"/>
                  </a:schemeClr>
                </a:solidFill>
              </a:rPr>
              <a:t> (</a:t>
            </a:r>
            <a:r>
              <a:rPr lang="es-419" altLang="es-CL" sz="2400" b="1" dirty="0">
                <a:solidFill>
                  <a:schemeClr val="tx2">
                    <a:lumMod val="75000"/>
                  </a:schemeClr>
                </a:solidFill>
              </a:rPr>
              <a:t>Diciembre 2013</a:t>
            </a:r>
            <a:r>
              <a:rPr lang="es-CL" altLang="es-CL" sz="2400" b="1" dirty="0" smtClean="0">
                <a:solidFill>
                  <a:schemeClr val="tx2">
                    <a:lumMod val="75000"/>
                  </a:schemeClr>
                </a:solidFill>
              </a:rPr>
              <a:t>)</a:t>
            </a:r>
          </a:p>
          <a:p>
            <a:pPr lvl="1">
              <a:spcAft>
                <a:spcPts val="600"/>
              </a:spcAft>
              <a:buClr>
                <a:schemeClr val="accent1">
                  <a:lumMod val="50000"/>
                </a:schemeClr>
              </a:buClr>
              <a:buSzPct val="124000"/>
              <a:defRPr/>
            </a:pPr>
            <a:endParaRPr lang="es-CL" altLang="es-CL" sz="2400" b="1" dirty="0" smtClean="0">
              <a:solidFill>
                <a:schemeClr val="tx2">
                  <a:lumMod val="75000"/>
                </a:schemeClr>
              </a:solidFill>
            </a:endParaRPr>
          </a:p>
          <a:p>
            <a:pPr marL="285750" lvl="1" indent="-285750" algn="just">
              <a:spcBef>
                <a:spcPct val="0"/>
              </a:spcBef>
              <a:buClr>
                <a:schemeClr val="accent1">
                  <a:lumMod val="50000"/>
                </a:schemeClr>
              </a:buClr>
              <a:buSzPct val="130000"/>
              <a:buFont typeface="Wingdings" pitchFamily="2" charset="2"/>
              <a:buChar char="§"/>
              <a:defRPr/>
            </a:pPr>
            <a:r>
              <a:rPr lang="es-CL" sz="2000" b="1" dirty="0">
                <a:solidFill>
                  <a:schemeClr val="accent1">
                    <a:lumMod val="50000"/>
                  </a:schemeClr>
                </a:solidFill>
              </a:rPr>
              <a:t>Regulación legal de la preexistencia: </a:t>
            </a:r>
            <a:r>
              <a:rPr lang="es-CL" sz="2000" dirty="0">
                <a:solidFill>
                  <a:schemeClr val="accent1">
                    <a:lumMod val="50000"/>
                  </a:schemeClr>
                </a:solidFill>
              </a:rPr>
              <a:t>sólo podrán considerarse preexistencias aquellas enfermedades, dolencias o situaciones de salud diagnosticadas o conocidas por el asegurado o por quien contrate a su favor. </a:t>
            </a:r>
            <a:endParaRPr lang="es-CL" altLang="es-CL" sz="2000" dirty="0">
              <a:solidFill>
                <a:schemeClr val="accent1">
                  <a:lumMod val="50000"/>
                </a:schemeClr>
              </a:solidFill>
            </a:endParaRPr>
          </a:p>
          <a:p>
            <a:pPr marL="261938" lvl="1" indent="-261938" algn="just">
              <a:spcBef>
                <a:spcPct val="0"/>
              </a:spcBef>
              <a:buClr>
                <a:schemeClr val="accent1">
                  <a:lumMod val="50000"/>
                </a:schemeClr>
              </a:buClr>
              <a:buSzPct val="130000"/>
              <a:buFont typeface="Wingdings" pitchFamily="2" charset="2"/>
              <a:buChar char="§"/>
              <a:defRPr/>
            </a:pPr>
            <a:endParaRPr lang="es-CL" sz="1000" b="1" dirty="0">
              <a:solidFill>
                <a:schemeClr val="accent1">
                  <a:lumMod val="50000"/>
                </a:schemeClr>
              </a:solidFill>
            </a:endParaRPr>
          </a:p>
          <a:p>
            <a:pPr marL="261938" lvl="1" indent="-261938" algn="just">
              <a:spcBef>
                <a:spcPct val="0"/>
              </a:spcBef>
              <a:buClr>
                <a:schemeClr val="accent1">
                  <a:lumMod val="50000"/>
                </a:schemeClr>
              </a:buClr>
              <a:buSzPct val="130000"/>
              <a:buFont typeface="Wingdings" pitchFamily="2" charset="2"/>
              <a:buChar char="§"/>
              <a:defRPr/>
            </a:pPr>
            <a:r>
              <a:rPr lang="es-CL" sz="2000" b="1" dirty="0" err="1">
                <a:solidFill>
                  <a:schemeClr val="accent1">
                    <a:lumMod val="50000"/>
                  </a:schemeClr>
                </a:solidFill>
              </a:rPr>
              <a:t>Devengamiento</a:t>
            </a:r>
            <a:r>
              <a:rPr lang="es-CL" sz="2000" b="1" dirty="0">
                <a:solidFill>
                  <a:schemeClr val="accent1">
                    <a:lumMod val="50000"/>
                  </a:schemeClr>
                </a:solidFill>
              </a:rPr>
              <a:t> de la prima: </a:t>
            </a:r>
            <a:r>
              <a:rPr lang="es-CL" sz="2000" dirty="0">
                <a:solidFill>
                  <a:schemeClr val="accent1">
                    <a:lumMod val="50000"/>
                  </a:schemeClr>
                </a:solidFill>
              </a:rPr>
              <a:t>la prima se devenga proporcionalmente al tiempo transcurrido, en los seguros a un plazo determinado. </a:t>
            </a:r>
          </a:p>
          <a:p>
            <a:pPr marL="261938" lvl="1" indent="-261938" algn="just">
              <a:spcBef>
                <a:spcPct val="0"/>
              </a:spcBef>
              <a:buClr>
                <a:schemeClr val="accent1">
                  <a:lumMod val="50000"/>
                </a:schemeClr>
              </a:buClr>
              <a:buSzPct val="130000"/>
              <a:buFont typeface="Wingdings" pitchFamily="2" charset="2"/>
              <a:buChar char="§"/>
              <a:defRPr/>
            </a:pPr>
            <a:endParaRPr lang="es-CL" altLang="es-CL" sz="1000" b="1" dirty="0">
              <a:solidFill>
                <a:schemeClr val="accent1">
                  <a:lumMod val="50000"/>
                </a:schemeClr>
              </a:solidFill>
            </a:endParaRPr>
          </a:p>
          <a:p>
            <a:pPr marL="261938" lvl="1" indent="-261938" algn="just">
              <a:spcBef>
                <a:spcPct val="0"/>
              </a:spcBef>
              <a:buClr>
                <a:schemeClr val="accent1">
                  <a:lumMod val="50000"/>
                </a:schemeClr>
              </a:buClr>
              <a:buSzPct val="130000"/>
              <a:buFont typeface="Wingdings" pitchFamily="2" charset="2"/>
              <a:buChar char="§"/>
              <a:defRPr/>
            </a:pPr>
            <a:r>
              <a:rPr lang="es-CL" altLang="es-CL" sz="2000" b="1" dirty="0">
                <a:solidFill>
                  <a:schemeClr val="accent1">
                    <a:lumMod val="50000"/>
                  </a:schemeClr>
                </a:solidFill>
              </a:rPr>
              <a:t>Retracto: </a:t>
            </a:r>
            <a:r>
              <a:rPr lang="es-CL" altLang="es-CL" sz="2000" dirty="0">
                <a:solidFill>
                  <a:schemeClr val="accent1">
                    <a:lumMod val="50000"/>
                  </a:schemeClr>
                </a:solidFill>
              </a:rPr>
              <a:t>se establece en 10 días, desde que se recibe la póliza, el derecho a retracto del contrato de seguro celebrado a distancia, sin expresión de causa ni cargo alguno, teniendo derecho a la devolución de la prima. </a:t>
            </a:r>
          </a:p>
          <a:p>
            <a:pPr marL="261938" lvl="1" indent="-261938" algn="just">
              <a:spcBef>
                <a:spcPct val="0"/>
              </a:spcBef>
              <a:buClr>
                <a:schemeClr val="accent1">
                  <a:lumMod val="50000"/>
                </a:schemeClr>
              </a:buClr>
              <a:buSzPct val="130000"/>
              <a:buFont typeface="Wingdings" pitchFamily="2" charset="2"/>
              <a:buChar char="§"/>
              <a:defRPr/>
            </a:pPr>
            <a:endParaRPr lang="es-CL" sz="1000" b="1" dirty="0">
              <a:solidFill>
                <a:schemeClr val="accent1">
                  <a:lumMod val="50000"/>
                </a:schemeClr>
              </a:solidFill>
            </a:endParaRPr>
          </a:p>
          <a:p>
            <a:pPr marL="261938" lvl="1" indent="-261938" algn="just">
              <a:spcBef>
                <a:spcPct val="0"/>
              </a:spcBef>
              <a:buClr>
                <a:schemeClr val="accent1">
                  <a:lumMod val="50000"/>
                </a:schemeClr>
              </a:buClr>
              <a:buSzPct val="130000"/>
              <a:buFont typeface="Wingdings" pitchFamily="2" charset="2"/>
              <a:buChar char="§"/>
              <a:defRPr/>
            </a:pPr>
            <a:r>
              <a:rPr lang="es-CL" sz="2000" b="1" dirty="0">
                <a:solidFill>
                  <a:schemeClr val="accent1">
                    <a:lumMod val="50000"/>
                  </a:schemeClr>
                </a:solidFill>
              </a:rPr>
              <a:t>Declaración del riesgo: </a:t>
            </a:r>
            <a:r>
              <a:rPr lang="es-CL" sz="2000" dirty="0">
                <a:solidFill>
                  <a:schemeClr val="accent1">
                    <a:lumMod val="50000"/>
                  </a:schemeClr>
                </a:solidFill>
              </a:rPr>
              <a:t>el contratante debe informar al tenedor de lo que solicita el asegurador. Si éste no solicita declaración sobre el estado del riesgo, no puede alegar errores, reticencias o inexactitudes, ni circunstancias no comprendidas en la solicitud. </a:t>
            </a:r>
          </a:p>
          <a:p>
            <a:pPr lvl="1" algn="just">
              <a:spcAft>
                <a:spcPts val="600"/>
              </a:spcAft>
              <a:buClr>
                <a:schemeClr val="accent1">
                  <a:lumMod val="50000"/>
                </a:schemeClr>
              </a:buClr>
              <a:buSzPct val="124000"/>
              <a:defRPr/>
            </a:pPr>
            <a:endParaRPr lang="es-CL" altLang="es-CL" sz="2000" b="1" dirty="0">
              <a:solidFill>
                <a:schemeClr val="tx2">
                  <a:lumMod val="75000"/>
                </a:schemeClr>
              </a:solidFill>
            </a:endParaRPr>
          </a:p>
          <a:p>
            <a:pPr algn="just"/>
            <a:endParaRPr lang="es-CL" sz="2000" i="1" dirty="0" smtClean="0">
              <a:solidFill>
                <a:schemeClr val="accent1">
                  <a:lumMod val="50000"/>
                </a:schemeClr>
              </a:solidFill>
            </a:endParaRPr>
          </a:p>
        </p:txBody>
      </p:sp>
    </p:spTree>
    <p:extLst>
      <p:ext uri="{BB962C8B-B14F-4D97-AF65-F5344CB8AC3E}">
        <p14:creationId xmlns:p14="http://schemas.microsoft.com/office/powerpoint/2010/main" val="4257119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74638"/>
            <a:ext cx="8579296" cy="1143000"/>
          </a:xfrm>
        </p:spPr>
        <p:txBody>
          <a:bodyPr>
            <a:normAutofit fontScale="90000"/>
          </a:bodyPr>
          <a:lstStyle/>
          <a:p>
            <a:pPr algn="l"/>
            <a:r>
              <a:rPr lang="es-CL" sz="3600" b="1" dirty="0" smtClean="0">
                <a:solidFill>
                  <a:schemeClr val="accent1">
                    <a:lumMod val="50000"/>
                  </a:schemeClr>
                </a:solidFill>
              </a:rPr>
              <a:t>Principales cambios legales con impacto en intermediación</a:t>
            </a:r>
            <a:endParaRPr lang="es-CL" sz="3600" b="1" dirty="0">
              <a:solidFill>
                <a:schemeClr val="accent1">
                  <a:lumMod val="50000"/>
                </a:schemeClr>
              </a:solidFill>
            </a:endParaRPr>
          </a:p>
        </p:txBody>
      </p:sp>
      <p:sp>
        <p:nvSpPr>
          <p:cNvPr id="3" name="2 CuadroTexto"/>
          <p:cNvSpPr txBox="1"/>
          <p:nvPr/>
        </p:nvSpPr>
        <p:spPr>
          <a:xfrm>
            <a:off x="0" y="1493203"/>
            <a:ext cx="9144000" cy="5755422"/>
          </a:xfrm>
          <a:prstGeom prst="rect">
            <a:avLst/>
          </a:prstGeom>
          <a:noFill/>
        </p:spPr>
        <p:txBody>
          <a:bodyPr wrap="square" rtlCol="0">
            <a:spAutoFit/>
          </a:bodyPr>
          <a:lstStyle/>
          <a:p>
            <a:pPr lvl="1">
              <a:spcAft>
                <a:spcPts val="600"/>
              </a:spcAft>
              <a:buClr>
                <a:schemeClr val="accent1">
                  <a:lumMod val="50000"/>
                </a:schemeClr>
              </a:buClr>
              <a:buSzPct val="124000"/>
              <a:defRPr/>
            </a:pPr>
            <a:r>
              <a:rPr lang="es-CL" altLang="es-CL" sz="2400" b="1" dirty="0">
                <a:solidFill>
                  <a:schemeClr val="tx2">
                    <a:lumMod val="75000"/>
                  </a:schemeClr>
                </a:solidFill>
              </a:rPr>
              <a:t>Modificación al </a:t>
            </a:r>
            <a:r>
              <a:rPr lang="es-419" altLang="es-CL" sz="2400" b="1" dirty="0">
                <a:solidFill>
                  <a:schemeClr val="tx2">
                    <a:lumMod val="75000"/>
                  </a:schemeClr>
                </a:solidFill>
              </a:rPr>
              <a:t>Código de Comercio</a:t>
            </a:r>
            <a:r>
              <a:rPr lang="es-CL" altLang="es-CL" sz="2400" b="1" dirty="0">
                <a:solidFill>
                  <a:schemeClr val="tx2">
                    <a:lumMod val="75000"/>
                  </a:schemeClr>
                </a:solidFill>
              </a:rPr>
              <a:t> (</a:t>
            </a:r>
            <a:r>
              <a:rPr lang="es-419" altLang="es-CL" sz="2400" b="1" dirty="0">
                <a:solidFill>
                  <a:schemeClr val="tx2">
                    <a:lumMod val="75000"/>
                  </a:schemeClr>
                </a:solidFill>
              </a:rPr>
              <a:t>Diciembre 2013</a:t>
            </a:r>
            <a:r>
              <a:rPr lang="es-CL" altLang="es-CL" sz="2400" b="1" dirty="0" smtClean="0">
                <a:solidFill>
                  <a:schemeClr val="tx2">
                    <a:lumMod val="75000"/>
                  </a:schemeClr>
                </a:solidFill>
              </a:rPr>
              <a:t>)</a:t>
            </a:r>
          </a:p>
          <a:p>
            <a:pPr lvl="1">
              <a:spcAft>
                <a:spcPts val="600"/>
              </a:spcAft>
              <a:buClr>
                <a:schemeClr val="accent1">
                  <a:lumMod val="50000"/>
                </a:schemeClr>
              </a:buClr>
              <a:buSzPct val="124000"/>
              <a:defRPr/>
            </a:pPr>
            <a:endParaRPr lang="es-CL" altLang="es-CL" sz="2400" b="1" dirty="0" smtClean="0">
              <a:solidFill>
                <a:schemeClr val="tx2">
                  <a:lumMod val="75000"/>
                </a:schemeClr>
              </a:solidFill>
            </a:endParaRPr>
          </a:p>
          <a:p>
            <a:pPr lvl="1" algn="just">
              <a:spcAft>
                <a:spcPts val="600"/>
              </a:spcAft>
              <a:buClr>
                <a:schemeClr val="accent1">
                  <a:lumMod val="50000"/>
                </a:schemeClr>
              </a:buClr>
              <a:buSzPct val="124000"/>
              <a:defRPr/>
            </a:pPr>
            <a:r>
              <a:rPr lang="es-CL" altLang="es-CL" sz="2000" b="1" dirty="0">
                <a:solidFill>
                  <a:schemeClr val="tx2">
                    <a:lumMod val="75000"/>
                  </a:schemeClr>
                </a:solidFill>
              </a:rPr>
              <a:t>Terminación del contrato: </a:t>
            </a:r>
            <a:r>
              <a:rPr lang="es-CL" altLang="es-CL" sz="2000" dirty="0">
                <a:solidFill>
                  <a:schemeClr val="tx2">
                    <a:lumMod val="75000"/>
                  </a:schemeClr>
                </a:solidFill>
              </a:rPr>
              <a:t>El seguro termina si el riesgo se extingue después de celebrado el contrato. Las partes podrán convenir que el asegurador pueda poner término anticipadamente al contrato, con expresión de las causas que lo justifiquen, salvo las excepciones legales. </a:t>
            </a:r>
          </a:p>
          <a:p>
            <a:pPr lvl="1" algn="just">
              <a:spcAft>
                <a:spcPts val="600"/>
              </a:spcAft>
              <a:buClr>
                <a:schemeClr val="accent1">
                  <a:lumMod val="50000"/>
                </a:schemeClr>
              </a:buClr>
              <a:buSzPct val="124000"/>
              <a:defRPr/>
            </a:pPr>
            <a:r>
              <a:rPr lang="es-CL" altLang="es-CL" sz="2000" dirty="0" smtClean="0">
                <a:solidFill>
                  <a:schemeClr val="tx2">
                    <a:lumMod val="75000"/>
                  </a:schemeClr>
                </a:solidFill>
              </a:rPr>
              <a:t>El </a:t>
            </a:r>
            <a:r>
              <a:rPr lang="es-CL" altLang="es-CL" sz="2000" dirty="0">
                <a:solidFill>
                  <a:schemeClr val="tx2">
                    <a:lumMod val="75000"/>
                  </a:schemeClr>
                </a:solidFill>
              </a:rPr>
              <a:t>asegurado podrá poner fin anticipado al contrato, salvo las </a:t>
            </a:r>
            <a:r>
              <a:rPr lang="es-CL" altLang="es-CL" sz="2000" dirty="0" smtClean="0">
                <a:solidFill>
                  <a:schemeClr val="tx2">
                    <a:lumMod val="75000"/>
                  </a:schemeClr>
                </a:solidFill>
              </a:rPr>
              <a:t>excepciones legales</a:t>
            </a:r>
            <a:r>
              <a:rPr lang="es-CL" altLang="es-CL" sz="2000" dirty="0">
                <a:solidFill>
                  <a:schemeClr val="tx2">
                    <a:lumMod val="75000"/>
                  </a:schemeClr>
                </a:solidFill>
              </a:rPr>
              <a:t>, comunicándolo al </a:t>
            </a:r>
            <a:r>
              <a:rPr lang="es-CL" altLang="es-CL" sz="2000" dirty="0" smtClean="0">
                <a:solidFill>
                  <a:schemeClr val="tx2">
                    <a:lumMod val="75000"/>
                  </a:schemeClr>
                </a:solidFill>
              </a:rPr>
              <a:t>asegurador.</a:t>
            </a:r>
            <a:endParaRPr lang="es-CL" altLang="es-CL" sz="2000" dirty="0">
              <a:solidFill>
                <a:schemeClr val="tx2">
                  <a:lumMod val="75000"/>
                </a:schemeClr>
              </a:solidFill>
            </a:endParaRPr>
          </a:p>
          <a:p>
            <a:pPr lvl="1" algn="just">
              <a:spcAft>
                <a:spcPts val="600"/>
              </a:spcAft>
              <a:buClr>
                <a:schemeClr val="accent1">
                  <a:lumMod val="50000"/>
                </a:schemeClr>
              </a:buClr>
              <a:buSzPct val="124000"/>
              <a:defRPr/>
            </a:pPr>
            <a:endParaRPr lang="es-CL" altLang="es-CL" sz="2000" b="1" dirty="0">
              <a:solidFill>
                <a:schemeClr val="tx2">
                  <a:lumMod val="75000"/>
                </a:schemeClr>
              </a:solidFill>
            </a:endParaRPr>
          </a:p>
          <a:p>
            <a:pPr lvl="1" algn="just">
              <a:spcAft>
                <a:spcPts val="600"/>
              </a:spcAft>
              <a:buClr>
                <a:schemeClr val="accent1">
                  <a:lumMod val="50000"/>
                </a:schemeClr>
              </a:buClr>
              <a:buSzPct val="124000"/>
              <a:defRPr/>
            </a:pPr>
            <a:r>
              <a:rPr lang="es-CL" altLang="es-CL" sz="2000" b="1" dirty="0">
                <a:solidFill>
                  <a:schemeClr val="tx2">
                    <a:lumMod val="75000"/>
                  </a:schemeClr>
                </a:solidFill>
              </a:rPr>
              <a:t>Resolución de conflictos: </a:t>
            </a:r>
            <a:r>
              <a:rPr lang="es-CL" altLang="es-CL" sz="2000" dirty="0">
                <a:solidFill>
                  <a:schemeClr val="tx2">
                    <a:lumMod val="75000"/>
                  </a:schemeClr>
                </a:solidFill>
              </a:rPr>
              <a:t>se establece que el mecanismo de resolución de conflictos entre asegurado y asegurador es el arbitraje. No obstante ello, el Código también da la posibilidad al asegurado de optar por ejercer su acción ante la justicia ordinaria, en disputas que surjan con motivo de un siniestro cuyo monto sea inferior a UF 10.000 (USD 380.000 </a:t>
            </a:r>
            <a:r>
              <a:rPr lang="es-CL" altLang="es-CL" sz="2000" dirty="0" err="1">
                <a:solidFill>
                  <a:schemeClr val="tx2">
                    <a:lumMod val="75000"/>
                  </a:schemeClr>
                </a:solidFill>
              </a:rPr>
              <a:t>aprox</a:t>
            </a:r>
            <a:r>
              <a:rPr lang="es-CL" altLang="es-CL" sz="2000" dirty="0">
                <a:solidFill>
                  <a:schemeClr val="tx2">
                    <a:lumMod val="75000"/>
                  </a:schemeClr>
                </a:solidFill>
              </a:rPr>
              <a:t>).</a:t>
            </a:r>
          </a:p>
          <a:p>
            <a:pPr lvl="1" algn="just">
              <a:spcAft>
                <a:spcPts val="600"/>
              </a:spcAft>
              <a:buClr>
                <a:schemeClr val="accent1">
                  <a:lumMod val="50000"/>
                </a:schemeClr>
              </a:buClr>
              <a:buSzPct val="124000"/>
              <a:defRPr/>
            </a:pPr>
            <a:endParaRPr lang="es-CL" altLang="es-CL" sz="2000" b="1" dirty="0">
              <a:solidFill>
                <a:schemeClr val="tx2">
                  <a:lumMod val="75000"/>
                </a:schemeClr>
              </a:solidFill>
            </a:endParaRPr>
          </a:p>
          <a:p>
            <a:pPr algn="just"/>
            <a:endParaRPr lang="es-CL" sz="2000" i="1" dirty="0" smtClean="0">
              <a:solidFill>
                <a:schemeClr val="accent1">
                  <a:lumMod val="50000"/>
                </a:schemeClr>
              </a:solidFill>
            </a:endParaRPr>
          </a:p>
        </p:txBody>
      </p:sp>
    </p:spTree>
    <p:extLst>
      <p:ext uri="{BB962C8B-B14F-4D97-AF65-F5344CB8AC3E}">
        <p14:creationId xmlns:p14="http://schemas.microsoft.com/office/powerpoint/2010/main" val="3413376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74638"/>
            <a:ext cx="8579296" cy="1143000"/>
          </a:xfrm>
        </p:spPr>
        <p:txBody>
          <a:bodyPr>
            <a:normAutofit fontScale="90000"/>
          </a:bodyPr>
          <a:lstStyle/>
          <a:p>
            <a:pPr algn="l"/>
            <a:r>
              <a:rPr lang="es-CL" sz="3600" b="1" dirty="0" smtClean="0">
                <a:solidFill>
                  <a:schemeClr val="accent1">
                    <a:lumMod val="50000"/>
                  </a:schemeClr>
                </a:solidFill>
              </a:rPr>
              <a:t>Principales impactos en cambios al Código de Comercio</a:t>
            </a:r>
            <a:endParaRPr lang="es-CL" sz="3600" b="1" dirty="0">
              <a:solidFill>
                <a:schemeClr val="accent1">
                  <a:lumMod val="50000"/>
                </a:schemeClr>
              </a:solidFill>
            </a:endParaRPr>
          </a:p>
        </p:txBody>
      </p:sp>
      <p:sp>
        <p:nvSpPr>
          <p:cNvPr id="3" name="2 CuadroTexto"/>
          <p:cNvSpPr txBox="1"/>
          <p:nvPr/>
        </p:nvSpPr>
        <p:spPr>
          <a:xfrm>
            <a:off x="0" y="1493203"/>
            <a:ext cx="9144000" cy="784830"/>
          </a:xfrm>
          <a:prstGeom prst="rect">
            <a:avLst/>
          </a:prstGeom>
          <a:noFill/>
        </p:spPr>
        <p:txBody>
          <a:bodyPr wrap="square" rtlCol="0">
            <a:spAutoFit/>
          </a:bodyPr>
          <a:lstStyle/>
          <a:p>
            <a:pPr lvl="1" algn="just">
              <a:spcAft>
                <a:spcPts val="600"/>
              </a:spcAft>
              <a:buClr>
                <a:schemeClr val="accent1">
                  <a:lumMod val="50000"/>
                </a:schemeClr>
              </a:buClr>
              <a:buSzPct val="124000"/>
              <a:defRPr/>
            </a:pPr>
            <a:endParaRPr lang="es-CL" altLang="es-CL" sz="2000" b="1" dirty="0">
              <a:solidFill>
                <a:schemeClr val="tx2">
                  <a:lumMod val="75000"/>
                </a:schemeClr>
              </a:solidFill>
            </a:endParaRPr>
          </a:p>
          <a:p>
            <a:pPr algn="just"/>
            <a:endParaRPr lang="es-CL" sz="2000" i="1" dirty="0" smtClean="0">
              <a:solidFill>
                <a:schemeClr val="accent1">
                  <a:lumMod val="50000"/>
                </a:schemeClr>
              </a:solidFill>
            </a:endParaRPr>
          </a:p>
        </p:txBody>
      </p:sp>
      <p:sp>
        <p:nvSpPr>
          <p:cNvPr id="4" name="3 Rectángulo"/>
          <p:cNvSpPr/>
          <p:nvPr/>
        </p:nvSpPr>
        <p:spPr>
          <a:xfrm>
            <a:off x="179512" y="1600339"/>
            <a:ext cx="8856984" cy="4708981"/>
          </a:xfrm>
          <a:prstGeom prst="rect">
            <a:avLst/>
          </a:prstGeom>
        </p:spPr>
        <p:txBody>
          <a:bodyPr wrap="square">
            <a:spAutoFit/>
          </a:bodyPr>
          <a:lstStyle/>
          <a:p>
            <a:pPr marL="342900" indent="-342900" algn="just">
              <a:buFont typeface="Wingdings" panose="05000000000000000000" pitchFamily="2" charset="2"/>
              <a:buChar char="q"/>
            </a:pPr>
            <a:r>
              <a:rPr lang="es-CL" sz="2000" dirty="0">
                <a:solidFill>
                  <a:schemeClr val="accent1">
                    <a:lumMod val="50000"/>
                  </a:schemeClr>
                </a:solidFill>
              </a:rPr>
              <a:t>Da un marco claro y objetivo para el contrato, facilitando el diseño y aplicación de las normas que se impartan</a:t>
            </a:r>
            <a:r>
              <a:rPr lang="es-CL" sz="2000" dirty="0" smtClean="0">
                <a:solidFill>
                  <a:schemeClr val="accent1">
                    <a:lumMod val="50000"/>
                  </a:schemeClr>
                </a:solidFill>
              </a:rPr>
              <a:t>.</a:t>
            </a:r>
          </a:p>
          <a:p>
            <a:pPr algn="just"/>
            <a:endParaRPr lang="es-CL" sz="2000" dirty="0">
              <a:solidFill>
                <a:schemeClr val="accent1">
                  <a:lumMod val="50000"/>
                </a:schemeClr>
              </a:solidFill>
            </a:endParaRPr>
          </a:p>
          <a:p>
            <a:pPr marL="342900" indent="-342900" algn="just">
              <a:buFont typeface="Wingdings" panose="05000000000000000000" pitchFamily="2" charset="2"/>
              <a:buChar char="q"/>
            </a:pPr>
            <a:r>
              <a:rPr lang="es-CL" sz="2000" dirty="0">
                <a:solidFill>
                  <a:schemeClr val="accent1">
                    <a:lumMod val="50000"/>
                  </a:schemeClr>
                </a:solidFill>
              </a:rPr>
              <a:t>Se estandarizan los requisitos, obligaciones y derechos de los asegurados (se simplifica la solución de controversias y reclamos</a:t>
            </a:r>
            <a:r>
              <a:rPr lang="es-CL" sz="2000" dirty="0" smtClean="0">
                <a:solidFill>
                  <a:schemeClr val="accent1">
                    <a:lumMod val="50000"/>
                  </a:schemeClr>
                </a:solidFill>
              </a:rPr>
              <a:t>).</a:t>
            </a:r>
          </a:p>
          <a:p>
            <a:pPr algn="just"/>
            <a:endParaRPr lang="es-CL" sz="2000" dirty="0">
              <a:solidFill>
                <a:schemeClr val="accent1">
                  <a:lumMod val="50000"/>
                </a:schemeClr>
              </a:solidFill>
            </a:endParaRPr>
          </a:p>
          <a:p>
            <a:pPr marL="342900" indent="-342900" algn="just">
              <a:buFont typeface="Wingdings" panose="05000000000000000000" pitchFamily="2" charset="2"/>
              <a:buChar char="q"/>
            </a:pPr>
            <a:r>
              <a:rPr lang="es-CL" sz="2000" dirty="0">
                <a:solidFill>
                  <a:schemeClr val="accent1">
                    <a:lumMod val="50000"/>
                  </a:schemeClr>
                </a:solidFill>
              </a:rPr>
              <a:t>Se entrega mayor certeza jurídica, al dar mayor claridad a los derechos y obligaciones de los asegurados</a:t>
            </a:r>
            <a:r>
              <a:rPr lang="es-CL" sz="2000" dirty="0" smtClean="0">
                <a:solidFill>
                  <a:schemeClr val="accent1">
                    <a:lumMod val="50000"/>
                  </a:schemeClr>
                </a:solidFill>
              </a:rPr>
              <a:t>.</a:t>
            </a:r>
          </a:p>
          <a:p>
            <a:pPr algn="just"/>
            <a:endParaRPr lang="es-CL" sz="2000" dirty="0">
              <a:solidFill>
                <a:schemeClr val="accent1">
                  <a:lumMod val="50000"/>
                </a:schemeClr>
              </a:solidFill>
            </a:endParaRPr>
          </a:p>
          <a:p>
            <a:pPr marL="342900" indent="-342900" algn="just">
              <a:buFont typeface="Wingdings" panose="05000000000000000000" pitchFamily="2" charset="2"/>
              <a:buChar char="q"/>
            </a:pPr>
            <a:r>
              <a:rPr lang="es-CL" sz="2000" dirty="0">
                <a:solidFill>
                  <a:schemeClr val="accent1">
                    <a:lumMod val="50000"/>
                  </a:schemeClr>
                </a:solidFill>
              </a:rPr>
              <a:t>Establece la entrega de mayor información respecto a las coberturas contratadas. </a:t>
            </a:r>
            <a:endParaRPr lang="es-CL" sz="2000" dirty="0" smtClean="0">
              <a:solidFill>
                <a:schemeClr val="accent1">
                  <a:lumMod val="50000"/>
                </a:schemeClr>
              </a:solidFill>
            </a:endParaRPr>
          </a:p>
          <a:p>
            <a:pPr algn="just"/>
            <a:endParaRPr lang="es-CL" sz="2000" dirty="0">
              <a:solidFill>
                <a:schemeClr val="accent1">
                  <a:lumMod val="50000"/>
                </a:schemeClr>
              </a:solidFill>
            </a:endParaRPr>
          </a:p>
          <a:p>
            <a:pPr marL="342900" indent="-342900" algn="just">
              <a:buFont typeface="Wingdings" panose="05000000000000000000" pitchFamily="2" charset="2"/>
              <a:buChar char="q"/>
            </a:pPr>
            <a:r>
              <a:rPr lang="es-CL" sz="2000" dirty="0">
                <a:solidFill>
                  <a:schemeClr val="accent1">
                    <a:lumMod val="50000"/>
                  </a:schemeClr>
                </a:solidFill>
              </a:rPr>
              <a:t>Permite contar con una regulación clara, básica y estandarizada del contrato, inmodificable en perjuicio de los asegurados, acorde a principios de protección al consumidor</a:t>
            </a:r>
            <a:r>
              <a:rPr lang="es-CL" sz="2000" dirty="0" smtClean="0">
                <a:solidFill>
                  <a:schemeClr val="accent1">
                    <a:lumMod val="50000"/>
                  </a:schemeClr>
                </a:solidFill>
              </a:rPr>
              <a:t>.</a:t>
            </a:r>
            <a:endParaRPr lang="es-CL" sz="2000" dirty="0">
              <a:solidFill>
                <a:schemeClr val="accent1">
                  <a:lumMod val="50000"/>
                </a:schemeClr>
              </a:solidFill>
            </a:endParaRPr>
          </a:p>
        </p:txBody>
      </p:sp>
    </p:spTree>
    <p:extLst>
      <p:ext uri="{BB962C8B-B14F-4D97-AF65-F5344CB8AC3E}">
        <p14:creationId xmlns:p14="http://schemas.microsoft.com/office/powerpoint/2010/main" val="1387423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74638"/>
            <a:ext cx="8579296" cy="1143000"/>
          </a:xfrm>
        </p:spPr>
        <p:txBody>
          <a:bodyPr>
            <a:normAutofit fontScale="90000"/>
          </a:bodyPr>
          <a:lstStyle/>
          <a:p>
            <a:pPr algn="l"/>
            <a:r>
              <a:rPr lang="es-CL" sz="3600" b="1" dirty="0" smtClean="0">
                <a:solidFill>
                  <a:schemeClr val="accent1">
                    <a:lumMod val="50000"/>
                  </a:schemeClr>
                </a:solidFill>
              </a:rPr>
              <a:t>Principales impactos en cambios al Código de Comercio</a:t>
            </a:r>
            <a:endParaRPr lang="es-CL" sz="3600" b="1" dirty="0">
              <a:solidFill>
                <a:schemeClr val="accent1">
                  <a:lumMod val="50000"/>
                </a:schemeClr>
              </a:solidFill>
            </a:endParaRPr>
          </a:p>
        </p:txBody>
      </p:sp>
      <p:sp>
        <p:nvSpPr>
          <p:cNvPr id="3" name="2 CuadroTexto"/>
          <p:cNvSpPr txBox="1"/>
          <p:nvPr/>
        </p:nvSpPr>
        <p:spPr>
          <a:xfrm>
            <a:off x="0" y="1493203"/>
            <a:ext cx="9144000" cy="784830"/>
          </a:xfrm>
          <a:prstGeom prst="rect">
            <a:avLst/>
          </a:prstGeom>
          <a:noFill/>
        </p:spPr>
        <p:txBody>
          <a:bodyPr wrap="square" rtlCol="0">
            <a:spAutoFit/>
          </a:bodyPr>
          <a:lstStyle/>
          <a:p>
            <a:pPr lvl="1" algn="just">
              <a:spcAft>
                <a:spcPts val="600"/>
              </a:spcAft>
              <a:buClr>
                <a:schemeClr val="accent1">
                  <a:lumMod val="50000"/>
                </a:schemeClr>
              </a:buClr>
              <a:buSzPct val="124000"/>
              <a:defRPr/>
            </a:pPr>
            <a:endParaRPr lang="es-CL" altLang="es-CL" sz="2000" b="1" dirty="0">
              <a:solidFill>
                <a:schemeClr val="tx2">
                  <a:lumMod val="75000"/>
                </a:schemeClr>
              </a:solidFill>
            </a:endParaRPr>
          </a:p>
          <a:p>
            <a:pPr algn="just"/>
            <a:endParaRPr lang="es-CL" sz="2000" i="1" dirty="0" smtClean="0">
              <a:solidFill>
                <a:schemeClr val="accent1">
                  <a:lumMod val="50000"/>
                </a:schemeClr>
              </a:solidFill>
            </a:endParaRPr>
          </a:p>
        </p:txBody>
      </p:sp>
      <p:sp>
        <p:nvSpPr>
          <p:cNvPr id="4" name="3 Rectángulo"/>
          <p:cNvSpPr/>
          <p:nvPr/>
        </p:nvSpPr>
        <p:spPr>
          <a:xfrm>
            <a:off x="179512" y="1600339"/>
            <a:ext cx="8856984" cy="4708981"/>
          </a:xfrm>
          <a:prstGeom prst="rect">
            <a:avLst/>
          </a:prstGeom>
        </p:spPr>
        <p:txBody>
          <a:bodyPr wrap="square">
            <a:spAutoFit/>
          </a:bodyPr>
          <a:lstStyle/>
          <a:p>
            <a:pPr marL="342900" indent="-342900" algn="just">
              <a:buFont typeface="Wingdings" panose="05000000000000000000" pitchFamily="2" charset="2"/>
              <a:buChar char="q"/>
            </a:pPr>
            <a:r>
              <a:rPr lang="es-CL" sz="2000" dirty="0" smtClean="0">
                <a:solidFill>
                  <a:schemeClr val="accent1">
                    <a:lumMod val="50000"/>
                  </a:schemeClr>
                </a:solidFill>
              </a:rPr>
              <a:t>Establece </a:t>
            </a:r>
            <a:r>
              <a:rPr lang="es-CL" sz="2000" dirty="0">
                <a:solidFill>
                  <a:schemeClr val="accent1">
                    <a:lumMod val="50000"/>
                  </a:schemeClr>
                </a:solidFill>
              </a:rPr>
              <a:t>un marco de garantías mínimas, que respetando la libertad contractual y el desarrollo del mercado, facilita tanto la negociación como el cumplimiento del contrato</a:t>
            </a:r>
            <a:r>
              <a:rPr lang="es-CL" sz="2000" dirty="0" smtClean="0">
                <a:solidFill>
                  <a:schemeClr val="accent1">
                    <a:lumMod val="50000"/>
                  </a:schemeClr>
                </a:solidFill>
              </a:rPr>
              <a:t>.</a:t>
            </a:r>
          </a:p>
          <a:p>
            <a:pPr algn="just"/>
            <a:endParaRPr lang="es-CL" sz="2000" dirty="0" smtClean="0">
              <a:solidFill>
                <a:schemeClr val="accent1">
                  <a:lumMod val="50000"/>
                </a:schemeClr>
              </a:solidFill>
            </a:endParaRPr>
          </a:p>
          <a:p>
            <a:pPr marL="342900" indent="-342900" algn="just">
              <a:buFont typeface="Wingdings" panose="05000000000000000000" pitchFamily="2" charset="2"/>
              <a:buChar char="q"/>
            </a:pPr>
            <a:r>
              <a:rPr lang="es-CL" sz="2000" dirty="0">
                <a:solidFill>
                  <a:schemeClr val="accent1">
                    <a:lumMod val="50000"/>
                  </a:schemeClr>
                </a:solidFill>
              </a:rPr>
              <a:t>Otorga una mayor transparencia al mercado</a:t>
            </a:r>
            <a:r>
              <a:rPr lang="es-CL" sz="2000" dirty="0" smtClean="0">
                <a:solidFill>
                  <a:schemeClr val="accent1">
                    <a:lumMod val="50000"/>
                  </a:schemeClr>
                </a:solidFill>
              </a:rPr>
              <a:t>.</a:t>
            </a:r>
          </a:p>
          <a:p>
            <a:pPr algn="just"/>
            <a:endParaRPr lang="es-CL" sz="2000" dirty="0">
              <a:solidFill>
                <a:schemeClr val="accent1">
                  <a:lumMod val="50000"/>
                </a:schemeClr>
              </a:solidFill>
            </a:endParaRPr>
          </a:p>
          <a:p>
            <a:pPr marL="342900" indent="-342900" algn="just">
              <a:buFont typeface="Wingdings" panose="05000000000000000000" pitchFamily="2" charset="2"/>
              <a:buChar char="q"/>
            </a:pPr>
            <a:r>
              <a:rPr lang="es-CL" sz="2000" dirty="0">
                <a:solidFill>
                  <a:schemeClr val="accent1">
                    <a:lumMod val="50000"/>
                  </a:schemeClr>
                </a:solidFill>
              </a:rPr>
              <a:t>Se actualizan las regulaciones a las prácticas vigentes, y por ello se reconocen las nuevas formas de comercialización y negociación vigentes</a:t>
            </a:r>
            <a:r>
              <a:rPr lang="es-CL" sz="2000" dirty="0" smtClean="0">
                <a:solidFill>
                  <a:schemeClr val="accent1">
                    <a:lumMod val="50000"/>
                  </a:schemeClr>
                </a:solidFill>
              </a:rPr>
              <a:t>.</a:t>
            </a:r>
          </a:p>
          <a:p>
            <a:pPr algn="just"/>
            <a:endParaRPr lang="es-CL" sz="2000" dirty="0">
              <a:solidFill>
                <a:schemeClr val="accent1">
                  <a:lumMod val="50000"/>
                </a:schemeClr>
              </a:solidFill>
            </a:endParaRPr>
          </a:p>
          <a:p>
            <a:pPr marL="342900" indent="-342900" algn="just">
              <a:buFont typeface="Wingdings" panose="05000000000000000000" pitchFamily="2" charset="2"/>
              <a:buChar char="q"/>
            </a:pPr>
            <a:r>
              <a:rPr lang="es-CL" sz="2000" dirty="0">
                <a:solidFill>
                  <a:schemeClr val="accent1">
                    <a:lumMod val="50000"/>
                  </a:schemeClr>
                </a:solidFill>
              </a:rPr>
              <a:t>Incorpora  los medios legales para perseguir el fraude en seguros. </a:t>
            </a:r>
            <a:endParaRPr lang="es-CL" sz="2000" dirty="0" smtClean="0">
              <a:solidFill>
                <a:schemeClr val="accent1">
                  <a:lumMod val="50000"/>
                </a:schemeClr>
              </a:solidFill>
            </a:endParaRPr>
          </a:p>
          <a:p>
            <a:pPr algn="just"/>
            <a:endParaRPr lang="es-CL" sz="2000" dirty="0">
              <a:solidFill>
                <a:schemeClr val="accent1">
                  <a:lumMod val="50000"/>
                </a:schemeClr>
              </a:solidFill>
            </a:endParaRPr>
          </a:p>
          <a:p>
            <a:pPr marL="342900" indent="-342900" algn="just">
              <a:buFont typeface="Wingdings" panose="05000000000000000000" pitchFamily="2" charset="2"/>
              <a:buChar char="q"/>
            </a:pPr>
            <a:r>
              <a:rPr lang="es-CL" sz="2000" dirty="0">
                <a:solidFill>
                  <a:schemeClr val="accent1">
                    <a:lumMod val="50000"/>
                  </a:schemeClr>
                </a:solidFill>
              </a:rPr>
              <a:t>Se crea un marco normativo acorde a los mejores estándares mundiales, lo que hace que nuestro seguro sea comparable al de otras jurisdicciones más desarrolladas. </a:t>
            </a:r>
          </a:p>
          <a:p>
            <a:pPr marL="342900" indent="-342900" algn="just">
              <a:buFont typeface="Wingdings" panose="05000000000000000000" pitchFamily="2" charset="2"/>
              <a:buChar char="q"/>
            </a:pPr>
            <a:endParaRPr lang="es-CL" sz="2000" dirty="0">
              <a:solidFill>
                <a:schemeClr val="accent1">
                  <a:lumMod val="50000"/>
                </a:schemeClr>
              </a:solidFill>
            </a:endParaRPr>
          </a:p>
        </p:txBody>
      </p:sp>
    </p:spTree>
    <p:extLst>
      <p:ext uri="{BB962C8B-B14F-4D97-AF65-F5344CB8AC3E}">
        <p14:creationId xmlns:p14="http://schemas.microsoft.com/office/powerpoint/2010/main" val="3641599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74638"/>
            <a:ext cx="8579296" cy="1143000"/>
          </a:xfrm>
        </p:spPr>
        <p:txBody>
          <a:bodyPr>
            <a:normAutofit fontScale="90000"/>
          </a:bodyPr>
          <a:lstStyle/>
          <a:p>
            <a:pPr algn="l"/>
            <a:r>
              <a:rPr lang="es-CL" sz="3600" b="1" dirty="0" smtClean="0">
                <a:solidFill>
                  <a:schemeClr val="accent1">
                    <a:lumMod val="50000"/>
                  </a:schemeClr>
                </a:solidFill>
              </a:rPr>
              <a:t>Modelo de Supervisión de Conducta de Mercado</a:t>
            </a:r>
            <a:endParaRPr lang="es-CL" sz="3600" b="1" dirty="0">
              <a:solidFill>
                <a:schemeClr val="accent1">
                  <a:lumMod val="50000"/>
                </a:schemeClr>
              </a:solidFill>
            </a:endParaRPr>
          </a:p>
        </p:txBody>
      </p:sp>
      <p:sp>
        <p:nvSpPr>
          <p:cNvPr id="3" name="2 CuadroTexto"/>
          <p:cNvSpPr txBox="1"/>
          <p:nvPr/>
        </p:nvSpPr>
        <p:spPr>
          <a:xfrm>
            <a:off x="0" y="1493203"/>
            <a:ext cx="8748464" cy="4647426"/>
          </a:xfrm>
          <a:prstGeom prst="rect">
            <a:avLst/>
          </a:prstGeom>
          <a:noFill/>
        </p:spPr>
        <p:txBody>
          <a:bodyPr wrap="square" rtlCol="0">
            <a:spAutoFit/>
          </a:bodyPr>
          <a:lstStyle/>
          <a:p>
            <a:pPr lvl="1" algn="just">
              <a:spcAft>
                <a:spcPts val="600"/>
              </a:spcAft>
              <a:buClr>
                <a:schemeClr val="accent1">
                  <a:lumMod val="50000"/>
                </a:schemeClr>
              </a:buClr>
              <a:buSzPct val="124000"/>
              <a:defRPr/>
            </a:pPr>
            <a:r>
              <a:rPr lang="es-CL" altLang="es-CL" sz="2200" dirty="0" smtClean="0">
                <a:solidFill>
                  <a:schemeClr val="tx2">
                    <a:lumMod val="75000"/>
                  </a:schemeClr>
                </a:solidFill>
              </a:rPr>
              <a:t>En   sintonía   con  las   mejores   prácticas   internacionales,   los   </a:t>
            </a:r>
            <a:r>
              <a:rPr lang="es-CL" altLang="es-CL" sz="2200" b="1" dirty="0" smtClean="0">
                <a:solidFill>
                  <a:schemeClr val="tx2">
                    <a:lumMod val="75000"/>
                  </a:schemeClr>
                </a:solidFill>
              </a:rPr>
              <a:t>objetivos   de  supervisión  de  la  SVS  </a:t>
            </a:r>
            <a:r>
              <a:rPr lang="es-CL" altLang="es-CL" sz="2200" dirty="0" smtClean="0">
                <a:solidFill>
                  <a:schemeClr val="tx2">
                    <a:lumMod val="75000"/>
                  </a:schemeClr>
                </a:solidFill>
              </a:rPr>
              <a:t>en  materia  de  compañías  de  seguros  </a:t>
            </a:r>
            <a:r>
              <a:rPr lang="es-CL" altLang="es-CL" sz="2200" b="1" u="sng" dirty="0" smtClean="0">
                <a:solidFill>
                  <a:schemeClr val="tx2">
                    <a:lumMod val="75000"/>
                  </a:schemeClr>
                </a:solidFill>
              </a:rPr>
              <a:t>son  la  solvencia  de  las entidades aseguradoras y su conducta de mercado</a:t>
            </a:r>
            <a:r>
              <a:rPr lang="es-CL" altLang="es-CL" sz="2200" dirty="0" smtClean="0">
                <a:solidFill>
                  <a:schemeClr val="tx2">
                    <a:lumMod val="75000"/>
                  </a:schemeClr>
                </a:solidFill>
              </a:rPr>
              <a:t>. Esto último, también se hace extensivo a todos los participantes de la industria (intermediarios, liquidadores y otros agentes del mercado asegurador).</a:t>
            </a:r>
          </a:p>
          <a:p>
            <a:pPr lvl="1" algn="just">
              <a:spcAft>
                <a:spcPts val="600"/>
              </a:spcAft>
              <a:buClr>
                <a:schemeClr val="accent1">
                  <a:lumMod val="50000"/>
                </a:schemeClr>
              </a:buClr>
              <a:buSzPct val="124000"/>
              <a:defRPr/>
            </a:pPr>
            <a:endParaRPr lang="es-CL" altLang="es-CL" sz="2200" dirty="0" smtClean="0">
              <a:solidFill>
                <a:schemeClr val="tx2">
                  <a:lumMod val="75000"/>
                </a:schemeClr>
              </a:solidFill>
            </a:endParaRPr>
          </a:p>
          <a:p>
            <a:pPr lvl="1" algn="just">
              <a:spcAft>
                <a:spcPts val="600"/>
              </a:spcAft>
              <a:buClr>
                <a:schemeClr val="accent1">
                  <a:lumMod val="50000"/>
                </a:schemeClr>
              </a:buClr>
              <a:buSzPct val="124000"/>
              <a:defRPr/>
            </a:pPr>
            <a:r>
              <a:rPr lang="es-CL" altLang="es-CL" sz="2200" dirty="0" smtClean="0">
                <a:solidFill>
                  <a:schemeClr val="tx2">
                    <a:lumMod val="75000"/>
                  </a:schemeClr>
                </a:solidFill>
              </a:rPr>
              <a:t>Se entiende por </a:t>
            </a:r>
            <a:r>
              <a:rPr lang="es-CL" altLang="es-CL" sz="2200" b="1" dirty="0" smtClean="0">
                <a:solidFill>
                  <a:schemeClr val="tx2">
                    <a:lumMod val="75000"/>
                  </a:schemeClr>
                </a:solidFill>
              </a:rPr>
              <a:t>Conducta de Mercado (</a:t>
            </a:r>
            <a:r>
              <a:rPr lang="es-CL" altLang="es-CL" sz="2200" b="1" dirty="0" err="1" smtClean="0">
                <a:solidFill>
                  <a:schemeClr val="tx2">
                    <a:lumMod val="75000"/>
                  </a:schemeClr>
                </a:solidFill>
              </a:rPr>
              <a:t>CdM</a:t>
            </a:r>
            <a:r>
              <a:rPr lang="es-CL" altLang="es-CL" sz="2200" b="1" dirty="0" smtClean="0">
                <a:solidFill>
                  <a:schemeClr val="tx2">
                    <a:lumMod val="75000"/>
                  </a:schemeClr>
                </a:solidFill>
              </a:rPr>
              <a:t>), </a:t>
            </a:r>
            <a:r>
              <a:rPr lang="es-CL" altLang="es-CL" sz="2200" dirty="0" smtClean="0">
                <a:solidFill>
                  <a:schemeClr val="tx2">
                    <a:lumMod val="75000"/>
                  </a:schemeClr>
                </a:solidFill>
              </a:rPr>
              <a:t>las buenas prácticas que deben considerar los agentes del mercado asegurador, tendientes a la protección de los derechos de los asegurados y público en general, considerando aspectos tales como trato justo y transparencia en la comercialización de los seguros, el pago de las indemnizaciones y otros beneficios asociados a éstos.</a:t>
            </a:r>
            <a:endParaRPr lang="es-CL" altLang="es-CL" sz="2200" dirty="0">
              <a:solidFill>
                <a:schemeClr val="tx2">
                  <a:lumMod val="75000"/>
                </a:schemeClr>
              </a:solidFill>
            </a:endParaRPr>
          </a:p>
        </p:txBody>
      </p:sp>
      <p:sp>
        <p:nvSpPr>
          <p:cNvPr id="4" name="3 Rectángulo"/>
          <p:cNvSpPr/>
          <p:nvPr/>
        </p:nvSpPr>
        <p:spPr>
          <a:xfrm>
            <a:off x="179512" y="1600339"/>
            <a:ext cx="8856984" cy="400110"/>
          </a:xfrm>
          <a:prstGeom prst="rect">
            <a:avLst/>
          </a:prstGeom>
        </p:spPr>
        <p:txBody>
          <a:bodyPr wrap="square">
            <a:spAutoFit/>
          </a:bodyPr>
          <a:lstStyle/>
          <a:p>
            <a:pPr algn="just"/>
            <a:endParaRPr lang="es-CL" sz="2000" dirty="0">
              <a:solidFill>
                <a:schemeClr val="accent1">
                  <a:lumMod val="50000"/>
                </a:schemeClr>
              </a:solidFill>
            </a:endParaRPr>
          </a:p>
        </p:txBody>
      </p:sp>
    </p:spTree>
    <p:extLst>
      <p:ext uri="{BB962C8B-B14F-4D97-AF65-F5344CB8AC3E}">
        <p14:creationId xmlns:p14="http://schemas.microsoft.com/office/powerpoint/2010/main" val="4183045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74638"/>
            <a:ext cx="8579296" cy="1143000"/>
          </a:xfrm>
        </p:spPr>
        <p:txBody>
          <a:bodyPr>
            <a:normAutofit fontScale="90000"/>
          </a:bodyPr>
          <a:lstStyle/>
          <a:p>
            <a:pPr algn="l"/>
            <a:r>
              <a:rPr lang="es-CL" sz="3600" b="1" dirty="0" smtClean="0">
                <a:solidFill>
                  <a:schemeClr val="accent1">
                    <a:lumMod val="50000"/>
                  </a:schemeClr>
                </a:solidFill>
              </a:rPr>
              <a:t>Modelo de Supervisión de Conducta de Mercado</a:t>
            </a:r>
            <a:endParaRPr lang="es-CL" sz="3600" b="1" dirty="0">
              <a:solidFill>
                <a:schemeClr val="accent1">
                  <a:lumMod val="50000"/>
                </a:schemeClr>
              </a:solidFill>
            </a:endParaRPr>
          </a:p>
        </p:txBody>
      </p:sp>
      <p:sp>
        <p:nvSpPr>
          <p:cNvPr id="4" name="3 Rectángulo"/>
          <p:cNvSpPr/>
          <p:nvPr/>
        </p:nvSpPr>
        <p:spPr>
          <a:xfrm>
            <a:off x="179512" y="1600339"/>
            <a:ext cx="8856984" cy="400110"/>
          </a:xfrm>
          <a:prstGeom prst="rect">
            <a:avLst/>
          </a:prstGeom>
        </p:spPr>
        <p:txBody>
          <a:bodyPr wrap="square">
            <a:spAutoFit/>
          </a:bodyPr>
          <a:lstStyle/>
          <a:p>
            <a:pPr algn="just"/>
            <a:endParaRPr lang="es-CL" sz="2000" dirty="0">
              <a:solidFill>
                <a:schemeClr val="accent1">
                  <a:lumMod val="50000"/>
                </a:schemeClr>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1" y="1340768"/>
            <a:ext cx="5292080" cy="286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323528" y="1604396"/>
            <a:ext cx="3528393" cy="4708981"/>
          </a:xfrm>
          <a:prstGeom prst="rect">
            <a:avLst/>
          </a:prstGeom>
          <a:noFill/>
        </p:spPr>
        <p:txBody>
          <a:bodyPr wrap="square" rtlCol="0">
            <a:spAutoFit/>
          </a:bodyPr>
          <a:lstStyle/>
          <a:p>
            <a:pPr algn="just"/>
            <a:r>
              <a:rPr lang="es-CL" sz="2000" b="1" dirty="0">
                <a:solidFill>
                  <a:schemeClr val="accent1">
                    <a:lumMod val="50000"/>
                  </a:schemeClr>
                </a:solidFill>
              </a:rPr>
              <a:t>25 de julio de 2014: </a:t>
            </a:r>
            <a:r>
              <a:rPr lang="es-CL" sz="2000" dirty="0">
                <a:solidFill>
                  <a:schemeClr val="accent1">
                    <a:lumMod val="50000"/>
                  </a:schemeClr>
                </a:solidFill>
              </a:rPr>
              <a:t>SVS publica un primer documento que presenta un nuevo modelo de supervisión basado en riesgos de Conducta de Mercado (</a:t>
            </a:r>
            <a:r>
              <a:rPr lang="es-CL" sz="2000" dirty="0" err="1">
                <a:solidFill>
                  <a:schemeClr val="accent1">
                    <a:lumMod val="50000"/>
                  </a:schemeClr>
                </a:solidFill>
              </a:rPr>
              <a:t>CdM</a:t>
            </a:r>
            <a:r>
              <a:rPr lang="es-CL" sz="2000" dirty="0">
                <a:solidFill>
                  <a:schemeClr val="accent1">
                    <a:lumMod val="50000"/>
                  </a:schemeClr>
                </a:solidFill>
              </a:rPr>
              <a:t>) para la industria aseguradora, abriéndose un proceso de consulta para la recepción de comentarios del mercado y público en general.</a:t>
            </a:r>
          </a:p>
          <a:p>
            <a:pPr algn="just"/>
            <a:endParaRPr lang="es-CL" sz="2000" dirty="0"/>
          </a:p>
          <a:p>
            <a:pPr algn="just"/>
            <a:r>
              <a:rPr lang="es-CL" sz="2000" b="1" dirty="0">
                <a:solidFill>
                  <a:schemeClr val="accent1">
                    <a:lumMod val="50000"/>
                  </a:schemeClr>
                </a:solidFill>
              </a:rPr>
              <a:t>2 de septiembre de 2015: </a:t>
            </a:r>
            <a:r>
              <a:rPr lang="es-CL" sz="2000" dirty="0" smtClean="0">
                <a:solidFill>
                  <a:schemeClr val="accent1">
                    <a:lumMod val="50000"/>
                  </a:schemeClr>
                </a:solidFill>
              </a:rPr>
              <a:t>Se </a:t>
            </a:r>
            <a:r>
              <a:rPr lang="es-CL" sz="2000" dirty="0">
                <a:solidFill>
                  <a:schemeClr val="accent1">
                    <a:lumMod val="50000"/>
                  </a:schemeClr>
                </a:solidFill>
              </a:rPr>
              <a:t>publica el segundo documento sobre Conducta de Mercado (</a:t>
            </a:r>
            <a:r>
              <a:rPr lang="es-CL" sz="2000" dirty="0" err="1">
                <a:solidFill>
                  <a:schemeClr val="accent1">
                    <a:lumMod val="50000"/>
                  </a:schemeClr>
                </a:solidFill>
              </a:rPr>
              <a:t>CdM</a:t>
            </a:r>
            <a:r>
              <a:rPr lang="es-CL" sz="2000" dirty="0">
                <a:solidFill>
                  <a:schemeClr val="accent1">
                    <a:lumMod val="50000"/>
                  </a:schemeClr>
                </a:solidFill>
              </a:rPr>
              <a:t>).</a:t>
            </a:r>
            <a:endParaRPr lang="es-CL" sz="2000" dirty="0" smtClean="0">
              <a:solidFill>
                <a:schemeClr val="accent1">
                  <a:lumMod val="50000"/>
                </a:schemeClr>
              </a:solidFill>
            </a:endParaRPr>
          </a:p>
        </p:txBody>
      </p:sp>
      <p:sp>
        <p:nvSpPr>
          <p:cNvPr id="6" name="5 Rectángulo"/>
          <p:cNvSpPr/>
          <p:nvPr/>
        </p:nvSpPr>
        <p:spPr>
          <a:xfrm>
            <a:off x="4211960" y="4581128"/>
            <a:ext cx="4824535" cy="22467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CL" sz="2000" dirty="0">
                <a:solidFill>
                  <a:schemeClr val="accent1">
                    <a:lumMod val="50000"/>
                  </a:schemeClr>
                </a:solidFill>
              </a:rPr>
              <a:t>El objeto del segundo informe </a:t>
            </a:r>
            <a:r>
              <a:rPr lang="es-CL" sz="2000" dirty="0" smtClean="0">
                <a:solidFill>
                  <a:schemeClr val="accent1">
                    <a:lumMod val="50000"/>
                  </a:schemeClr>
                </a:solidFill>
              </a:rPr>
              <a:t>fue </a:t>
            </a:r>
            <a:r>
              <a:rPr lang="es-CL" sz="2000" dirty="0">
                <a:solidFill>
                  <a:schemeClr val="accent1">
                    <a:lumMod val="50000"/>
                  </a:schemeClr>
                </a:solidFill>
              </a:rPr>
              <a:t>establecer los principios básicos que deben seguir las aseguradoras, intermediarios, liquidadores de siniestros y otros agentes del mercado asegurador en sus prácticas y conducta de mercado, así como el funcionamiento de sus gobiernos corporativos.</a:t>
            </a:r>
          </a:p>
        </p:txBody>
      </p:sp>
    </p:spTree>
    <p:extLst>
      <p:ext uri="{BB962C8B-B14F-4D97-AF65-F5344CB8AC3E}">
        <p14:creationId xmlns:p14="http://schemas.microsoft.com/office/powerpoint/2010/main" val="3439291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74638"/>
            <a:ext cx="8579296" cy="1143000"/>
          </a:xfrm>
        </p:spPr>
        <p:txBody>
          <a:bodyPr>
            <a:normAutofit fontScale="90000"/>
          </a:bodyPr>
          <a:lstStyle/>
          <a:p>
            <a:pPr algn="l"/>
            <a:r>
              <a:rPr lang="es-CL" sz="3600" b="1" dirty="0" smtClean="0">
                <a:solidFill>
                  <a:schemeClr val="accent1">
                    <a:lumMod val="50000"/>
                  </a:schemeClr>
                </a:solidFill>
              </a:rPr>
              <a:t>Modelo de Supervisión de Conducta de Mercado</a:t>
            </a:r>
            <a:endParaRPr lang="es-CL" sz="3600" b="1" dirty="0">
              <a:solidFill>
                <a:schemeClr val="accent1">
                  <a:lumMod val="50000"/>
                </a:schemeClr>
              </a:solidFill>
            </a:endParaRPr>
          </a:p>
        </p:txBody>
      </p:sp>
      <p:sp>
        <p:nvSpPr>
          <p:cNvPr id="4" name="3 Rectángulo"/>
          <p:cNvSpPr/>
          <p:nvPr/>
        </p:nvSpPr>
        <p:spPr>
          <a:xfrm>
            <a:off x="179512" y="1600339"/>
            <a:ext cx="8856984" cy="400110"/>
          </a:xfrm>
          <a:prstGeom prst="rect">
            <a:avLst/>
          </a:prstGeom>
        </p:spPr>
        <p:txBody>
          <a:bodyPr wrap="square">
            <a:spAutoFit/>
          </a:bodyPr>
          <a:lstStyle/>
          <a:p>
            <a:pPr algn="just"/>
            <a:endParaRPr lang="es-CL" sz="2000" dirty="0">
              <a:solidFill>
                <a:schemeClr val="accent1">
                  <a:lumMod val="50000"/>
                </a:schemeClr>
              </a:solidFill>
            </a:endParaRPr>
          </a:p>
        </p:txBody>
      </p:sp>
      <p:sp>
        <p:nvSpPr>
          <p:cNvPr id="5" name="4 Rectángulo"/>
          <p:cNvSpPr/>
          <p:nvPr/>
        </p:nvSpPr>
        <p:spPr>
          <a:xfrm>
            <a:off x="179512" y="1340768"/>
            <a:ext cx="8856984" cy="1015663"/>
          </a:xfrm>
          <a:prstGeom prst="rect">
            <a:avLst/>
          </a:prstGeom>
        </p:spPr>
        <p:txBody>
          <a:bodyPr wrap="square">
            <a:spAutoFit/>
          </a:bodyPr>
          <a:lstStyle/>
          <a:p>
            <a:pPr marL="342900" indent="-342900">
              <a:buFont typeface="Arial" panose="020B0604020202020204" pitchFamily="34" charset="0"/>
              <a:buChar char="•"/>
            </a:pPr>
            <a:r>
              <a:rPr lang="es-CL" sz="2000" dirty="0">
                <a:solidFill>
                  <a:schemeClr val="accent1">
                    <a:lumMod val="50000"/>
                  </a:schemeClr>
                </a:solidFill>
              </a:rPr>
              <a:t>El modelo comprende la definición de principios básicos, de normas aplicables, y de posibles medidas preventivas y correctivas tendientes a prevenir prácticas de conducta de mercado no deseadas o a modificarlas cuando éstas ocurran.</a:t>
            </a:r>
          </a:p>
        </p:txBody>
      </p:sp>
      <p:sp>
        <p:nvSpPr>
          <p:cNvPr id="6" name="5 CuadroTexto"/>
          <p:cNvSpPr txBox="1"/>
          <p:nvPr/>
        </p:nvSpPr>
        <p:spPr>
          <a:xfrm>
            <a:off x="1475656" y="2801325"/>
            <a:ext cx="3924436" cy="461665"/>
          </a:xfrm>
          <a:prstGeom prst="rect">
            <a:avLst/>
          </a:prstGeom>
          <a:noFill/>
        </p:spPr>
        <p:txBody>
          <a:bodyPr wrap="square" rtlCol="0">
            <a:spAutoFit/>
          </a:bodyPr>
          <a:lstStyle/>
          <a:p>
            <a:r>
              <a:rPr lang="es-CL" sz="2400" b="1" dirty="0" smtClean="0">
                <a:solidFill>
                  <a:schemeClr val="accent1">
                    <a:lumMod val="50000"/>
                  </a:schemeClr>
                </a:solidFill>
              </a:rPr>
              <a:t>principios básicos de la </a:t>
            </a:r>
            <a:r>
              <a:rPr lang="es-CL" sz="2400" b="1" dirty="0" err="1" smtClean="0">
                <a:solidFill>
                  <a:schemeClr val="accent1">
                    <a:lumMod val="50000"/>
                  </a:schemeClr>
                </a:solidFill>
              </a:rPr>
              <a:t>CdM</a:t>
            </a:r>
            <a:r>
              <a:rPr lang="es-CL" sz="2400" b="1" dirty="0" smtClean="0">
                <a:solidFill>
                  <a:schemeClr val="accent1">
                    <a:lumMod val="50000"/>
                  </a:schemeClr>
                </a:solidFill>
              </a:rPr>
              <a:t>: </a:t>
            </a:r>
            <a:endParaRPr lang="es-CL" sz="2400" b="1" dirty="0">
              <a:solidFill>
                <a:schemeClr val="accent1">
                  <a:lumMod val="50000"/>
                </a:schemeClr>
              </a:solidFill>
            </a:endParaRPr>
          </a:p>
        </p:txBody>
      </p:sp>
      <p:sp>
        <p:nvSpPr>
          <p:cNvPr id="7" name="6 CuadroTexto"/>
          <p:cNvSpPr txBox="1"/>
          <p:nvPr/>
        </p:nvSpPr>
        <p:spPr>
          <a:xfrm>
            <a:off x="755576" y="2276872"/>
            <a:ext cx="864096" cy="1446550"/>
          </a:xfrm>
          <a:prstGeom prst="rect">
            <a:avLst/>
          </a:prstGeom>
          <a:noFill/>
        </p:spPr>
        <p:txBody>
          <a:bodyPr wrap="square" rtlCol="0">
            <a:spAutoFit/>
          </a:bodyPr>
          <a:lstStyle/>
          <a:p>
            <a:r>
              <a:rPr lang="es-CL" sz="8800" b="1" dirty="0" smtClean="0">
                <a:solidFill>
                  <a:schemeClr val="accent1">
                    <a:lumMod val="50000"/>
                  </a:schemeClr>
                </a:solidFill>
              </a:rPr>
              <a:t>4</a:t>
            </a:r>
            <a:endParaRPr lang="es-CL" sz="8800" b="1" dirty="0">
              <a:solidFill>
                <a:schemeClr val="accent1">
                  <a:lumMod val="50000"/>
                </a:schemeClr>
              </a:solidFill>
            </a:endParaRPr>
          </a:p>
        </p:txBody>
      </p:sp>
      <p:sp>
        <p:nvSpPr>
          <p:cNvPr id="8" name="7 CuadroTexto"/>
          <p:cNvSpPr txBox="1"/>
          <p:nvPr/>
        </p:nvSpPr>
        <p:spPr>
          <a:xfrm>
            <a:off x="323528" y="3570689"/>
            <a:ext cx="5688632" cy="2954655"/>
          </a:xfrm>
          <a:prstGeom prst="rect">
            <a:avLst/>
          </a:prstGeom>
          <a:noFill/>
        </p:spPr>
        <p:txBody>
          <a:bodyPr wrap="square" rtlCol="0">
            <a:spAutoFit/>
          </a:bodyPr>
          <a:lstStyle/>
          <a:p>
            <a:r>
              <a:rPr lang="es-CL" dirty="0" smtClean="0"/>
              <a:t>-</a:t>
            </a:r>
            <a:r>
              <a:rPr lang="es-CL" sz="2400" dirty="0" smtClean="0">
                <a:solidFill>
                  <a:schemeClr val="accent1">
                    <a:lumMod val="50000"/>
                  </a:schemeClr>
                </a:solidFill>
              </a:rPr>
              <a:t>Trato justo a los clientes.</a:t>
            </a:r>
          </a:p>
          <a:p>
            <a:r>
              <a:rPr lang="es-CL" sz="2400" dirty="0" smtClean="0">
                <a:solidFill>
                  <a:schemeClr val="accent1">
                    <a:lumMod val="50000"/>
                  </a:schemeClr>
                </a:solidFill>
              </a:rPr>
              <a:t>-Gestión de conflictos de interés.</a:t>
            </a:r>
          </a:p>
          <a:p>
            <a:r>
              <a:rPr lang="es-CL" sz="2400" dirty="0" smtClean="0">
                <a:solidFill>
                  <a:schemeClr val="accent1">
                    <a:lumMod val="50000"/>
                  </a:schemeClr>
                </a:solidFill>
              </a:rPr>
              <a:t>-Protección de la información de los clientes.</a:t>
            </a:r>
          </a:p>
          <a:p>
            <a:r>
              <a:rPr lang="es-CL" sz="2400" dirty="0" smtClean="0">
                <a:solidFill>
                  <a:schemeClr val="accent1">
                    <a:lumMod val="50000"/>
                  </a:schemeClr>
                </a:solidFill>
              </a:rPr>
              <a:t>-Promoción del desarrollo del mercado a través de la transparencia, contribución a la educación financiera y el acceso al seguro.</a:t>
            </a:r>
          </a:p>
          <a:p>
            <a:endParaRPr lang="es-CL"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8281" t="57319" r="33710" b="8236"/>
          <a:stretch/>
        </p:blipFill>
        <p:spPr bwMode="auto">
          <a:xfrm>
            <a:off x="6299684" y="3262990"/>
            <a:ext cx="2844316" cy="349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946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74638"/>
            <a:ext cx="8579296" cy="1143000"/>
          </a:xfrm>
        </p:spPr>
        <p:txBody>
          <a:bodyPr>
            <a:normAutofit/>
          </a:bodyPr>
          <a:lstStyle/>
          <a:p>
            <a:pPr algn="l"/>
            <a:r>
              <a:rPr lang="es-CL" sz="3600" b="1" dirty="0" smtClean="0">
                <a:solidFill>
                  <a:schemeClr val="accent1">
                    <a:lumMod val="50000"/>
                  </a:schemeClr>
                </a:solidFill>
              </a:rPr>
              <a:t>Política de Supervisión de </a:t>
            </a:r>
            <a:r>
              <a:rPr lang="es-CL" sz="3600" b="1" dirty="0" err="1" smtClean="0">
                <a:solidFill>
                  <a:schemeClr val="accent1">
                    <a:lumMod val="50000"/>
                  </a:schemeClr>
                </a:solidFill>
              </a:rPr>
              <a:t>CdM</a:t>
            </a:r>
            <a:endParaRPr lang="es-CL" sz="3600" b="1" dirty="0">
              <a:solidFill>
                <a:schemeClr val="accent1">
                  <a:lumMod val="50000"/>
                </a:schemeClr>
              </a:solidFill>
            </a:endParaRPr>
          </a:p>
        </p:txBody>
      </p:sp>
      <p:sp>
        <p:nvSpPr>
          <p:cNvPr id="4" name="3 Rectángulo"/>
          <p:cNvSpPr/>
          <p:nvPr/>
        </p:nvSpPr>
        <p:spPr>
          <a:xfrm>
            <a:off x="179512" y="1600339"/>
            <a:ext cx="8856984" cy="400110"/>
          </a:xfrm>
          <a:prstGeom prst="rect">
            <a:avLst/>
          </a:prstGeom>
        </p:spPr>
        <p:txBody>
          <a:bodyPr wrap="square">
            <a:spAutoFit/>
          </a:bodyPr>
          <a:lstStyle/>
          <a:p>
            <a:pPr algn="just"/>
            <a:endParaRPr lang="es-CL" sz="2000" dirty="0">
              <a:solidFill>
                <a:schemeClr val="accent1">
                  <a:lumMod val="50000"/>
                </a:schemeClr>
              </a:solidFill>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999" t="10283" r="10013" b="10729"/>
          <a:stretch/>
        </p:blipFill>
        <p:spPr bwMode="auto">
          <a:xfrm rot="16200000">
            <a:off x="6064696" y="3789356"/>
            <a:ext cx="3115500" cy="3076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179512" y="1720840"/>
            <a:ext cx="5760640" cy="4893647"/>
          </a:xfrm>
          <a:prstGeom prst="rect">
            <a:avLst/>
          </a:prstGeom>
        </p:spPr>
        <p:txBody>
          <a:bodyPr wrap="square">
            <a:spAutoFit/>
          </a:bodyPr>
          <a:lstStyle/>
          <a:p>
            <a:r>
              <a:rPr lang="es-CL" sz="2400" b="1" dirty="0">
                <a:solidFill>
                  <a:schemeClr val="accent1">
                    <a:lumMod val="50000"/>
                  </a:schemeClr>
                </a:solidFill>
              </a:rPr>
              <a:t>Este enfoque complementa las actividades de supervisión actuales, en materias tales como: </a:t>
            </a:r>
          </a:p>
          <a:p>
            <a:endParaRPr lang="es-CL" sz="2400" b="1" dirty="0">
              <a:solidFill>
                <a:schemeClr val="accent1">
                  <a:lumMod val="50000"/>
                </a:schemeClr>
              </a:solidFill>
            </a:endParaRPr>
          </a:p>
          <a:p>
            <a:pPr marL="342900" indent="-342900">
              <a:buFont typeface="Wingdings" panose="05000000000000000000" pitchFamily="2" charset="2"/>
              <a:buChar char="ü"/>
            </a:pPr>
            <a:r>
              <a:rPr lang="es-CL" sz="2400" b="1" dirty="0">
                <a:solidFill>
                  <a:schemeClr val="accent1">
                    <a:lumMod val="50000"/>
                  </a:schemeClr>
                </a:solidFill>
              </a:rPr>
              <a:t>Oferta de Seguros y Depósito de Pólizas.</a:t>
            </a:r>
          </a:p>
          <a:p>
            <a:pPr marL="342900" indent="-342900">
              <a:buFont typeface="Wingdings" panose="05000000000000000000" pitchFamily="2" charset="2"/>
              <a:buChar char="ü"/>
            </a:pPr>
            <a:endParaRPr lang="es-CL" sz="2400" b="1" dirty="0">
              <a:solidFill>
                <a:schemeClr val="accent1">
                  <a:lumMod val="50000"/>
                </a:schemeClr>
              </a:solidFill>
            </a:endParaRPr>
          </a:p>
          <a:p>
            <a:pPr marL="342900" indent="-342900">
              <a:buFont typeface="Wingdings" panose="05000000000000000000" pitchFamily="2" charset="2"/>
              <a:buChar char="ü"/>
            </a:pPr>
            <a:r>
              <a:rPr lang="es-CL" sz="2400" b="1" dirty="0">
                <a:solidFill>
                  <a:schemeClr val="accent1">
                    <a:lumMod val="50000"/>
                  </a:schemeClr>
                </a:solidFill>
              </a:rPr>
              <a:t>Publicidad, promoción e información al asegurado o contratante del seguro.</a:t>
            </a:r>
          </a:p>
          <a:p>
            <a:pPr marL="342900" indent="-342900">
              <a:buFont typeface="Wingdings" panose="05000000000000000000" pitchFamily="2" charset="2"/>
              <a:buChar char="ü"/>
            </a:pPr>
            <a:endParaRPr lang="es-CL" sz="2400" b="1" dirty="0">
              <a:solidFill>
                <a:schemeClr val="accent1">
                  <a:lumMod val="50000"/>
                </a:schemeClr>
              </a:solidFill>
            </a:endParaRPr>
          </a:p>
          <a:p>
            <a:pPr marL="342900" indent="-342900">
              <a:buFont typeface="Wingdings" panose="05000000000000000000" pitchFamily="2" charset="2"/>
              <a:buChar char="ü"/>
            </a:pPr>
            <a:r>
              <a:rPr lang="es-CL" sz="2400" b="1" dirty="0">
                <a:solidFill>
                  <a:schemeClr val="accent1">
                    <a:lumMod val="50000"/>
                  </a:schemeClr>
                </a:solidFill>
              </a:rPr>
              <a:t>Atención de Reclamos y Resolución de Conflictos.</a:t>
            </a:r>
          </a:p>
          <a:p>
            <a:pPr marL="342900" indent="-342900">
              <a:buFont typeface="Wingdings" panose="05000000000000000000" pitchFamily="2" charset="2"/>
              <a:buChar char="ü"/>
            </a:pPr>
            <a:endParaRPr lang="es-CL" sz="2400" b="1" dirty="0">
              <a:solidFill>
                <a:schemeClr val="accent1">
                  <a:lumMod val="50000"/>
                </a:schemeClr>
              </a:solidFill>
            </a:endParaRPr>
          </a:p>
          <a:p>
            <a:pPr marL="342900" indent="-342900">
              <a:buFont typeface="Wingdings" panose="05000000000000000000" pitchFamily="2" charset="2"/>
              <a:buChar char="ü"/>
            </a:pPr>
            <a:r>
              <a:rPr lang="es-CL" sz="2400" b="1" dirty="0">
                <a:solidFill>
                  <a:schemeClr val="accent1">
                    <a:lumMod val="50000"/>
                  </a:schemeClr>
                </a:solidFill>
              </a:rPr>
              <a:t>Comercialización de Seguros.</a:t>
            </a:r>
          </a:p>
        </p:txBody>
      </p:sp>
    </p:spTree>
    <p:extLst>
      <p:ext uri="{BB962C8B-B14F-4D97-AF65-F5344CB8AC3E}">
        <p14:creationId xmlns:p14="http://schemas.microsoft.com/office/powerpoint/2010/main" val="1723924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CL" b="1" dirty="0" smtClean="0">
                <a:solidFill>
                  <a:schemeClr val="accent1">
                    <a:lumMod val="50000"/>
                  </a:schemeClr>
                </a:solidFill>
              </a:rPr>
              <a:t>Temario</a:t>
            </a:r>
            <a:endParaRPr lang="es-CL" b="1" dirty="0">
              <a:solidFill>
                <a:schemeClr val="accent1">
                  <a:lumMod val="50000"/>
                </a:schemeClr>
              </a:solidFill>
            </a:endParaRPr>
          </a:p>
        </p:txBody>
      </p:sp>
      <p:sp>
        <p:nvSpPr>
          <p:cNvPr id="3" name="2 Rectángulo"/>
          <p:cNvSpPr/>
          <p:nvPr/>
        </p:nvSpPr>
        <p:spPr>
          <a:xfrm>
            <a:off x="611560" y="1484784"/>
            <a:ext cx="8136904" cy="4893647"/>
          </a:xfrm>
          <a:prstGeom prst="rect">
            <a:avLst/>
          </a:prstGeom>
        </p:spPr>
        <p:txBody>
          <a:bodyPr wrap="square">
            <a:spAutoFit/>
          </a:bodyPr>
          <a:lstStyle/>
          <a:p>
            <a:pPr marL="342900" indent="-342900">
              <a:buFont typeface="Wingdings" panose="05000000000000000000" pitchFamily="2" charset="2"/>
              <a:buChar char="§"/>
            </a:pPr>
            <a:r>
              <a:rPr lang="es-CL" sz="2400" dirty="0" smtClean="0">
                <a:solidFill>
                  <a:schemeClr val="accent1">
                    <a:lumMod val="50000"/>
                  </a:schemeClr>
                </a:solidFill>
              </a:rPr>
              <a:t>Introducción.</a:t>
            </a:r>
            <a:endParaRPr lang="es-CL" sz="2400" dirty="0">
              <a:solidFill>
                <a:schemeClr val="accent1">
                  <a:lumMod val="50000"/>
                </a:schemeClr>
              </a:solidFill>
            </a:endParaRPr>
          </a:p>
          <a:p>
            <a:pPr marL="342900" indent="-342900">
              <a:buFont typeface="Wingdings" panose="05000000000000000000" pitchFamily="2" charset="2"/>
              <a:buChar char="§"/>
            </a:pPr>
            <a:endParaRPr lang="es-CL" sz="2400" dirty="0">
              <a:solidFill>
                <a:schemeClr val="accent1">
                  <a:lumMod val="50000"/>
                </a:schemeClr>
              </a:solidFill>
            </a:endParaRPr>
          </a:p>
          <a:p>
            <a:pPr marL="342900" indent="-342900">
              <a:buFont typeface="Wingdings" panose="05000000000000000000" pitchFamily="2" charset="2"/>
              <a:buChar char="§"/>
            </a:pPr>
            <a:r>
              <a:rPr lang="es-CL" sz="2400" dirty="0">
                <a:solidFill>
                  <a:schemeClr val="accent1">
                    <a:lumMod val="50000"/>
                  </a:schemeClr>
                </a:solidFill>
              </a:rPr>
              <a:t>Mercado de </a:t>
            </a:r>
            <a:r>
              <a:rPr lang="es-CL" sz="2400" dirty="0" smtClean="0">
                <a:solidFill>
                  <a:schemeClr val="accent1">
                    <a:lumMod val="50000"/>
                  </a:schemeClr>
                </a:solidFill>
              </a:rPr>
              <a:t>seguros </a:t>
            </a:r>
            <a:r>
              <a:rPr lang="es-CL" sz="2400" dirty="0">
                <a:solidFill>
                  <a:schemeClr val="accent1">
                    <a:lumMod val="50000"/>
                  </a:schemeClr>
                </a:solidFill>
              </a:rPr>
              <a:t>en </a:t>
            </a:r>
            <a:r>
              <a:rPr lang="es-CL" sz="2400" dirty="0" smtClean="0">
                <a:solidFill>
                  <a:schemeClr val="accent1">
                    <a:lumMod val="50000"/>
                  </a:schemeClr>
                </a:solidFill>
              </a:rPr>
              <a:t>Chile.</a:t>
            </a:r>
            <a:endParaRPr lang="es-CL" sz="2400" dirty="0">
              <a:solidFill>
                <a:schemeClr val="accent1">
                  <a:lumMod val="50000"/>
                </a:schemeClr>
              </a:solidFill>
            </a:endParaRPr>
          </a:p>
          <a:p>
            <a:pPr marL="342900" indent="-342900">
              <a:buFont typeface="Wingdings" panose="05000000000000000000" pitchFamily="2" charset="2"/>
              <a:buChar char="§"/>
            </a:pPr>
            <a:endParaRPr lang="es-CL" sz="2400" dirty="0">
              <a:solidFill>
                <a:schemeClr val="accent1">
                  <a:lumMod val="50000"/>
                </a:schemeClr>
              </a:solidFill>
            </a:endParaRPr>
          </a:p>
          <a:p>
            <a:pPr marL="342900" indent="-342900">
              <a:buFont typeface="Wingdings" panose="05000000000000000000" pitchFamily="2" charset="2"/>
              <a:buChar char="§"/>
            </a:pPr>
            <a:r>
              <a:rPr lang="es-CL" sz="2400" dirty="0">
                <a:solidFill>
                  <a:schemeClr val="accent1">
                    <a:lumMod val="50000"/>
                  </a:schemeClr>
                </a:solidFill>
              </a:rPr>
              <a:t>Principales c</a:t>
            </a:r>
            <a:r>
              <a:rPr lang="es-CL" sz="2400" dirty="0" smtClean="0">
                <a:solidFill>
                  <a:schemeClr val="accent1">
                    <a:lumMod val="50000"/>
                  </a:schemeClr>
                </a:solidFill>
              </a:rPr>
              <a:t>ambios legales </a:t>
            </a:r>
            <a:r>
              <a:rPr lang="es-CL" sz="2400" dirty="0">
                <a:solidFill>
                  <a:schemeClr val="accent1">
                    <a:lumMod val="50000"/>
                  </a:schemeClr>
                </a:solidFill>
              </a:rPr>
              <a:t>con </a:t>
            </a:r>
            <a:r>
              <a:rPr lang="es-CL" sz="2400" dirty="0" smtClean="0">
                <a:solidFill>
                  <a:schemeClr val="accent1">
                    <a:lumMod val="50000"/>
                  </a:schemeClr>
                </a:solidFill>
              </a:rPr>
              <a:t>impacto </a:t>
            </a:r>
            <a:r>
              <a:rPr lang="es-CL" sz="2400" dirty="0">
                <a:solidFill>
                  <a:schemeClr val="accent1">
                    <a:lumMod val="50000"/>
                  </a:schemeClr>
                </a:solidFill>
              </a:rPr>
              <a:t>en los </a:t>
            </a:r>
            <a:r>
              <a:rPr lang="es-CL" sz="2400" dirty="0" smtClean="0">
                <a:solidFill>
                  <a:schemeClr val="accent1">
                    <a:lumMod val="50000"/>
                  </a:schemeClr>
                </a:solidFill>
              </a:rPr>
              <a:t>intermediarios.</a:t>
            </a:r>
            <a:endParaRPr lang="es-CL" sz="2400" dirty="0">
              <a:solidFill>
                <a:schemeClr val="accent1">
                  <a:lumMod val="50000"/>
                </a:schemeClr>
              </a:solidFill>
            </a:endParaRPr>
          </a:p>
          <a:p>
            <a:pPr marL="342900" indent="-342900">
              <a:buFont typeface="Wingdings" panose="05000000000000000000" pitchFamily="2" charset="2"/>
              <a:buChar char="§"/>
            </a:pPr>
            <a:endParaRPr lang="es-CL" sz="2400" dirty="0">
              <a:solidFill>
                <a:schemeClr val="accent1">
                  <a:lumMod val="50000"/>
                </a:schemeClr>
              </a:solidFill>
            </a:endParaRPr>
          </a:p>
          <a:p>
            <a:pPr marL="342900" indent="-342900">
              <a:buFont typeface="Wingdings" panose="05000000000000000000" pitchFamily="2" charset="2"/>
              <a:buChar char="§"/>
            </a:pPr>
            <a:r>
              <a:rPr lang="es-CL" sz="2400" dirty="0">
                <a:solidFill>
                  <a:schemeClr val="accent1">
                    <a:lumMod val="50000"/>
                  </a:schemeClr>
                </a:solidFill>
              </a:rPr>
              <a:t>Modelo de Supervisión de Conducta de </a:t>
            </a:r>
            <a:r>
              <a:rPr lang="es-CL" sz="2400" dirty="0" smtClean="0">
                <a:solidFill>
                  <a:schemeClr val="accent1">
                    <a:lumMod val="50000"/>
                  </a:schemeClr>
                </a:solidFill>
              </a:rPr>
              <a:t>Mercado (</a:t>
            </a:r>
            <a:r>
              <a:rPr lang="es-CL" sz="2400" dirty="0" err="1" smtClean="0">
                <a:solidFill>
                  <a:schemeClr val="accent1">
                    <a:lumMod val="50000"/>
                  </a:schemeClr>
                </a:solidFill>
              </a:rPr>
              <a:t>CdM</a:t>
            </a:r>
            <a:r>
              <a:rPr lang="es-CL" sz="2400" dirty="0" smtClean="0">
                <a:solidFill>
                  <a:schemeClr val="accent1">
                    <a:lumMod val="50000"/>
                  </a:schemeClr>
                </a:solidFill>
              </a:rPr>
              <a:t>).</a:t>
            </a:r>
            <a:endParaRPr lang="es-CL" sz="2400" dirty="0">
              <a:solidFill>
                <a:schemeClr val="accent1">
                  <a:lumMod val="50000"/>
                </a:schemeClr>
              </a:solidFill>
            </a:endParaRPr>
          </a:p>
          <a:p>
            <a:pPr marL="342900" indent="-342900">
              <a:buFont typeface="Wingdings" panose="05000000000000000000" pitchFamily="2" charset="2"/>
              <a:buChar char="§"/>
            </a:pPr>
            <a:endParaRPr lang="es-CL" sz="2400" dirty="0">
              <a:solidFill>
                <a:schemeClr val="accent1">
                  <a:lumMod val="50000"/>
                </a:schemeClr>
              </a:solidFill>
            </a:endParaRPr>
          </a:p>
          <a:p>
            <a:pPr marL="342900" indent="-342900">
              <a:buFont typeface="Wingdings" panose="05000000000000000000" pitchFamily="2" charset="2"/>
              <a:buChar char="§"/>
            </a:pPr>
            <a:r>
              <a:rPr lang="es-CL" sz="2400" dirty="0">
                <a:solidFill>
                  <a:schemeClr val="accent1">
                    <a:lumMod val="50000"/>
                  </a:schemeClr>
                </a:solidFill>
              </a:rPr>
              <a:t>Recientes </a:t>
            </a:r>
            <a:r>
              <a:rPr lang="es-CL" sz="2400" dirty="0" smtClean="0">
                <a:solidFill>
                  <a:schemeClr val="accent1">
                    <a:lumMod val="50000"/>
                  </a:schemeClr>
                </a:solidFill>
              </a:rPr>
              <a:t>normas de la SVS sobre Conducta </a:t>
            </a:r>
            <a:r>
              <a:rPr lang="es-CL" sz="2400" dirty="0">
                <a:solidFill>
                  <a:schemeClr val="accent1">
                    <a:lumMod val="50000"/>
                  </a:schemeClr>
                </a:solidFill>
              </a:rPr>
              <a:t>de Mercado en </a:t>
            </a:r>
            <a:r>
              <a:rPr lang="es-CL" sz="2400" dirty="0" smtClean="0">
                <a:solidFill>
                  <a:schemeClr val="accent1">
                    <a:lumMod val="50000"/>
                  </a:schemeClr>
                </a:solidFill>
              </a:rPr>
              <a:t>mercado asegurador.</a:t>
            </a:r>
            <a:endParaRPr lang="es-CL" sz="2400" dirty="0">
              <a:solidFill>
                <a:schemeClr val="accent1">
                  <a:lumMod val="50000"/>
                </a:schemeClr>
              </a:solidFill>
            </a:endParaRPr>
          </a:p>
          <a:p>
            <a:pPr marL="342900" indent="-342900">
              <a:buFont typeface="Wingdings" panose="05000000000000000000" pitchFamily="2" charset="2"/>
              <a:buChar char="§"/>
            </a:pPr>
            <a:endParaRPr lang="es-CL" sz="2400" dirty="0">
              <a:solidFill>
                <a:schemeClr val="accent1">
                  <a:lumMod val="50000"/>
                </a:schemeClr>
              </a:solidFill>
            </a:endParaRPr>
          </a:p>
          <a:p>
            <a:pPr marL="342900" indent="-342900">
              <a:buFont typeface="Wingdings" panose="05000000000000000000" pitchFamily="2" charset="2"/>
              <a:buChar char="§"/>
            </a:pPr>
            <a:r>
              <a:rPr lang="es-CL" sz="2400" dirty="0" smtClean="0">
                <a:solidFill>
                  <a:schemeClr val="accent1">
                    <a:lumMod val="50000"/>
                  </a:schemeClr>
                </a:solidFill>
              </a:rPr>
              <a:t>Conclusiones.</a:t>
            </a:r>
            <a:endParaRPr lang="es-CL" sz="2400" dirty="0">
              <a:solidFill>
                <a:schemeClr val="accent1">
                  <a:lumMod val="50000"/>
                </a:schemeClr>
              </a:solidFill>
            </a:endParaRPr>
          </a:p>
        </p:txBody>
      </p:sp>
    </p:spTree>
    <p:extLst>
      <p:ext uri="{BB962C8B-B14F-4D97-AF65-F5344CB8AC3E}">
        <p14:creationId xmlns:p14="http://schemas.microsoft.com/office/powerpoint/2010/main" val="4103973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1600339"/>
            <a:ext cx="8856984" cy="400110"/>
          </a:xfrm>
          <a:prstGeom prst="rect">
            <a:avLst/>
          </a:prstGeom>
        </p:spPr>
        <p:txBody>
          <a:bodyPr wrap="square">
            <a:spAutoFit/>
          </a:bodyPr>
          <a:lstStyle/>
          <a:p>
            <a:pPr algn="just"/>
            <a:endParaRPr lang="es-CL" sz="2000" dirty="0">
              <a:solidFill>
                <a:schemeClr val="accent1">
                  <a:lumMod val="50000"/>
                </a:schemeClr>
              </a:solidFill>
            </a:endParaRPr>
          </a:p>
        </p:txBody>
      </p:sp>
      <p:sp>
        <p:nvSpPr>
          <p:cNvPr id="5" name="4 Rectángulo"/>
          <p:cNvSpPr/>
          <p:nvPr/>
        </p:nvSpPr>
        <p:spPr>
          <a:xfrm>
            <a:off x="179512" y="1340768"/>
            <a:ext cx="8856984" cy="4708981"/>
          </a:xfrm>
          <a:prstGeom prst="rect">
            <a:avLst/>
          </a:prstGeom>
        </p:spPr>
        <p:txBody>
          <a:bodyPr wrap="square">
            <a:spAutoFit/>
          </a:bodyPr>
          <a:lstStyle/>
          <a:p>
            <a:endParaRPr lang="es-CL" sz="2000" dirty="0" smtClean="0">
              <a:solidFill>
                <a:schemeClr val="accent1">
                  <a:lumMod val="50000"/>
                </a:schemeClr>
              </a:solidFill>
            </a:endParaRPr>
          </a:p>
          <a:p>
            <a:pPr algn="just"/>
            <a:r>
              <a:rPr lang="es-CL" sz="2000" dirty="0" smtClean="0">
                <a:solidFill>
                  <a:schemeClr val="accent1">
                    <a:lumMod val="50000"/>
                  </a:schemeClr>
                </a:solidFill>
              </a:rPr>
              <a:t>El </a:t>
            </a:r>
            <a:r>
              <a:rPr lang="es-CL" sz="2000" dirty="0">
                <a:solidFill>
                  <a:schemeClr val="accent1">
                    <a:lumMod val="50000"/>
                  </a:schemeClr>
                </a:solidFill>
              </a:rPr>
              <a:t>proceso de implementación del enfoque de supervisión de </a:t>
            </a:r>
            <a:r>
              <a:rPr lang="es-CL" sz="2000" dirty="0" err="1">
                <a:solidFill>
                  <a:schemeClr val="accent1">
                    <a:lumMod val="50000"/>
                  </a:schemeClr>
                </a:solidFill>
              </a:rPr>
              <a:t>CdM</a:t>
            </a:r>
            <a:r>
              <a:rPr lang="es-CL" sz="2000" dirty="0">
                <a:solidFill>
                  <a:schemeClr val="accent1">
                    <a:lumMod val="50000"/>
                  </a:schemeClr>
                </a:solidFill>
              </a:rPr>
              <a:t>, será gradual y considera las siguientes etapas:</a:t>
            </a:r>
          </a:p>
          <a:p>
            <a:pPr marL="342900" indent="-342900" algn="just">
              <a:buFont typeface="Arial" panose="020B0604020202020204" pitchFamily="34" charset="0"/>
              <a:buChar char="•"/>
            </a:pPr>
            <a:endParaRPr lang="es-CL" sz="2000" dirty="0">
              <a:solidFill>
                <a:schemeClr val="accent1">
                  <a:lumMod val="50000"/>
                </a:schemeClr>
              </a:solidFill>
            </a:endParaRPr>
          </a:p>
          <a:p>
            <a:pPr marL="342900" indent="-342900" algn="just">
              <a:buFont typeface="Arial" panose="020B0604020202020204" pitchFamily="34" charset="0"/>
              <a:buChar char="•"/>
            </a:pPr>
            <a:r>
              <a:rPr lang="es-CL" sz="2000" b="1" dirty="0">
                <a:solidFill>
                  <a:schemeClr val="accent1">
                    <a:lumMod val="50000"/>
                  </a:schemeClr>
                </a:solidFill>
              </a:rPr>
              <a:t>1era Etapa:</a:t>
            </a:r>
            <a:r>
              <a:rPr lang="es-CL" sz="2000" dirty="0">
                <a:solidFill>
                  <a:schemeClr val="accent1">
                    <a:lumMod val="50000"/>
                  </a:schemeClr>
                </a:solidFill>
              </a:rPr>
              <a:t> Efectuar un diagnóstico de las principales prácticas del mercado para lo cual la SVS requerirá a la industria aseguradora una autoevaluación.</a:t>
            </a:r>
          </a:p>
          <a:p>
            <a:pPr marL="342900" indent="-342900" algn="just">
              <a:buFont typeface="Arial" panose="020B0604020202020204" pitchFamily="34" charset="0"/>
              <a:buChar char="•"/>
            </a:pPr>
            <a:endParaRPr lang="es-CL" sz="2000" dirty="0">
              <a:solidFill>
                <a:schemeClr val="accent1">
                  <a:lumMod val="50000"/>
                </a:schemeClr>
              </a:solidFill>
            </a:endParaRPr>
          </a:p>
          <a:p>
            <a:pPr marL="342900" indent="-342900" algn="just">
              <a:buFont typeface="Arial" panose="020B0604020202020204" pitchFamily="34" charset="0"/>
              <a:buChar char="•"/>
            </a:pPr>
            <a:r>
              <a:rPr lang="es-CL" sz="2000" b="1" dirty="0">
                <a:solidFill>
                  <a:schemeClr val="accent1">
                    <a:lumMod val="50000"/>
                  </a:schemeClr>
                </a:solidFill>
              </a:rPr>
              <a:t>2da Etapa:</a:t>
            </a:r>
            <a:r>
              <a:rPr lang="es-CL" sz="2000" dirty="0">
                <a:solidFill>
                  <a:schemeClr val="accent1">
                    <a:lumMod val="50000"/>
                  </a:schemeClr>
                </a:solidFill>
              </a:rPr>
              <a:t> La SVS revisará la normativa relacionada con </a:t>
            </a:r>
            <a:r>
              <a:rPr lang="es-CL" sz="2000" dirty="0" err="1">
                <a:solidFill>
                  <a:schemeClr val="accent1">
                    <a:lumMod val="50000"/>
                  </a:schemeClr>
                </a:solidFill>
              </a:rPr>
              <a:t>CdM</a:t>
            </a:r>
            <a:r>
              <a:rPr lang="es-CL" sz="2000" dirty="0">
                <a:solidFill>
                  <a:schemeClr val="accent1">
                    <a:lumMod val="50000"/>
                  </a:schemeClr>
                </a:solidFill>
              </a:rPr>
              <a:t> y eventualmente realizará modificaciones normativas necesarias para aplicar el nuevo enfoque de supervisión.</a:t>
            </a:r>
          </a:p>
          <a:p>
            <a:pPr marL="342900" indent="-342900" algn="just">
              <a:buFont typeface="Arial" panose="020B0604020202020204" pitchFamily="34" charset="0"/>
              <a:buChar char="•"/>
            </a:pPr>
            <a:endParaRPr lang="es-CL" sz="2000" dirty="0">
              <a:solidFill>
                <a:schemeClr val="accent1">
                  <a:lumMod val="50000"/>
                </a:schemeClr>
              </a:solidFill>
            </a:endParaRPr>
          </a:p>
          <a:p>
            <a:pPr marL="342900" indent="-342900" algn="just">
              <a:buFont typeface="Arial" panose="020B0604020202020204" pitchFamily="34" charset="0"/>
              <a:buChar char="•"/>
            </a:pPr>
            <a:r>
              <a:rPr lang="es-CL" sz="2000" b="1" dirty="0">
                <a:solidFill>
                  <a:schemeClr val="accent1">
                    <a:lumMod val="50000"/>
                  </a:schemeClr>
                </a:solidFill>
              </a:rPr>
              <a:t>3era Etapa:</a:t>
            </a:r>
            <a:r>
              <a:rPr lang="es-CL" sz="2000" dirty="0">
                <a:solidFill>
                  <a:schemeClr val="accent1">
                    <a:lumMod val="50000"/>
                  </a:schemeClr>
                </a:solidFill>
              </a:rPr>
              <a:t> Posteriormente se evaluará la emisión de normas o guías de aplicación a objeto de clarificar a la industria y por tipo de fiscalizado el alcance que se persigue dar a estos principios, y los criterios específicos que la SVS considerará para la evaluación del cumplimiento de éstos.</a:t>
            </a:r>
          </a:p>
        </p:txBody>
      </p:sp>
      <p:sp>
        <p:nvSpPr>
          <p:cNvPr id="10" name="1 Título"/>
          <p:cNvSpPr>
            <a:spLocks noGrp="1"/>
          </p:cNvSpPr>
          <p:nvPr>
            <p:ph type="title"/>
          </p:nvPr>
        </p:nvSpPr>
        <p:spPr>
          <a:xfrm>
            <a:off x="107504" y="274638"/>
            <a:ext cx="8579296" cy="1143000"/>
          </a:xfrm>
        </p:spPr>
        <p:txBody>
          <a:bodyPr>
            <a:normAutofit/>
          </a:bodyPr>
          <a:lstStyle/>
          <a:p>
            <a:pPr algn="l"/>
            <a:r>
              <a:rPr lang="es-CL" sz="3600" b="1" dirty="0" smtClean="0">
                <a:solidFill>
                  <a:schemeClr val="accent1">
                    <a:lumMod val="50000"/>
                  </a:schemeClr>
                </a:solidFill>
              </a:rPr>
              <a:t>Modelo de Supervisión de </a:t>
            </a:r>
            <a:r>
              <a:rPr lang="es-CL" sz="3600" b="1" dirty="0" err="1" smtClean="0">
                <a:solidFill>
                  <a:schemeClr val="accent1">
                    <a:lumMod val="50000"/>
                  </a:schemeClr>
                </a:solidFill>
              </a:rPr>
              <a:t>CdM</a:t>
            </a:r>
            <a:r>
              <a:rPr lang="es-CL" sz="3600" b="1" dirty="0" smtClean="0">
                <a:solidFill>
                  <a:schemeClr val="accent1">
                    <a:lumMod val="50000"/>
                  </a:schemeClr>
                </a:solidFill>
              </a:rPr>
              <a:t>:</a:t>
            </a:r>
            <a:r>
              <a:rPr lang="es-CL" sz="3600" b="1" dirty="0">
                <a:solidFill>
                  <a:schemeClr val="accent1">
                    <a:lumMod val="50000"/>
                  </a:schemeClr>
                </a:solidFill>
              </a:rPr>
              <a:t> </a:t>
            </a:r>
            <a:r>
              <a:rPr lang="es-CL" sz="3600" b="1" dirty="0" smtClean="0">
                <a:solidFill>
                  <a:schemeClr val="accent1">
                    <a:lumMod val="50000"/>
                  </a:schemeClr>
                </a:solidFill>
              </a:rPr>
              <a:t>Agenda</a:t>
            </a:r>
            <a:endParaRPr lang="es-CL" sz="3600" b="1" dirty="0">
              <a:solidFill>
                <a:schemeClr val="accent1">
                  <a:lumMod val="50000"/>
                </a:schemeClr>
              </a:solidFill>
            </a:endParaRPr>
          </a:p>
        </p:txBody>
      </p:sp>
    </p:spTree>
    <p:extLst>
      <p:ext uri="{BB962C8B-B14F-4D97-AF65-F5344CB8AC3E}">
        <p14:creationId xmlns:p14="http://schemas.microsoft.com/office/powerpoint/2010/main" val="24598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74638"/>
            <a:ext cx="8579296" cy="1143000"/>
          </a:xfrm>
        </p:spPr>
        <p:txBody>
          <a:bodyPr>
            <a:normAutofit/>
          </a:bodyPr>
          <a:lstStyle/>
          <a:p>
            <a:pPr algn="l"/>
            <a:r>
              <a:rPr lang="es-CL" sz="3600" b="1" dirty="0" smtClean="0">
                <a:solidFill>
                  <a:schemeClr val="accent1">
                    <a:lumMod val="50000"/>
                  </a:schemeClr>
                </a:solidFill>
              </a:rPr>
              <a:t>Normas recientes de </a:t>
            </a:r>
            <a:r>
              <a:rPr lang="es-CL" sz="3600" b="1" dirty="0" err="1" smtClean="0">
                <a:solidFill>
                  <a:schemeClr val="accent1">
                    <a:lumMod val="50000"/>
                  </a:schemeClr>
                </a:solidFill>
              </a:rPr>
              <a:t>CdM</a:t>
            </a:r>
            <a:r>
              <a:rPr lang="es-CL" sz="3600" b="1" dirty="0" smtClean="0">
                <a:solidFill>
                  <a:schemeClr val="accent1">
                    <a:lumMod val="50000"/>
                  </a:schemeClr>
                </a:solidFill>
              </a:rPr>
              <a:t> de Seguros</a:t>
            </a:r>
            <a:endParaRPr lang="es-CL" sz="3600" b="1" dirty="0">
              <a:solidFill>
                <a:schemeClr val="accent1">
                  <a:lumMod val="50000"/>
                </a:schemeClr>
              </a:solidFill>
            </a:endParaRPr>
          </a:p>
        </p:txBody>
      </p:sp>
      <p:sp>
        <p:nvSpPr>
          <p:cNvPr id="5" name="4 CuadroTexto"/>
          <p:cNvSpPr txBox="1"/>
          <p:nvPr/>
        </p:nvSpPr>
        <p:spPr>
          <a:xfrm>
            <a:off x="179512" y="1484784"/>
            <a:ext cx="8784976" cy="4539704"/>
          </a:xfrm>
          <a:prstGeom prst="rect">
            <a:avLst/>
          </a:prstGeom>
          <a:noFill/>
        </p:spPr>
        <p:txBody>
          <a:bodyPr wrap="square" rtlCol="0">
            <a:spAutoFit/>
          </a:bodyPr>
          <a:lstStyle/>
          <a:p>
            <a:r>
              <a:rPr lang="es-CL" sz="2400" b="1" u="sng" dirty="0" smtClean="0">
                <a:solidFill>
                  <a:schemeClr val="accent1">
                    <a:lumMod val="50000"/>
                  </a:schemeClr>
                </a:solidFill>
              </a:rPr>
              <a:t>Seguros con Ahorro </a:t>
            </a:r>
            <a:r>
              <a:rPr lang="es-CL" sz="2400" b="1" u="sng" dirty="0">
                <a:solidFill>
                  <a:schemeClr val="accent1">
                    <a:lumMod val="50000"/>
                  </a:schemeClr>
                </a:solidFill>
              </a:rPr>
              <a:t>o </a:t>
            </a:r>
            <a:r>
              <a:rPr lang="es-CL" sz="2400" b="1" u="sng" dirty="0" smtClean="0">
                <a:solidFill>
                  <a:schemeClr val="accent1">
                    <a:lumMod val="50000"/>
                  </a:schemeClr>
                </a:solidFill>
              </a:rPr>
              <a:t>CUI y la Circular </a:t>
            </a:r>
            <a:r>
              <a:rPr lang="es-CL" sz="2400" b="1" u="sng" dirty="0">
                <a:solidFill>
                  <a:schemeClr val="accent1">
                    <a:lumMod val="50000"/>
                  </a:schemeClr>
                </a:solidFill>
              </a:rPr>
              <a:t>2180:</a:t>
            </a:r>
            <a:endParaRPr lang="es-CL" sz="2400" b="1" u="sng" dirty="0" smtClean="0">
              <a:solidFill>
                <a:schemeClr val="accent1">
                  <a:lumMod val="50000"/>
                </a:schemeClr>
              </a:solidFill>
            </a:endParaRPr>
          </a:p>
          <a:p>
            <a:pPr algn="just">
              <a:defRPr/>
            </a:pPr>
            <a:endParaRPr lang="es-CL" b="1" dirty="0" smtClean="0">
              <a:solidFill>
                <a:schemeClr val="tx2">
                  <a:lumMod val="75000"/>
                </a:schemeClr>
              </a:solidFill>
            </a:endParaRPr>
          </a:p>
          <a:p>
            <a:pPr marL="342900" indent="-342900" algn="just">
              <a:buFont typeface="Courier New" panose="02070309020205020404" pitchFamily="49" charset="0"/>
              <a:buChar char="o"/>
              <a:defRPr/>
            </a:pPr>
            <a:r>
              <a:rPr lang="es-CL" sz="2000" dirty="0" smtClean="0">
                <a:solidFill>
                  <a:schemeClr val="tx2">
                    <a:lumMod val="75000"/>
                  </a:schemeClr>
                </a:solidFill>
              </a:rPr>
              <a:t>Es </a:t>
            </a:r>
            <a:r>
              <a:rPr lang="es-CL" sz="2000" dirty="0">
                <a:solidFill>
                  <a:schemeClr val="tx2">
                    <a:lumMod val="75000"/>
                  </a:schemeClr>
                </a:solidFill>
              </a:rPr>
              <a:t>un producto que ofrece a las personas protección en caso de fallecimiento, invalidez u otras coberturas, y una acumulación de ahorro futuro.</a:t>
            </a:r>
          </a:p>
          <a:p>
            <a:pPr algn="just">
              <a:defRPr/>
            </a:pPr>
            <a:endParaRPr lang="es-CL" sz="2000" dirty="0">
              <a:solidFill>
                <a:schemeClr val="tx2">
                  <a:lumMod val="75000"/>
                </a:schemeClr>
              </a:solidFill>
            </a:endParaRPr>
          </a:p>
          <a:p>
            <a:pPr marL="342900" indent="-342900" algn="just">
              <a:buFont typeface="Courier New" panose="02070309020205020404" pitchFamily="49" charset="0"/>
              <a:buChar char="o"/>
              <a:defRPr/>
            </a:pPr>
            <a:r>
              <a:rPr lang="es-CL" sz="2000" dirty="0">
                <a:solidFill>
                  <a:schemeClr val="tx2">
                    <a:lumMod val="75000"/>
                  </a:schemeClr>
                </a:solidFill>
              </a:rPr>
              <a:t>Esta norma hace </a:t>
            </a:r>
            <a:r>
              <a:rPr lang="es-CL" sz="2000" b="1" dirty="0">
                <a:solidFill>
                  <a:schemeClr val="tx2">
                    <a:lumMod val="75000"/>
                  </a:schemeClr>
                </a:solidFill>
              </a:rPr>
              <a:t>más transparente la comercialización </a:t>
            </a:r>
            <a:r>
              <a:rPr lang="es-CL" sz="2000" dirty="0">
                <a:solidFill>
                  <a:schemeClr val="tx2">
                    <a:lumMod val="75000"/>
                  </a:schemeClr>
                </a:solidFill>
              </a:rPr>
              <a:t>de estos seguros y fomenta una decisión de compra informada por parte de los asegurados. </a:t>
            </a:r>
            <a:endParaRPr lang="es-419" sz="2000" dirty="0">
              <a:solidFill>
                <a:schemeClr val="tx2">
                  <a:lumMod val="75000"/>
                </a:schemeClr>
              </a:solidFill>
            </a:endParaRPr>
          </a:p>
          <a:p>
            <a:pPr marL="342900" indent="-342900" algn="just">
              <a:buFont typeface="Courier New" panose="02070309020205020404" pitchFamily="49" charset="0"/>
              <a:buChar char="o"/>
              <a:defRPr/>
            </a:pPr>
            <a:endParaRPr lang="es-CL" sz="2000" dirty="0">
              <a:solidFill>
                <a:schemeClr val="tx2">
                  <a:lumMod val="75000"/>
                </a:schemeClr>
              </a:solidFill>
            </a:endParaRPr>
          </a:p>
          <a:p>
            <a:pPr marL="342900" indent="-342900" algn="just">
              <a:buFont typeface="Courier New" panose="02070309020205020404" pitchFamily="49" charset="0"/>
              <a:buChar char="o"/>
              <a:defRPr/>
            </a:pPr>
            <a:r>
              <a:rPr lang="es-CL" sz="2000" b="1" dirty="0">
                <a:solidFill>
                  <a:schemeClr val="tx2">
                    <a:lumMod val="75000"/>
                  </a:schemeClr>
                </a:solidFill>
              </a:rPr>
              <a:t>Deber de asesoría: </a:t>
            </a:r>
            <a:r>
              <a:rPr lang="es-CL" sz="2000" dirty="0">
                <a:solidFill>
                  <a:schemeClr val="tx2">
                    <a:lumMod val="75000"/>
                  </a:schemeClr>
                </a:solidFill>
              </a:rPr>
              <a:t>Se recalca el deber de asesoría de las aseguradoras y </a:t>
            </a:r>
            <a:r>
              <a:rPr lang="es-CL" sz="2000" u="sng" dirty="0">
                <a:solidFill>
                  <a:schemeClr val="tx2">
                    <a:lumMod val="75000"/>
                  </a:schemeClr>
                </a:solidFill>
              </a:rPr>
              <a:t>corredores de seguros</a:t>
            </a:r>
            <a:r>
              <a:rPr lang="es-CL" sz="2000" dirty="0">
                <a:solidFill>
                  <a:schemeClr val="tx2">
                    <a:lumMod val="75000"/>
                  </a:schemeClr>
                </a:solidFill>
              </a:rPr>
              <a:t> que deberán incluir información sobre el producto ofrecido, con una explicación clara de sus características, prima a pagar y recomendaciones fundadas respecto de las opciones que el seguro ofrece al contratante, acordes a las necesidades de los asegurables, recalcando los eventuales riesgos financieros que puede presentar el producto. </a:t>
            </a:r>
          </a:p>
          <a:p>
            <a:pPr algn="just">
              <a:buFont typeface="Arial" pitchFamily="34" charset="0"/>
              <a:buChar char="•"/>
              <a:defRPr/>
            </a:pPr>
            <a:endParaRPr lang="es-CL" sz="700" b="1" dirty="0">
              <a:solidFill>
                <a:schemeClr val="tx2">
                  <a:lumMod val="75000"/>
                </a:schemeClr>
              </a:solidFill>
            </a:endParaRPr>
          </a:p>
        </p:txBody>
      </p:sp>
    </p:spTree>
    <p:extLst>
      <p:ext uri="{BB962C8B-B14F-4D97-AF65-F5344CB8AC3E}">
        <p14:creationId xmlns:p14="http://schemas.microsoft.com/office/powerpoint/2010/main" val="1727947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74638"/>
            <a:ext cx="8579296" cy="1143000"/>
          </a:xfrm>
        </p:spPr>
        <p:txBody>
          <a:bodyPr>
            <a:normAutofit/>
          </a:bodyPr>
          <a:lstStyle/>
          <a:p>
            <a:pPr algn="l"/>
            <a:r>
              <a:rPr lang="es-CL" sz="3600" b="1" dirty="0" smtClean="0">
                <a:solidFill>
                  <a:schemeClr val="accent1">
                    <a:lumMod val="50000"/>
                  </a:schemeClr>
                </a:solidFill>
              </a:rPr>
              <a:t>Normas recientes de </a:t>
            </a:r>
            <a:r>
              <a:rPr lang="es-CL" sz="3600" b="1" dirty="0" err="1" smtClean="0">
                <a:solidFill>
                  <a:schemeClr val="accent1">
                    <a:lumMod val="50000"/>
                  </a:schemeClr>
                </a:solidFill>
              </a:rPr>
              <a:t>CdM</a:t>
            </a:r>
            <a:r>
              <a:rPr lang="es-CL" sz="3600" b="1" dirty="0" smtClean="0">
                <a:solidFill>
                  <a:schemeClr val="accent1">
                    <a:lumMod val="50000"/>
                  </a:schemeClr>
                </a:solidFill>
              </a:rPr>
              <a:t> de Seguros</a:t>
            </a:r>
            <a:endParaRPr lang="es-CL" sz="3600" b="1" dirty="0">
              <a:solidFill>
                <a:schemeClr val="accent1">
                  <a:lumMod val="50000"/>
                </a:schemeClr>
              </a:solidFill>
            </a:endParaRPr>
          </a:p>
        </p:txBody>
      </p:sp>
      <p:sp>
        <p:nvSpPr>
          <p:cNvPr id="5" name="4 CuadroTexto"/>
          <p:cNvSpPr txBox="1"/>
          <p:nvPr/>
        </p:nvSpPr>
        <p:spPr>
          <a:xfrm>
            <a:off x="179512" y="1484784"/>
            <a:ext cx="8784976" cy="5124480"/>
          </a:xfrm>
          <a:prstGeom prst="rect">
            <a:avLst/>
          </a:prstGeom>
          <a:noFill/>
        </p:spPr>
        <p:txBody>
          <a:bodyPr wrap="square" rtlCol="0">
            <a:spAutoFit/>
          </a:bodyPr>
          <a:lstStyle/>
          <a:p>
            <a:r>
              <a:rPr lang="es-CL" sz="2400" b="1" u="sng" dirty="0" smtClean="0">
                <a:solidFill>
                  <a:schemeClr val="accent1">
                    <a:lumMod val="50000"/>
                  </a:schemeClr>
                </a:solidFill>
              </a:rPr>
              <a:t>Seguros con Ahorro </a:t>
            </a:r>
            <a:r>
              <a:rPr lang="es-CL" sz="2400" b="1" u="sng" dirty="0">
                <a:solidFill>
                  <a:schemeClr val="accent1">
                    <a:lumMod val="50000"/>
                  </a:schemeClr>
                </a:solidFill>
              </a:rPr>
              <a:t>o </a:t>
            </a:r>
            <a:r>
              <a:rPr lang="es-CL" sz="2400" b="1" u="sng" dirty="0" smtClean="0">
                <a:solidFill>
                  <a:schemeClr val="accent1">
                    <a:lumMod val="50000"/>
                  </a:schemeClr>
                </a:solidFill>
              </a:rPr>
              <a:t>CUI y la Circular </a:t>
            </a:r>
            <a:r>
              <a:rPr lang="es-CL" sz="2400" b="1" u="sng" dirty="0">
                <a:solidFill>
                  <a:schemeClr val="accent1">
                    <a:lumMod val="50000"/>
                  </a:schemeClr>
                </a:solidFill>
              </a:rPr>
              <a:t>2180:</a:t>
            </a:r>
            <a:endParaRPr lang="es-CL" sz="2400" b="1" u="sng" dirty="0" smtClean="0">
              <a:solidFill>
                <a:schemeClr val="accent1">
                  <a:lumMod val="50000"/>
                </a:schemeClr>
              </a:solidFill>
            </a:endParaRPr>
          </a:p>
          <a:p>
            <a:pPr algn="just">
              <a:defRPr/>
            </a:pPr>
            <a:endParaRPr lang="es-CL" b="1" dirty="0" smtClean="0">
              <a:solidFill>
                <a:schemeClr val="tx2">
                  <a:lumMod val="75000"/>
                </a:schemeClr>
              </a:solidFill>
            </a:endParaRPr>
          </a:p>
          <a:p>
            <a:pPr algn="just">
              <a:defRPr/>
            </a:pPr>
            <a:endParaRPr lang="es-CL" sz="700" b="1" dirty="0">
              <a:solidFill>
                <a:schemeClr val="tx2">
                  <a:lumMod val="75000"/>
                </a:schemeClr>
              </a:solidFill>
            </a:endParaRPr>
          </a:p>
          <a:p>
            <a:pPr marL="342900" indent="-342900" algn="just">
              <a:buFont typeface="Courier New" panose="02070309020205020404" pitchFamily="49" charset="0"/>
              <a:buChar char="o"/>
              <a:defRPr/>
            </a:pPr>
            <a:r>
              <a:rPr lang="es-CL" sz="2000" b="1" dirty="0" smtClean="0">
                <a:solidFill>
                  <a:schemeClr val="tx2">
                    <a:lumMod val="75000"/>
                  </a:schemeClr>
                </a:solidFill>
              </a:rPr>
              <a:t>Información </a:t>
            </a:r>
            <a:r>
              <a:rPr lang="es-CL" sz="2000" b="1" dirty="0">
                <a:solidFill>
                  <a:schemeClr val="tx2">
                    <a:lumMod val="75000"/>
                  </a:schemeClr>
                </a:solidFill>
              </a:rPr>
              <a:t>antes de la contratación y durante la vigencia del contrato: </a:t>
            </a:r>
            <a:r>
              <a:rPr lang="es-CL" sz="2000" dirty="0">
                <a:solidFill>
                  <a:schemeClr val="tx2">
                    <a:lumMod val="75000"/>
                  </a:schemeClr>
                </a:solidFill>
              </a:rPr>
              <a:t>Junto con la cotización del seguro, se deberá entregar al contratante una proyección del ahorro. </a:t>
            </a:r>
            <a:endParaRPr lang="es-419" sz="2000" dirty="0">
              <a:solidFill>
                <a:schemeClr val="tx2">
                  <a:lumMod val="75000"/>
                </a:schemeClr>
              </a:solidFill>
            </a:endParaRPr>
          </a:p>
          <a:p>
            <a:pPr marL="342900" indent="-342900" algn="just">
              <a:buFont typeface="Courier New" panose="02070309020205020404" pitchFamily="49" charset="0"/>
              <a:buChar char="o"/>
              <a:defRPr/>
            </a:pPr>
            <a:endParaRPr lang="es-CL" sz="2000" dirty="0">
              <a:solidFill>
                <a:schemeClr val="tx2">
                  <a:lumMod val="75000"/>
                </a:schemeClr>
              </a:solidFill>
            </a:endParaRPr>
          </a:p>
          <a:p>
            <a:pPr marL="342900" indent="-342900" algn="just">
              <a:buFont typeface="Courier New" panose="02070309020205020404" pitchFamily="49" charset="0"/>
              <a:buChar char="o"/>
              <a:defRPr/>
            </a:pPr>
            <a:r>
              <a:rPr lang="es-CL" sz="2000" b="1" dirty="0">
                <a:solidFill>
                  <a:schemeClr val="tx2">
                    <a:lumMod val="75000"/>
                  </a:schemeClr>
                </a:solidFill>
              </a:rPr>
              <a:t>Rentabilidad del ahorro: </a:t>
            </a:r>
            <a:r>
              <a:rPr lang="es-CL" sz="2000" dirty="0">
                <a:solidFill>
                  <a:schemeClr val="tx2">
                    <a:lumMod val="75000"/>
                  </a:schemeClr>
                </a:solidFill>
              </a:rPr>
              <a:t>Deberá reflejar el rendimiento de un activo objeto, al cual esté asociado la póliza, cuyo valor sea de público y periódico conocimiento, como por ejemplo, fondos mutuos, de inversión, tasa de interés de mercado, índice de instrumentos financieros, o una tasa fija garantizada. Por motivos de transparencia, no podrá ofrecerse como alternativa de inversión una cartera de inversión propia de la compañía de seguros.</a:t>
            </a:r>
          </a:p>
          <a:p>
            <a:pPr marL="342900" indent="-342900" algn="just">
              <a:buFont typeface="Courier New" panose="02070309020205020404" pitchFamily="49" charset="0"/>
              <a:buChar char="o"/>
              <a:defRPr/>
            </a:pPr>
            <a:endParaRPr lang="es-CL" sz="2000" dirty="0">
              <a:solidFill>
                <a:schemeClr val="tx2">
                  <a:lumMod val="75000"/>
                </a:schemeClr>
              </a:solidFill>
            </a:endParaRPr>
          </a:p>
          <a:p>
            <a:pPr marL="342900" indent="-342900" algn="just">
              <a:buFont typeface="Courier New" panose="02070309020205020404" pitchFamily="49" charset="0"/>
              <a:buChar char="o"/>
              <a:defRPr/>
            </a:pPr>
            <a:r>
              <a:rPr lang="es-CL" sz="2000" dirty="0">
                <a:solidFill>
                  <a:schemeClr val="tx2">
                    <a:lumMod val="75000"/>
                  </a:schemeClr>
                </a:solidFill>
              </a:rPr>
              <a:t>La Circular N°2180 se aplica para aquellos Seguros con Ahorro que se </a:t>
            </a:r>
            <a:r>
              <a:rPr lang="es-CL" sz="2000" dirty="0" smtClean="0">
                <a:solidFill>
                  <a:schemeClr val="tx2">
                    <a:lumMod val="75000"/>
                  </a:schemeClr>
                </a:solidFill>
              </a:rPr>
              <a:t>comercializan </a:t>
            </a:r>
            <a:r>
              <a:rPr lang="es-CL" sz="2000" dirty="0">
                <a:solidFill>
                  <a:schemeClr val="tx2">
                    <a:lumMod val="75000"/>
                  </a:schemeClr>
                </a:solidFill>
              </a:rPr>
              <a:t>a contar del 1 de </a:t>
            </a:r>
            <a:r>
              <a:rPr lang="es-419" sz="2000" dirty="0">
                <a:solidFill>
                  <a:schemeClr val="tx2">
                    <a:lumMod val="75000"/>
                  </a:schemeClr>
                </a:solidFill>
              </a:rPr>
              <a:t>enero </a:t>
            </a:r>
            <a:r>
              <a:rPr lang="es-CL" sz="2000" dirty="0">
                <a:solidFill>
                  <a:schemeClr val="tx2">
                    <a:lumMod val="75000"/>
                  </a:schemeClr>
                </a:solidFill>
              </a:rPr>
              <a:t>de 201</a:t>
            </a:r>
            <a:r>
              <a:rPr lang="es-419" sz="2000" dirty="0">
                <a:solidFill>
                  <a:schemeClr val="tx2">
                    <a:lumMod val="75000"/>
                  </a:schemeClr>
                </a:solidFill>
              </a:rPr>
              <a:t>6</a:t>
            </a:r>
            <a:r>
              <a:rPr lang="es-CL" sz="2000" dirty="0">
                <a:solidFill>
                  <a:schemeClr val="tx2">
                    <a:lumMod val="75000"/>
                  </a:schemeClr>
                </a:solidFill>
              </a:rPr>
              <a:t>. </a:t>
            </a:r>
            <a:endParaRPr lang="es-CL" sz="2000" dirty="0"/>
          </a:p>
          <a:p>
            <a:endParaRPr lang="es-CL" dirty="0"/>
          </a:p>
        </p:txBody>
      </p:sp>
    </p:spTree>
    <p:extLst>
      <p:ext uri="{BB962C8B-B14F-4D97-AF65-F5344CB8AC3E}">
        <p14:creationId xmlns:p14="http://schemas.microsoft.com/office/powerpoint/2010/main" val="1156653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7384"/>
            <a:ext cx="8579296" cy="1143000"/>
          </a:xfrm>
        </p:spPr>
        <p:txBody>
          <a:bodyPr>
            <a:normAutofit/>
          </a:bodyPr>
          <a:lstStyle/>
          <a:p>
            <a:pPr algn="l"/>
            <a:r>
              <a:rPr lang="es-CL" sz="3600" b="1" dirty="0" smtClean="0">
                <a:solidFill>
                  <a:schemeClr val="accent1">
                    <a:lumMod val="50000"/>
                  </a:schemeClr>
                </a:solidFill>
              </a:rPr>
              <a:t>Normas recientes de </a:t>
            </a:r>
            <a:r>
              <a:rPr lang="es-CL" sz="3600" b="1" dirty="0" err="1" smtClean="0">
                <a:solidFill>
                  <a:schemeClr val="accent1">
                    <a:lumMod val="50000"/>
                  </a:schemeClr>
                </a:solidFill>
              </a:rPr>
              <a:t>CdM</a:t>
            </a:r>
            <a:r>
              <a:rPr lang="es-CL" sz="3600" b="1" dirty="0" smtClean="0">
                <a:solidFill>
                  <a:schemeClr val="accent1">
                    <a:lumMod val="50000"/>
                  </a:schemeClr>
                </a:solidFill>
              </a:rPr>
              <a:t> de Seguros</a:t>
            </a:r>
            <a:endParaRPr lang="es-CL" sz="3600" b="1" dirty="0">
              <a:solidFill>
                <a:schemeClr val="accent1">
                  <a:lumMod val="50000"/>
                </a:schemeClr>
              </a:solidFill>
            </a:endParaRPr>
          </a:p>
        </p:txBody>
      </p:sp>
      <p:sp>
        <p:nvSpPr>
          <p:cNvPr id="5" name="4 CuadroTexto"/>
          <p:cNvSpPr txBox="1"/>
          <p:nvPr/>
        </p:nvSpPr>
        <p:spPr>
          <a:xfrm>
            <a:off x="179512" y="1196752"/>
            <a:ext cx="8784976" cy="6417141"/>
          </a:xfrm>
          <a:prstGeom prst="rect">
            <a:avLst/>
          </a:prstGeom>
          <a:noFill/>
        </p:spPr>
        <p:txBody>
          <a:bodyPr wrap="square" rtlCol="0">
            <a:spAutoFit/>
          </a:bodyPr>
          <a:lstStyle/>
          <a:p>
            <a:r>
              <a:rPr lang="es-CL" sz="2400" b="1" u="sng" dirty="0" smtClean="0">
                <a:solidFill>
                  <a:schemeClr val="accent1">
                    <a:lumMod val="50000"/>
                  </a:schemeClr>
                </a:solidFill>
              </a:rPr>
              <a:t>Seguros de vida no cobrados (NCG N°387)</a:t>
            </a:r>
          </a:p>
          <a:p>
            <a:endParaRPr lang="es-CL" sz="2000" b="1" u="sng" dirty="0">
              <a:solidFill>
                <a:schemeClr val="accent1">
                  <a:lumMod val="50000"/>
                </a:schemeClr>
              </a:solidFill>
            </a:endParaRPr>
          </a:p>
          <a:p>
            <a:pPr marL="342900" indent="-342900">
              <a:buFont typeface="Courier New" panose="02070309020205020404" pitchFamily="49" charset="0"/>
              <a:buChar char="o"/>
            </a:pPr>
            <a:r>
              <a:rPr lang="es-CL" sz="2000" dirty="0">
                <a:solidFill>
                  <a:schemeClr val="accent1">
                    <a:lumMod val="50000"/>
                  </a:schemeClr>
                </a:solidFill>
              </a:rPr>
              <a:t>Cada aseguradora deberá informar en su página web, los datos de las personas que son beneficiarias de asegurados fallecidos y que no  han denunciado a la aseguradora la ocurrencia del siniestro. En el caso de seguros sin beneficiarios designados la compañía publicará el nombre y RUT del asegurado indicando los seguros con cobertura de fallecimiento contratados.</a:t>
            </a:r>
          </a:p>
          <a:p>
            <a:pPr marL="342900" indent="-342900">
              <a:buFont typeface="Courier New" panose="02070309020205020404" pitchFamily="49" charset="0"/>
              <a:buChar char="o"/>
            </a:pPr>
            <a:endParaRPr lang="es-CL" sz="1000" dirty="0">
              <a:solidFill>
                <a:schemeClr val="accent1">
                  <a:lumMod val="50000"/>
                </a:schemeClr>
              </a:solidFill>
            </a:endParaRPr>
          </a:p>
          <a:p>
            <a:pPr marL="342900" indent="-342900">
              <a:buFont typeface="Courier New" panose="02070309020205020404" pitchFamily="49" charset="0"/>
              <a:buChar char="o"/>
            </a:pPr>
            <a:r>
              <a:rPr lang="es-CL" sz="2000" dirty="0" smtClean="0">
                <a:solidFill>
                  <a:schemeClr val="accent1">
                    <a:lumMod val="50000"/>
                  </a:schemeClr>
                </a:solidFill>
              </a:rPr>
              <a:t>Se instruyó </a:t>
            </a:r>
            <a:r>
              <a:rPr lang="es-CL" sz="2000" dirty="0">
                <a:solidFill>
                  <a:schemeClr val="accent1">
                    <a:lumMod val="50000"/>
                  </a:schemeClr>
                </a:solidFill>
              </a:rPr>
              <a:t>a las compañías </a:t>
            </a:r>
            <a:r>
              <a:rPr lang="es-CL" sz="2000" dirty="0" smtClean="0">
                <a:solidFill>
                  <a:schemeClr val="accent1">
                    <a:lumMod val="50000"/>
                  </a:schemeClr>
                </a:solidFill>
              </a:rPr>
              <a:t>realizar </a:t>
            </a:r>
            <a:r>
              <a:rPr lang="es-CL" sz="2000" dirty="0">
                <a:solidFill>
                  <a:schemeClr val="accent1">
                    <a:lumMod val="50000"/>
                  </a:schemeClr>
                </a:solidFill>
              </a:rPr>
              <a:t>las gestiones necesarias y razonables que estén a su alcance, para detectar siniestros no reportados y para notificar a los beneficiarios de estos seguros, de modo que puedan ejercer oportunamente los derechos que les asisten.  Al 31 de diciembre de cada año, cada aseguradora deberá consultar con el </a:t>
            </a:r>
            <a:r>
              <a:rPr lang="es-CL" sz="2000" dirty="0" smtClean="0">
                <a:solidFill>
                  <a:schemeClr val="accent1">
                    <a:lumMod val="50000"/>
                  </a:schemeClr>
                </a:solidFill>
              </a:rPr>
              <a:t>Registro </a:t>
            </a:r>
            <a:r>
              <a:rPr lang="es-CL" sz="2000" dirty="0">
                <a:solidFill>
                  <a:schemeClr val="accent1">
                    <a:lumMod val="50000"/>
                  </a:schemeClr>
                </a:solidFill>
              </a:rPr>
              <a:t>Civil </a:t>
            </a:r>
            <a:r>
              <a:rPr lang="es-CL" sz="2000" dirty="0" smtClean="0">
                <a:solidFill>
                  <a:schemeClr val="accent1">
                    <a:lumMod val="50000"/>
                  </a:schemeClr>
                </a:solidFill>
              </a:rPr>
              <a:t>la </a:t>
            </a:r>
            <a:r>
              <a:rPr lang="es-CL" sz="2000" dirty="0">
                <a:solidFill>
                  <a:schemeClr val="accent1">
                    <a:lumMod val="50000"/>
                  </a:schemeClr>
                </a:solidFill>
              </a:rPr>
              <a:t>nómina de las personas que </a:t>
            </a:r>
            <a:r>
              <a:rPr lang="es-CL" sz="2000" dirty="0" smtClean="0">
                <a:solidFill>
                  <a:schemeClr val="accent1">
                    <a:lumMod val="50000"/>
                  </a:schemeClr>
                </a:solidFill>
              </a:rPr>
              <a:t>cuentan </a:t>
            </a:r>
            <a:r>
              <a:rPr lang="es-CL" sz="2000" dirty="0">
                <a:solidFill>
                  <a:schemeClr val="accent1">
                    <a:lumMod val="50000"/>
                  </a:schemeClr>
                </a:solidFill>
              </a:rPr>
              <a:t>con seguro de vida en su cartera,  a objeto de individualizar las personas que han fallecido. </a:t>
            </a:r>
          </a:p>
          <a:p>
            <a:pPr marL="342900" indent="-342900">
              <a:buFont typeface="Courier New" panose="02070309020205020404" pitchFamily="49" charset="0"/>
              <a:buChar char="o"/>
            </a:pPr>
            <a:endParaRPr lang="es-CL" sz="1000" dirty="0">
              <a:solidFill>
                <a:schemeClr val="accent1">
                  <a:lumMod val="50000"/>
                </a:schemeClr>
              </a:solidFill>
            </a:endParaRPr>
          </a:p>
          <a:p>
            <a:pPr marL="342900" indent="-342900">
              <a:buFont typeface="Courier New" panose="02070309020205020404" pitchFamily="49" charset="0"/>
              <a:buChar char="o"/>
            </a:pPr>
            <a:r>
              <a:rPr lang="es-CL" sz="2000" dirty="0">
                <a:solidFill>
                  <a:schemeClr val="accent1">
                    <a:lumMod val="50000"/>
                  </a:schemeClr>
                </a:solidFill>
              </a:rPr>
              <a:t>La primera consulta masiva se realizó al 31 de diciembre de 2015 y  sus resultados se pondrán en conocimiento del público durante el primer semestre de 2016. </a:t>
            </a:r>
          </a:p>
          <a:p>
            <a:endParaRPr lang="es-CL" b="1" dirty="0" smtClean="0">
              <a:solidFill>
                <a:schemeClr val="accent1">
                  <a:lumMod val="50000"/>
                </a:schemeClr>
              </a:solidFill>
            </a:endParaRPr>
          </a:p>
          <a:p>
            <a:pPr algn="just">
              <a:defRPr/>
            </a:pPr>
            <a:endParaRPr lang="es-CL" sz="700" b="1" dirty="0">
              <a:solidFill>
                <a:schemeClr val="tx2">
                  <a:lumMod val="75000"/>
                </a:schemeClr>
              </a:solidFill>
            </a:endParaRPr>
          </a:p>
          <a:p>
            <a:endParaRPr lang="es-CL" dirty="0"/>
          </a:p>
        </p:txBody>
      </p:sp>
    </p:spTree>
    <p:extLst>
      <p:ext uri="{BB962C8B-B14F-4D97-AF65-F5344CB8AC3E}">
        <p14:creationId xmlns:p14="http://schemas.microsoft.com/office/powerpoint/2010/main" val="1305205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7384"/>
            <a:ext cx="8579296" cy="1143000"/>
          </a:xfrm>
        </p:spPr>
        <p:txBody>
          <a:bodyPr>
            <a:normAutofit/>
          </a:bodyPr>
          <a:lstStyle/>
          <a:p>
            <a:r>
              <a:rPr lang="es-CL" b="1" dirty="0" smtClean="0">
                <a:solidFill>
                  <a:schemeClr val="accent1">
                    <a:lumMod val="50000"/>
                  </a:schemeClr>
                </a:solidFill>
              </a:rPr>
              <a:t>Conclusiones</a:t>
            </a:r>
            <a:endParaRPr lang="es-CL" b="1" dirty="0">
              <a:solidFill>
                <a:schemeClr val="accent1">
                  <a:lumMod val="50000"/>
                </a:schemeClr>
              </a:solidFill>
            </a:endParaRPr>
          </a:p>
        </p:txBody>
      </p:sp>
      <p:sp>
        <p:nvSpPr>
          <p:cNvPr id="5" name="4 CuadroTexto"/>
          <p:cNvSpPr txBox="1"/>
          <p:nvPr/>
        </p:nvSpPr>
        <p:spPr>
          <a:xfrm>
            <a:off x="179512" y="908720"/>
            <a:ext cx="8784976" cy="5632311"/>
          </a:xfrm>
          <a:prstGeom prst="rect">
            <a:avLst/>
          </a:prstGeom>
          <a:noFill/>
        </p:spPr>
        <p:txBody>
          <a:bodyPr wrap="square" rtlCol="0">
            <a:spAutoFit/>
          </a:bodyPr>
          <a:lstStyle/>
          <a:p>
            <a:pPr marL="342900" indent="-342900" algn="just">
              <a:buFont typeface="Wingdings" panose="05000000000000000000" pitchFamily="2" charset="2"/>
              <a:buChar char="q"/>
            </a:pPr>
            <a:r>
              <a:rPr lang="es-CL" sz="2400" dirty="0">
                <a:solidFill>
                  <a:schemeClr val="accent1">
                    <a:lumMod val="50000"/>
                  </a:schemeClr>
                </a:solidFill>
              </a:rPr>
              <a:t>El desarrollo de la industria aseguradora debe ir en línea con las mejores prácticas en materia de conducta de mercado</a:t>
            </a:r>
            <a:r>
              <a:rPr lang="es-CL" sz="2400" dirty="0" smtClean="0">
                <a:solidFill>
                  <a:schemeClr val="accent1">
                    <a:lumMod val="50000"/>
                  </a:schemeClr>
                </a:solidFill>
              </a:rPr>
              <a:t>.</a:t>
            </a:r>
          </a:p>
          <a:p>
            <a:pPr algn="just"/>
            <a:endParaRPr lang="es-CL" sz="2400" dirty="0">
              <a:solidFill>
                <a:schemeClr val="accent1">
                  <a:lumMod val="50000"/>
                </a:schemeClr>
              </a:solidFill>
            </a:endParaRPr>
          </a:p>
          <a:p>
            <a:pPr marL="342900" indent="-342900" algn="just">
              <a:buFont typeface="Wingdings" panose="05000000000000000000" pitchFamily="2" charset="2"/>
              <a:buChar char="q"/>
            </a:pPr>
            <a:r>
              <a:rPr lang="es-CL" sz="2400" dirty="0" smtClean="0">
                <a:solidFill>
                  <a:schemeClr val="accent1">
                    <a:lumMod val="50000"/>
                  </a:schemeClr>
                </a:solidFill>
              </a:rPr>
              <a:t>Esto, involucra a </a:t>
            </a:r>
            <a:r>
              <a:rPr lang="es-CL" sz="2400" dirty="0">
                <a:solidFill>
                  <a:schemeClr val="accent1">
                    <a:lumMod val="50000"/>
                  </a:schemeClr>
                </a:solidFill>
              </a:rPr>
              <a:t>las </a:t>
            </a:r>
            <a:r>
              <a:rPr lang="es-CL" sz="2400" dirty="0" smtClean="0">
                <a:solidFill>
                  <a:schemeClr val="accent1">
                    <a:lumMod val="50000"/>
                  </a:schemeClr>
                </a:solidFill>
              </a:rPr>
              <a:t>aseguradoras, intermediarios </a:t>
            </a:r>
            <a:r>
              <a:rPr lang="es-CL" sz="2400" dirty="0">
                <a:solidFill>
                  <a:schemeClr val="accent1">
                    <a:lumMod val="50000"/>
                  </a:schemeClr>
                </a:solidFill>
              </a:rPr>
              <a:t>u otros agentes que participan activamente en el mercado de seguros</a:t>
            </a:r>
            <a:r>
              <a:rPr lang="es-CL" sz="2400" dirty="0" smtClean="0">
                <a:solidFill>
                  <a:schemeClr val="accent1">
                    <a:lumMod val="50000"/>
                  </a:schemeClr>
                </a:solidFill>
              </a:rPr>
              <a:t>.</a:t>
            </a:r>
          </a:p>
          <a:p>
            <a:pPr algn="just"/>
            <a:endParaRPr lang="es-CL" sz="2400" dirty="0">
              <a:solidFill>
                <a:schemeClr val="accent1">
                  <a:lumMod val="50000"/>
                </a:schemeClr>
              </a:solidFill>
            </a:endParaRPr>
          </a:p>
          <a:p>
            <a:pPr marL="342900" indent="-342900" algn="just">
              <a:buFont typeface="Wingdings" panose="05000000000000000000" pitchFamily="2" charset="2"/>
              <a:buChar char="q"/>
            </a:pPr>
            <a:r>
              <a:rPr lang="es-CL" sz="2400" dirty="0" smtClean="0">
                <a:solidFill>
                  <a:schemeClr val="accent1">
                    <a:lumMod val="50000"/>
                  </a:schemeClr>
                </a:solidFill>
              </a:rPr>
              <a:t>Chile se </a:t>
            </a:r>
            <a:r>
              <a:rPr lang="es-CL" sz="2400" dirty="0">
                <a:solidFill>
                  <a:schemeClr val="accent1">
                    <a:lumMod val="50000"/>
                  </a:schemeClr>
                </a:solidFill>
              </a:rPr>
              <a:t>encuentra actualmente en un plan de adecuación de su normativa a los estándares internacionales en la </a:t>
            </a:r>
            <a:r>
              <a:rPr lang="es-CL" sz="2400" dirty="0" smtClean="0">
                <a:solidFill>
                  <a:schemeClr val="accent1">
                    <a:lumMod val="50000"/>
                  </a:schemeClr>
                </a:solidFill>
              </a:rPr>
              <a:t>materia. Como </a:t>
            </a:r>
            <a:r>
              <a:rPr lang="es-CL" sz="2400" dirty="0">
                <a:solidFill>
                  <a:schemeClr val="accent1">
                    <a:lumMod val="50000"/>
                  </a:schemeClr>
                </a:solidFill>
              </a:rPr>
              <a:t>todo gran desafío, la implementación de éstos considera un proceso gradual de adecuación</a:t>
            </a:r>
            <a:r>
              <a:rPr lang="es-CL" sz="2400" dirty="0" smtClean="0">
                <a:solidFill>
                  <a:schemeClr val="accent1">
                    <a:lumMod val="50000"/>
                  </a:schemeClr>
                </a:solidFill>
              </a:rPr>
              <a:t>.</a:t>
            </a:r>
          </a:p>
          <a:p>
            <a:pPr algn="just"/>
            <a:endParaRPr lang="es-CL" sz="2400" dirty="0">
              <a:solidFill>
                <a:schemeClr val="accent1">
                  <a:lumMod val="50000"/>
                </a:schemeClr>
              </a:solidFill>
            </a:endParaRPr>
          </a:p>
          <a:p>
            <a:pPr marL="342900" indent="-342900" algn="just">
              <a:buFont typeface="Wingdings" panose="05000000000000000000" pitchFamily="2" charset="2"/>
              <a:buChar char="q"/>
            </a:pPr>
            <a:r>
              <a:rPr lang="es-CL" sz="2400" dirty="0">
                <a:solidFill>
                  <a:schemeClr val="accent1">
                    <a:lumMod val="50000"/>
                  </a:schemeClr>
                </a:solidFill>
              </a:rPr>
              <a:t>Desde el punto de vista de la focalización de los recursos de fiscalización, este nuevo modelo contribuye a asignar la carga de supervisión de acuerdo al riesgo que los distintos agentes tienen en Conducta de Mercado.</a:t>
            </a:r>
          </a:p>
        </p:txBody>
      </p:sp>
    </p:spTree>
    <p:extLst>
      <p:ext uri="{BB962C8B-B14F-4D97-AF65-F5344CB8AC3E}">
        <p14:creationId xmlns:p14="http://schemas.microsoft.com/office/powerpoint/2010/main" val="15326837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2276872"/>
            <a:ext cx="9036496" cy="2592288"/>
          </a:xfrm>
        </p:spPr>
        <p:txBody>
          <a:bodyPr>
            <a:noAutofit/>
          </a:bodyPr>
          <a:lstStyle/>
          <a:p>
            <a:pPr algn="l"/>
            <a:r>
              <a:rPr lang="es-CL" sz="3800" b="1" dirty="0">
                <a:solidFill>
                  <a:schemeClr val="accent1">
                    <a:lumMod val="50000"/>
                  </a:schemeClr>
                </a:solidFill>
              </a:rPr>
              <a:t>Estandarización de </a:t>
            </a:r>
            <a:r>
              <a:rPr lang="es-CL" sz="3800" b="1" dirty="0" smtClean="0">
                <a:solidFill>
                  <a:schemeClr val="accent1">
                    <a:lumMod val="50000"/>
                  </a:schemeClr>
                </a:solidFill>
              </a:rPr>
              <a:t>normas regulatorias </a:t>
            </a:r>
            <a:r>
              <a:rPr lang="es-CL" sz="3800" b="1" dirty="0">
                <a:solidFill>
                  <a:schemeClr val="accent1">
                    <a:lumMod val="50000"/>
                  </a:schemeClr>
                </a:solidFill>
              </a:rPr>
              <a:t>para América Latina: La experiencia en Chile</a:t>
            </a:r>
          </a:p>
        </p:txBody>
      </p:sp>
      <p:sp>
        <p:nvSpPr>
          <p:cNvPr id="3" name="2 Rectángulo"/>
          <p:cNvSpPr/>
          <p:nvPr/>
        </p:nvSpPr>
        <p:spPr>
          <a:xfrm>
            <a:off x="-13856" y="5934670"/>
            <a:ext cx="5233927" cy="1015663"/>
          </a:xfrm>
          <a:prstGeom prst="rect">
            <a:avLst/>
          </a:prstGeom>
        </p:spPr>
        <p:txBody>
          <a:bodyPr wrap="square">
            <a:spAutoFit/>
          </a:bodyPr>
          <a:lstStyle/>
          <a:p>
            <a:r>
              <a:rPr lang="es-CL" sz="2000" b="1" dirty="0">
                <a:solidFill>
                  <a:schemeClr val="accent1">
                    <a:lumMod val="50000"/>
                  </a:schemeClr>
                </a:solidFill>
              </a:rPr>
              <a:t>Sr. Carlos Pavez Tolosa</a:t>
            </a:r>
          </a:p>
          <a:p>
            <a:r>
              <a:rPr lang="es-CL" sz="2000" b="1" dirty="0">
                <a:solidFill>
                  <a:schemeClr val="accent1">
                    <a:lumMod val="50000"/>
                  </a:schemeClr>
                </a:solidFill>
              </a:rPr>
              <a:t>Superintendente de Valores y Seguros - Chile</a:t>
            </a:r>
          </a:p>
          <a:p>
            <a:r>
              <a:rPr lang="es-CL" sz="2000" b="1" dirty="0">
                <a:solidFill>
                  <a:schemeClr val="accent1">
                    <a:lumMod val="50000"/>
                  </a:schemeClr>
                </a:solidFill>
              </a:rPr>
              <a:t>Presidente de ASSAL</a:t>
            </a:r>
          </a:p>
        </p:txBody>
      </p:sp>
    </p:spTree>
    <p:extLst>
      <p:ext uri="{BB962C8B-B14F-4D97-AF65-F5344CB8AC3E}">
        <p14:creationId xmlns:p14="http://schemas.microsoft.com/office/powerpoint/2010/main" val="3602793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CL" b="1" dirty="0" smtClean="0">
                <a:solidFill>
                  <a:schemeClr val="accent1">
                    <a:lumMod val="50000"/>
                  </a:schemeClr>
                </a:solidFill>
              </a:rPr>
              <a:t>Introducción</a:t>
            </a:r>
            <a:endParaRPr lang="es-CL" b="1" dirty="0">
              <a:solidFill>
                <a:schemeClr val="accent1">
                  <a:lumMod val="50000"/>
                </a:schemeClr>
              </a:solidFill>
            </a:endParaRPr>
          </a:p>
        </p:txBody>
      </p:sp>
      <p:sp>
        <p:nvSpPr>
          <p:cNvPr id="3" name="2 CuadroTexto"/>
          <p:cNvSpPr txBox="1"/>
          <p:nvPr/>
        </p:nvSpPr>
        <p:spPr>
          <a:xfrm>
            <a:off x="107504" y="1412776"/>
            <a:ext cx="8928992" cy="5539978"/>
          </a:xfrm>
          <a:prstGeom prst="rect">
            <a:avLst/>
          </a:prstGeom>
          <a:noFill/>
        </p:spPr>
        <p:txBody>
          <a:bodyPr wrap="square" rtlCol="0">
            <a:spAutoFit/>
          </a:bodyPr>
          <a:lstStyle/>
          <a:p>
            <a:r>
              <a:rPr lang="es-CL" sz="2200" b="1" dirty="0">
                <a:solidFill>
                  <a:schemeClr val="accent1">
                    <a:lumMod val="50000"/>
                  </a:schemeClr>
                </a:solidFill>
              </a:rPr>
              <a:t>Dentro de los principios básicos de seguros de la IAIS, el PBS 19 sobre Conducción del Negocio establece que:</a:t>
            </a:r>
          </a:p>
          <a:p>
            <a:pPr algn="just"/>
            <a:endParaRPr lang="es-CL" sz="2000" i="1" dirty="0" smtClean="0">
              <a:solidFill>
                <a:schemeClr val="accent1">
                  <a:lumMod val="50000"/>
                </a:schemeClr>
              </a:solidFill>
            </a:endParaRPr>
          </a:p>
          <a:p>
            <a:pPr algn="just"/>
            <a:r>
              <a:rPr lang="es-CL" sz="2000" i="1" dirty="0" smtClean="0">
                <a:solidFill>
                  <a:schemeClr val="accent1">
                    <a:lumMod val="50000"/>
                  </a:schemeClr>
                </a:solidFill>
              </a:rPr>
              <a:t>“</a:t>
            </a:r>
            <a:r>
              <a:rPr lang="es-CL" sz="2000" i="1" dirty="0">
                <a:solidFill>
                  <a:schemeClr val="accent1">
                    <a:lumMod val="50000"/>
                  </a:schemeClr>
                </a:solidFill>
              </a:rPr>
              <a:t>La autoridad supervisora establece requisitos para la conducción de la actividad aseguradora a fin de garantizar que los clientes reciban un trato justo, antes de celebrar el contrato, y en todo momento hasta que todas las obligaciones contraídas en virtud del contrato hayan sido </a:t>
            </a:r>
            <a:r>
              <a:rPr lang="es-CL" sz="2000" i="1" dirty="0" smtClean="0">
                <a:solidFill>
                  <a:schemeClr val="accent1">
                    <a:lumMod val="50000"/>
                  </a:schemeClr>
                </a:solidFill>
              </a:rPr>
              <a:t>satisfechas”.</a:t>
            </a:r>
            <a:endParaRPr lang="es-CL" sz="2000" i="1" dirty="0">
              <a:solidFill>
                <a:schemeClr val="accent1">
                  <a:lumMod val="50000"/>
                </a:schemeClr>
              </a:solidFill>
            </a:endParaRPr>
          </a:p>
          <a:p>
            <a:endParaRPr lang="es-CL" b="1" dirty="0" smtClean="0"/>
          </a:p>
          <a:p>
            <a:r>
              <a:rPr lang="es-CL" b="1" dirty="0" smtClean="0"/>
              <a:t>Lo </a:t>
            </a:r>
            <a:r>
              <a:rPr lang="es-CL" b="1" dirty="0"/>
              <a:t>anterior con el objetivo de</a:t>
            </a:r>
            <a:r>
              <a:rPr lang="es-CL" b="1" dirty="0" smtClean="0"/>
              <a:t>:</a:t>
            </a:r>
            <a:endParaRPr lang="es-CL" dirty="0"/>
          </a:p>
          <a:p>
            <a:pPr marL="342900" indent="-342900">
              <a:buFont typeface="+mj-lt"/>
              <a:buAutoNum type="alphaLcParenR"/>
            </a:pPr>
            <a:r>
              <a:rPr lang="es-CL" dirty="0">
                <a:solidFill>
                  <a:schemeClr val="accent1">
                    <a:lumMod val="50000"/>
                  </a:schemeClr>
                </a:solidFill>
              </a:rPr>
              <a:t>Fortalecer la confianza del público y del consumidor en el sector de </a:t>
            </a:r>
            <a:r>
              <a:rPr lang="es-CL" dirty="0" smtClean="0">
                <a:solidFill>
                  <a:schemeClr val="accent1">
                    <a:lumMod val="50000"/>
                  </a:schemeClr>
                </a:solidFill>
              </a:rPr>
              <a:t>seguros.</a:t>
            </a:r>
            <a:endParaRPr lang="es-CL" dirty="0">
              <a:solidFill>
                <a:schemeClr val="accent1">
                  <a:lumMod val="50000"/>
                </a:schemeClr>
              </a:solidFill>
            </a:endParaRPr>
          </a:p>
          <a:p>
            <a:pPr marL="342900" indent="-342900">
              <a:buFont typeface="+mj-lt"/>
              <a:buAutoNum type="alphaLcParenR"/>
            </a:pPr>
            <a:r>
              <a:rPr lang="es-CL" dirty="0" smtClean="0">
                <a:solidFill>
                  <a:schemeClr val="accent1">
                    <a:lumMod val="50000"/>
                  </a:schemeClr>
                </a:solidFill>
              </a:rPr>
              <a:t>Minimizar </a:t>
            </a:r>
            <a:r>
              <a:rPr lang="es-CL" dirty="0">
                <a:solidFill>
                  <a:schemeClr val="accent1">
                    <a:lumMod val="50000"/>
                  </a:schemeClr>
                </a:solidFill>
              </a:rPr>
              <a:t>el riesgo de las aseguradoras que actúan conforme a modelos comerciales que no resultan </a:t>
            </a:r>
            <a:r>
              <a:rPr lang="es-CL" dirty="0" smtClean="0">
                <a:solidFill>
                  <a:schemeClr val="accent1">
                    <a:lumMod val="50000"/>
                  </a:schemeClr>
                </a:solidFill>
              </a:rPr>
              <a:t>sustentables.</a:t>
            </a:r>
            <a:endParaRPr lang="es-CL" dirty="0">
              <a:solidFill>
                <a:schemeClr val="accent1">
                  <a:lumMod val="50000"/>
                </a:schemeClr>
              </a:solidFill>
            </a:endParaRPr>
          </a:p>
          <a:p>
            <a:pPr marL="342900" indent="-342900">
              <a:buFont typeface="+mj-lt"/>
              <a:buAutoNum type="alphaLcParenR"/>
            </a:pPr>
            <a:r>
              <a:rPr lang="es-CL" dirty="0" smtClean="0">
                <a:solidFill>
                  <a:schemeClr val="accent1">
                    <a:lumMod val="50000"/>
                  </a:schemeClr>
                </a:solidFill>
              </a:rPr>
              <a:t>Sustentar </a:t>
            </a:r>
            <a:r>
              <a:rPr lang="es-CL" dirty="0">
                <a:solidFill>
                  <a:schemeClr val="accent1">
                    <a:lumMod val="50000"/>
                  </a:schemeClr>
                </a:solidFill>
              </a:rPr>
              <a:t>un sector asegurador sólido y pujante, creando igualdad de condiciones sobre la cual las aseguradoras pueden competir, mientras mantienen prácticas comerciales aceptables con respecto al tratamiento justo de los clientes.</a:t>
            </a:r>
          </a:p>
          <a:p>
            <a:endParaRPr lang="es-CL" dirty="0" smtClean="0"/>
          </a:p>
          <a:p>
            <a:r>
              <a:rPr lang="es-CL" sz="2400" b="1" dirty="0" smtClean="0">
                <a:solidFill>
                  <a:schemeClr val="accent1">
                    <a:lumMod val="50000"/>
                  </a:schemeClr>
                </a:solidFill>
              </a:rPr>
              <a:t>En </a:t>
            </a:r>
            <a:r>
              <a:rPr lang="es-CL" sz="2400" b="1" dirty="0">
                <a:solidFill>
                  <a:schemeClr val="accent1">
                    <a:lumMod val="50000"/>
                  </a:schemeClr>
                </a:solidFill>
              </a:rPr>
              <a:t>Chile se han realizado importantes avances en la materia, los cuales serán expuestos en esta presentación. </a:t>
            </a:r>
            <a:endParaRPr lang="es-CL" sz="2400" b="1" dirty="0" smtClean="0">
              <a:solidFill>
                <a:schemeClr val="accent1">
                  <a:lumMod val="50000"/>
                </a:schemeClr>
              </a:solidFill>
            </a:endParaRPr>
          </a:p>
        </p:txBody>
      </p:sp>
    </p:spTree>
    <p:extLst>
      <p:ext uri="{BB962C8B-B14F-4D97-AF65-F5344CB8AC3E}">
        <p14:creationId xmlns:p14="http://schemas.microsoft.com/office/powerpoint/2010/main" val="306435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CL" b="1" dirty="0" smtClean="0">
                <a:solidFill>
                  <a:schemeClr val="accent1">
                    <a:lumMod val="50000"/>
                  </a:schemeClr>
                </a:solidFill>
              </a:rPr>
              <a:t>Mercado de seguros en Chile</a:t>
            </a:r>
            <a:endParaRPr lang="es-CL" b="1" dirty="0">
              <a:solidFill>
                <a:schemeClr val="accent1">
                  <a:lumMod val="50000"/>
                </a:schemeClr>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256741"/>
            <a:ext cx="6840810" cy="4556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323528" y="1671191"/>
            <a:ext cx="8352928" cy="461665"/>
          </a:xfrm>
          <a:prstGeom prst="rect">
            <a:avLst/>
          </a:prstGeom>
          <a:noFill/>
        </p:spPr>
        <p:txBody>
          <a:bodyPr wrap="square" rtlCol="0">
            <a:spAutoFit/>
          </a:bodyPr>
          <a:lstStyle/>
          <a:p>
            <a:pPr marL="342900" indent="-342900">
              <a:buFont typeface="Arial" panose="020B0604020202020204" pitchFamily="34" charset="0"/>
              <a:buChar char="•"/>
            </a:pPr>
            <a:r>
              <a:rPr lang="es-CL" sz="2400" b="1" dirty="0" smtClean="0">
                <a:solidFill>
                  <a:schemeClr val="accent1">
                    <a:lumMod val="50000"/>
                  </a:schemeClr>
                </a:solidFill>
              </a:rPr>
              <a:t>Entidades fiscalizadas por la Intendencia de Seguros de la SVS</a:t>
            </a:r>
            <a:endParaRPr lang="es-CL" sz="2400" b="1" dirty="0">
              <a:solidFill>
                <a:schemeClr val="accent1">
                  <a:lumMod val="50000"/>
                </a:schemeClr>
              </a:solidFill>
            </a:endParaRPr>
          </a:p>
        </p:txBody>
      </p:sp>
    </p:spTree>
    <p:extLst>
      <p:ext uri="{BB962C8B-B14F-4D97-AF65-F5344CB8AC3E}">
        <p14:creationId xmlns:p14="http://schemas.microsoft.com/office/powerpoint/2010/main" val="518399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CL" sz="3600" b="1" dirty="0" smtClean="0">
                <a:solidFill>
                  <a:schemeClr val="accent1">
                    <a:lumMod val="50000"/>
                  </a:schemeClr>
                </a:solidFill>
              </a:rPr>
              <a:t>Mercado asegurador chileno 2015-2015</a:t>
            </a:r>
            <a:endParaRPr lang="es-CL" sz="3600" b="1" dirty="0">
              <a:solidFill>
                <a:schemeClr val="accent1">
                  <a:lumMod val="50000"/>
                </a:schemeClr>
              </a:solidFill>
            </a:endParaRPr>
          </a:p>
        </p:txBody>
      </p:sp>
      <p:sp>
        <p:nvSpPr>
          <p:cNvPr id="3" name="2 CuadroTexto"/>
          <p:cNvSpPr txBox="1"/>
          <p:nvPr/>
        </p:nvSpPr>
        <p:spPr>
          <a:xfrm>
            <a:off x="35496" y="1196752"/>
            <a:ext cx="8928992" cy="523220"/>
          </a:xfrm>
          <a:prstGeom prst="rect">
            <a:avLst/>
          </a:prstGeom>
          <a:noFill/>
        </p:spPr>
        <p:txBody>
          <a:bodyPr wrap="square" rtlCol="0">
            <a:spAutoFit/>
          </a:bodyPr>
          <a:lstStyle/>
          <a:p>
            <a:pPr algn="ctr"/>
            <a:r>
              <a:rPr lang="es-CL" sz="2800" b="1" dirty="0" smtClean="0">
                <a:solidFill>
                  <a:schemeClr val="accent1">
                    <a:lumMod val="50000"/>
                  </a:schemeClr>
                </a:solidFill>
              </a:rPr>
              <a:t>Prima directa del mercado</a:t>
            </a:r>
          </a:p>
        </p:txBody>
      </p:sp>
      <p:pic>
        <p:nvPicPr>
          <p:cNvPr id="4"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664" y="1711220"/>
            <a:ext cx="7583760" cy="5030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1547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60648"/>
            <a:ext cx="8856984" cy="1143000"/>
          </a:xfrm>
        </p:spPr>
        <p:txBody>
          <a:bodyPr>
            <a:noAutofit/>
          </a:bodyPr>
          <a:lstStyle/>
          <a:p>
            <a:pPr algn="l"/>
            <a:r>
              <a:rPr lang="es-CL" sz="4000" b="1" dirty="0" smtClean="0">
                <a:solidFill>
                  <a:schemeClr val="accent1">
                    <a:lumMod val="50000"/>
                  </a:schemeClr>
                </a:solidFill>
              </a:rPr>
              <a:t>Intermediación del mercado asegurador chileno</a:t>
            </a:r>
            <a:endParaRPr lang="es-CL" sz="4000" b="1" dirty="0">
              <a:solidFill>
                <a:schemeClr val="accent1">
                  <a:lumMod val="50000"/>
                </a:schemeClr>
              </a:solidFill>
            </a:endParaRPr>
          </a:p>
        </p:txBody>
      </p:sp>
      <p:sp>
        <p:nvSpPr>
          <p:cNvPr id="5" name="4 Rectángulo"/>
          <p:cNvSpPr/>
          <p:nvPr/>
        </p:nvSpPr>
        <p:spPr>
          <a:xfrm>
            <a:off x="323528" y="1484784"/>
            <a:ext cx="8568952" cy="707886"/>
          </a:xfrm>
          <a:prstGeom prst="rect">
            <a:avLst/>
          </a:prstGeom>
        </p:spPr>
        <p:txBody>
          <a:bodyPr wrap="square">
            <a:spAutoFit/>
          </a:bodyPr>
          <a:lstStyle/>
          <a:p>
            <a:pPr marL="342900" indent="-342900">
              <a:buFont typeface="Wingdings" panose="05000000000000000000" pitchFamily="2" charset="2"/>
              <a:buChar char="q"/>
            </a:pPr>
            <a:r>
              <a:rPr lang="es-CL" sz="2000" dirty="0">
                <a:solidFill>
                  <a:schemeClr val="accent1">
                    <a:lumMod val="50000"/>
                  </a:schemeClr>
                </a:solidFill>
              </a:rPr>
              <a:t>A </a:t>
            </a:r>
            <a:r>
              <a:rPr lang="es-CL" sz="2000" dirty="0" smtClean="0">
                <a:solidFill>
                  <a:schemeClr val="accent1">
                    <a:lumMod val="50000"/>
                  </a:schemeClr>
                </a:solidFill>
              </a:rPr>
              <a:t>diciembre de 2015, </a:t>
            </a:r>
            <a:r>
              <a:rPr lang="es-CL" sz="2000" dirty="0">
                <a:solidFill>
                  <a:schemeClr val="accent1">
                    <a:lumMod val="50000"/>
                  </a:schemeClr>
                </a:solidFill>
              </a:rPr>
              <a:t>el 41,9% de la prima directa del mercado de seguros fue intermediada, de acuerdo a los siguientes participantes:</a:t>
            </a: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988" y="2420938"/>
            <a:ext cx="6843712"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3922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60648"/>
            <a:ext cx="8856984" cy="1143000"/>
          </a:xfrm>
        </p:spPr>
        <p:txBody>
          <a:bodyPr>
            <a:noAutofit/>
          </a:bodyPr>
          <a:lstStyle/>
          <a:p>
            <a:pPr algn="l"/>
            <a:r>
              <a:rPr lang="es-CL" sz="4000" b="1" dirty="0" smtClean="0">
                <a:solidFill>
                  <a:schemeClr val="accent1">
                    <a:lumMod val="50000"/>
                  </a:schemeClr>
                </a:solidFill>
              </a:rPr>
              <a:t>Intermediación del mercado asegurador chileno</a:t>
            </a:r>
            <a:endParaRPr lang="es-CL" sz="4000" b="1" dirty="0">
              <a:solidFill>
                <a:schemeClr val="accent1">
                  <a:lumMod val="50000"/>
                </a:schemeClr>
              </a:solidFill>
            </a:endParaRPr>
          </a:p>
        </p:txBody>
      </p:sp>
      <p:sp>
        <p:nvSpPr>
          <p:cNvPr id="3" name="2 Rectángulo"/>
          <p:cNvSpPr/>
          <p:nvPr/>
        </p:nvSpPr>
        <p:spPr>
          <a:xfrm>
            <a:off x="323528" y="1552307"/>
            <a:ext cx="8496944" cy="1015663"/>
          </a:xfrm>
          <a:prstGeom prst="rect">
            <a:avLst/>
          </a:prstGeom>
        </p:spPr>
        <p:txBody>
          <a:bodyPr wrap="square">
            <a:spAutoFit/>
          </a:bodyPr>
          <a:lstStyle/>
          <a:p>
            <a:pPr marL="285750" indent="-285750">
              <a:buFont typeface="Wingdings" panose="05000000000000000000" pitchFamily="2" charset="2"/>
              <a:buChar char="q"/>
            </a:pPr>
            <a:r>
              <a:rPr lang="es-CL" sz="2000" dirty="0">
                <a:solidFill>
                  <a:schemeClr val="accent1">
                    <a:lumMod val="50000"/>
                  </a:schemeClr>
                </a:solidFill>
              </a:rPr>
              <a:t>En el caso de Seguros Generales, el 85,1% de la prima directa fue intermediada. Los ramos con mayor participación en la intermediación fueron los siguientes:</a:t>
            </a:r>
          </a:p>
        </p:txBody>
      </p:sp>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563" y="2312988"/>
            <a:ext cx="7426325" cy="41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4999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60648"/>
            <a:ext cx="8856984" cy="1143000"/>
          </a:xfrm>
        </p:spPr>
        <p:txBody>
          <a:bodyPr>
            <a:noAutofit/>
          </a:bodyPr>
          <a:lstStyle/>
          <a:p>
            <a:pPr algn="l"/>
            <a:r>
              <a:rPr lang="es-CL" sz="4000" b="1" dirty="0" smtClean="0">
                <a:solidFill>
                  <a:schemeClr val="accent1">
                    <a:lumMod val="50000"/>
                  </a:schemeClr>
                </a:solidFill>
              </a:rPr>
              <a:t>Intermediación del mercado asegurador chileno</a:t>
            </a:r>
            <a:endParaRPr lang="es-CL" sz="4000" b="1" dirty="0">
              <a:solidFill>
                <a:schemeClr val="accent1">
                  <a:lumMod val="50000"/>
                </a:schemeClr>
              </a:solidFill>
            </a:endParaRPr>
          </a:p>
        </p:txBody>
      </p:sp>
      <p:sp>
        <p:nvSpPr>
          <p:cNvPr id="4" name="3 Rectángulo"/>
          <p:cNvSpPr/>
          <p:nvPr/>
        </p:nvSpPr>
        <p:spPr>
          <a:xfrm>
            <a:off x="107504" y="1627050"/>
            <a:ext cx="8928992" cy="1015663"/>
          </a:xfrm>
          <a:prstGeom prst="rect">
            <a:avLst/>
          </a:prstGeom>
        </p:spPr>
        <p:txBody>
          <a:bodyPr wrap="square">
            <a:spAutoFit/>
          </a:bodyPr>
          <a:lstStyle/>
          <a:p>
            <a:pPr marL="285750" indent="-285750">
              <a:buFont typeface="Wingdings" panose="05000000000000000000" pitchFamily="2" charset="2"/>
              <a:buChar char="q"/>
            </a:pPr>
            <a:r>
              <a:rPr lang="es-CL" sz="2000" dirty="0" smtClean="0">
                <a:solidFill>
                  <a:schemeClr val="accent1">
                    <a:lumMod val="50000"/>
                  </a:schemeClr>
                </a:solidFill>
              </a:rPr>
              <a:t>En el caso de los Seguros de </a:t>
            </a:r>
            <a:r>
              <a:rPr lang="es-CL" sz="2000" dirty="0">
                <a:solidFill>
                  <a:schemeClr val="accent1">
                    <a:lumMod val="50000"/>
                  </a:schemeClr>
                </a:solidFill>
              </a:rPr>
              <a:t>Vida, solo el 21,5%(*) de la prima directa fue intermediada. Los ramos con mayor participación en la intermediación fueron los siguientes:</a:t>
            </a:r>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565400"/>
            <a:ext cx="7426325" cy="414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Marcador de contenido"/>
          <p:cNvSpPr txBox="1">
            <a:spLocks/>
          </p:cNvSpPr>
          <p:nvPr/>
        </p:nvSpPr>
        <p:spPr>
          <a:xfrm>
            <a:off x="423863" y="6391275"/>
            <a:ext cx="8693150" cy="461963"/>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just">
              <a:spcBef>
                <a:spcPct val="0"/>
              </a:spcBef>
              <a:buClr>
                <a:srgbClr val="FFC000"/>
              </a:buClr>
              <a:buSzPct val="130000"/>
              <a:defRPr/>
            </a:pPr>
            <a:r>
              <a:rPr lang="es-CL" altLang="es-CL" sz="1400" b="1" dirty="0" smtClean="0">
                <a:solidFill>
                  <a:schemeClr val="tx2">
                    <a:lumMod val="75000"/>
                  </a:schemeClr>
                </a:solidFill>
              </a:rPr>
              <a:t>(*) Cifra no considera a los asesores previsionales.</a:t>
            </a:r>
            <a:endParaRPr lang="es-CL" altLang="es-CL" sz="1400" b="1" dirty="0">
              <a:solidFill>
                <a:schemeClr val="tx2">
                  <a:lumMod val="75000"/>
                </a:schemeClr>
              </a:solidFill>
            </a:endParaRPr>
          </a:p>
        </p:txBody>
      </p:sp>
    </p:spTree>
    <p:extLst>
      <p:ext uri="{BB962C8B-B14F-4D97-AF65-F5344CB8AC3E}">
        <p14:creationId xmlns:p14="http://schemas.microsoft.com/office/powerpoint/2010/main" val="3764191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27384"/>
            <a:ext cx="8856984" cy="936104"/>
          </a:xfrm>
        </p:spPr>
        <p:txBody>
          <a:bodyPr>
            <a:noAutofit/>
          </a:bodyPr>
          <a:lstStyle/>
          <a:p>
            <a:pPr algn="l"/>
            <a:r>
              <a:rPr lang="es-CL" sz="4000" b="1" dirty="0" smtClean="0">
                <a:solidFill>
                  <a:schemeClr val="accent1">
                    <a:lumMod val="50000"/>
                  </a:schemeClr>
                </a:solidFill>
              </a:rPr>
              <a:t>Intermediación : Los requisitos</a:t>
            </a:r>
            <a:endParaRPr lang="es-CL" sz="4000" b="1" dirty="0">
              <a:solidFill>
                <a:schemeClr val="accent1">
                  <a:lumMod val="50000"/>
                </a:schemeClr>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1166482616"/>
              </p:ext>
            </p:extLst>
          </p:nvPr>
        </p:nvGraphicFramePr>
        <p:xfrm>
          <a:off x="-36512" y="692696"/>
          <a:ext cx="9145588" cy="6491832"/>
        </p:xfrm>
        <a:graphic>
          <a:graphicData uri="http://schemas.openxmlformats.org/drawingml/2006/table">
            <a:tbl>
              <a:tblPr firstRow="1" firstCol="1" bandRow="1">
                <a:tableStyleId>{5C22544A-7EE6-4342-B048-85BDC9FD1C3A}</a:tableStyleId>
              </a:tblPr>
              <a:tblGrid>
                <a:gridCol w="1189212"/>
                <a:gridCol w="1224136"/>
                <a:gridCol w="1152128"/>
                <a:gridCol w="1800200"/>
                <a:gridCol w="2520280"/>
                <a:gridCol w="1259632"/>
              </a:tblGrid>
              <a:tr h="532992">
                <a:tc>
                  <a:txBody>
                    <a:bodyPr/>
                    <a:lstStyle/>
                    <a:p>
                      <a:endParaRPr lang="es-CL" sz="1000" dirty="0">
                        <a:effectLst/>
                        <a:latin typeface="Times New Roman"/>
                      </a:endParaRPr>
                    </a:p>
                  </a:txBody>
                  <a:tcPr marL="28852" marR="28852" marT="0" marB="0" anchor="ctr"/>
                </a:tc>
                <a:tc>
                  <a:txBody>
                    <a:bodyPr/>
                    <a:lstStyle/>
                    <a:p>
                      <a:pPr>
                        <a:lnSpc>
                          <a:spcPct val="115000"/>
                        </a:lnSpc>
                        <a:spcAft>
                          <a:spcPts val="0"/>
                        </a:spcAft>
                      </a:pPr>
                      <a:r>
                        <a:rPr lang="es-ES" sz="1000" dirty="0" smtClean="0">
                          <a:effectLst/>
                        </a:rPr>
                        <a:t>Agente</a:t>
                      </a:r>
                      <a:r>
                        <a:rPr lang="es-ES" sz="1000" baseline="0" dirty="0" smtClean="0">
                          <a:effectLst/>
                        </a:rPr>
                        <a:t> </a:t>
                      </a:r>
                      <a:r>
                        <a:rPr lang="es-ES" sz="1000" dirty="0" smtClean="0">
                          <a:effectLst/>
                        </a:rPr>
                        <a:t>Renta Vitalicia </a:t>
                      </a:r>
                      <a:endParaRPr lang="es-CL" sz="1000" dirty="0">
                        <a:effectLst/>
                        <a:latin typeface="Times New Roman"/>
                        <a:ea typeface="Calibri"/>
                      </a:endParaRPr>
                    </a:p>
                  </a:txBody>
                  <a:tcPr marL="28852" marR="28852" marT="0" marB="0" anchor="ctr"/>
                </a:tc>
                <a:tc>
                  <a:txBody>
                    <a:bodyPr/>
                    <a:lstStyle/>
                    <a:p>
                      <a:pPr>
                        <a:lnSpc>
                          <a:spcPct val="115000"/>
                        </a:lnSpc>
                        <a:spcAft>
                          <a:spcPts val="0"/>
                        </a:spcAft>
                      </a:pPr>
                      <a:r>
                        <a:rPr lang="es-ES" sz="1000" dirty="0" smtClean="0">
                          <a:effectLst/>
                        </a:rPr>
                        <a:t>Agente</a:t>
                      </a:r>
                      <a:r>
                        <a:rPr lang="es-ES" sz="1000" baseline="0" dirty="0" smtClean="0">
                          <a:effectLst/>
                        </a:rPr>
                        <a:t> No </a:t>
                      </a:r>
                      <a:r>
                        <a:rPr lang="es-ES" sz="1000" dirty="0" smtClean="0">
                          <a:effectLst/>
                        </a:rPr>
                        <a:t>Renta Vitalicia</a:t>
                      </a:r>
                      <a:endParaRPr lang="es-CL" sz="1000" dirty="0">
                        <a:effectLst/>
                        <a:latin typeface="Times New Roman"/>
                        <a:ea typeface="Calibri"/>
                      </a:endParaRPr>
                    </a:p>
                  </a:txBody>
                  <a:tcPr marL="28852" marR="28852" marT="0" marB="0" anchor="ctr"/>
                </a:tc>
                <a:tc>
                  <a:txBody>
                    <a:bodyPr/>
                    <a:lstStyle/>
                    <a:p>
                      <a:pPr>
                        <a:lnSpc>
                          <a:spcPct val="115000"/>
                        </a:lnSpc>
                        <a:spcAft>
                          <a:spcPts val="0"/>
                        </a:spcAft>
                      </a:pPr>
                      <a:r>
                        <a:rPr lang="es-ES" sz="1000" dirty="0">
                          <a:effectLst/>
                        </a:rPr>
                        <a:t>Corredores de Seguros Generales y de Vida y Liquidadores de Siniestros</a:t>
                      </a:r>
                      <a:endParaRPr lang="es-CL" sz="1000" dirty="0">
                        <a:effectLst/>
                        <a:latin typeface="Times New Roman"/>
                        <a:ea typeface="Calibri"/>
                      </a:endParaRPr>
                    </a:p>
                  </a:txBody>
                  <a:tcPr marL="28852" marR="28852" marT="0" marB="0" anchor="ctr"/>
                </a:tc>
                <a:tc>
                  <a:txBody>
                    <a:bodyPr/>
                    <a:lstStyle/>
                    <a:p>
                      <a:pPr>
                        <a:lnSpc>
                          <a:spcPct val="115000"/>
                        </a:lnSpc>
                        <a:spcAft>
                          <a:spcPts val="0"/>
                        </a:spcAft>
                      </a:pPr>
                      <a:r>
                        <a:rPr lang="es-ES" sz="1000">
                          <a:effectLst/>
                        </a:rPr>
                        <a:t>Personas que actúan por cuenta de Corredores de Seguros Generales y de Vida</a:t>
                      </a:r>
                      <a:endParaRPr lang="es-CL" sz="1000">
                        <a:effectLst/>
                        <a:latin typeface="Times New Roman"/>
                        <a:ea typeface="Calibri"/>
                      </a:endParaRPr>
                    </a:p>
                  </a:txBody>
                  <a:tcPr marL="28852" marR="28852" marT="0" marB="0" anchor="ctr"/>
                </a:tc>
                <a:tc>
                  <a:txBody>
                    <a:bodyPr/>
                    <a:lstStyle/>
                    <a:p>
                      <a:pPr>
                        <a:lnSpc>
                          <a:spcPct val="115000"/>
                        </a:lnSpc>
                        <a:spcAft>
                          <a:spcPts val="0"/>
                        </a:spcAft>
                      </a:pPr>
                      <a:r>
                        <a:rPr lang="es-ES" sz="1000">
                          <a:effectLst/>
                        </a:rPr>
                        <a:t>Asesores previsionales</a:t>
                      </a:r>
                      <a:endParaRPr lang="es-CL" sz="1000">
                        <a:effectLst/>
                        <a:latin typeface="Times New Roman"/>
                        <a:ea typeface="Calibri"/>
                      </a:endParaRPr>
                    </a:p>
                  </a:txBody>
                  <a:tcPr marL="28852" marR="28852" marT="0" marB="0" anchor="ctr"/>
                </a:tc>
              </a:tr>
              <a:tr h="175252">
                <a:tc>
                  <a:txBody>
                    <a:bodyPr/>
                    <a:lstStyle/>
                    <a:p>
                      <a:pPr>
                        <a:lnSpc>
                          <a:spcPct val="115000"/>
                        </a:lnSpc>
                        <a:spcAft>
                          <a:spcPts val="0"/>
                        </a:spcAft>
                      </a:pPr>
                      <a:r>
                        <a:rPr lang="es-ES" sz="1000">
                          <a:effectLst/>
                        </a:rPr>
                        <a:t>Normativa SVS</a:t>
                      </a:r>
                      <a:endParaRPr lang="es-CL" sz="1000">
                        <a:effectLst/>
                        <a:latin typeface="Times New Roman"/>
                        <a:ea typeface="Calibri"/>
                      </a:endParaRPr>
                    </a:p>
                  </a:txBody>
                  <a:tcPr marL="28852" marR="28852" marT="0" marB="0" anchor="ctr"/>
                </a:tc>
                <a:tc>
                  <a:txBody>
                    <a:bodyPr/>
                    <a:lstStyle/>
                    <a:p>
                      <a:pPr>
                        <a:lnSpc>
                          <a:spcPct val="115000"/>
                        </a:lnSpc>
                        <a:spcAft>
                          <a:spcPts val="0"/>
                        </a:spcAft>
                      </a:pPr>
                      <a:r>
                        <a:rPr lang="es-ES" sz="1000" dirty="0">
                          <a:effectLst/>
                        </a:rPr>
                        <a:t>NCG 91</a:t>
                      </a:r>
                      <a:endParaRPr lang="es-CL" sz="1000" dirty="0">
                        <a:effectLst/>
                        <a:latin typeface="Times New Roman"/>
                        <a:ea typeface="Calibri"/>
                      </a:endParaRPr>
                    </a:p>
                  </a:txBody>
                  <a:tcPr marL="28852" marR="28852" marT="0" marB="0" anchor="ctr"/>
                </a:tc>
                <a:tc>
                  <a:txBody>
                    <a:bodyPr/>
                    <a:lstStyle/>
                    <a:p>
                      <a:pPr>
                        <a:lnSpc>
                          <a:spcPct val="115000"/>
                        </a:lnSpc>
                        <a:spcAft>
                          <a:spcPts val="0"/>
                        </a:spcAft>
                      </a:pPr>
                      <a:r>
                        <a:rPr lang="es-ES" sz="1000" dirty="0">
                          <a:effectLst/>
                        </a:rPr>
                        <a:t>NCG 49</a:t>
                      </a:r>
                      <a:endParaRPr lang="es-CL" sz="1000" dirty="0">
                        <a:effectLst/>
                        <a:latin typeface="Times New Roman"/>
                        <a:ea typeface="Calibri"/>
                      </a:endParaRPr>
                    </a:p>
                  </a:txBody>
                  <a:tcPr marL="28852" marR="28852" marT="0" marB="0" anchor="ctr"/>
                </a:tc>
                <a:tc>
                  <a:txBody>
                    <a:bodyPr/>
                    <a:lstStyle/>
                    <a:p>
                      <a:pPr>
                        <a:lnSpc>
                          <a:spcPct val="115000"/>
                        </a:lnSpc>
                        <a:spcAft>
                          <a:spcPts val="0"/>
                        </a:spcAft>
                      </a:pPr>
                      <a:r>
                        <a:rPr lang="es-ES" sz="1000" dirty="0">
                          <a:effectLst/>
                        </a:rPr>
                        <a:t>Circular 1679</a:t>
                      </a:r>
                      <a:endParaRPr lang="es-CL" sz="1000" dirty="0">
                        <a:effectLst/>
                        <a:latin typeface="Times New Roman"/>
                        <a:ea typeface="Calibri"/>
                      </a:endParaRPr>
                    </a:p>
                  </a:txBody>
                  <a:tcPr marL="28852" marR="28852" marT="0" marB="0" anchor="ctr"/>
                </a:tc>
                <a:tc>
                  <a:txBody>
                    <a:bodyPr/>
                    <a:lstStyle/>
                    <a:p>
                      <a:pPr>
                        <a:lnSpc>
                          <a:spcPct val="115000"/>
                        </a:lnSpc>
                        <a:spcAft>
                          <a:spcPts val="0"/>
                        </a:spcAft>
                      </a:pPr>
                      <a:r>
                        <a:rPr lang="es-ES" sz="1000">
                          <a:effectLst/>
                        </a:rPr>
                        <a:t>NCG 50</a:t>
                      </a:r>
                      <a:endParaRPr lang="es-CL" sz="1000">
                        <a:effectLst/>
                        <a:latin typeface="Times New Roman"/>
                        <a:ea typeface="Calibri"/>
                      </a:endParaRPr>
                    </a:p>
                  </a:txBody>
                  <a:tcPr marL="28852" marR="28852" marT="0" marB="0" anchor="ctr"/>
                </a:tc>
                <a:tc>
                  <a:txBody>
                    <a:bodyPr/>
                    <a:lstStyle/>
                    <a:p>
                      <a:pPr>
                        <a:lnSpc>
                          <a:spcPct val="115000"/>
                        </a:lnSpc>
                        <a:spcAft>
                          <a:spcPts val="0"/>
                        </a:spcAft>
                      </a:pPr>
                      <a:r>
                        <a:rPr lang="es-ES" sz="1000">
                          <a:effectLst/>
                        </a:rPr>
                        <a:t>NCG 221</a:t>
                      </a:r>
                      <a:endParaRPr lang="es-CL" sz="1000">
                        <a:effectLst/>
                        <a:latin typeface="Times New Roman"/>
                        <a:ea typeface="Calibri"/>
                      </a:endParaRPr>
                    </a:p>
                  </a:txBody>
                  <a:tcPr marL="28852" marR="28852" marT="0" marB="0" anchor="ctr"/>
                </a:tc>
              </a:tr>
              <a:tr h="175252">
                <a:tc rowSpan="3">
                  <a:txBody>
                    <a:bodyPr/>
                    <a:lstStyle/>
                    <a:p>
                      <a:pPr>
                        <a:lnSpc>
                          <a:spcPct val="115000"/>
                        </a:lnSpc>
                        <a:spcAft>
                          <a:spcPts val="0"/>
                        </a:spcAft>
                      </a:pPr>
                      <a:r>
                        <a:rPr lang="es-ES" sz="1000">
                          <a:effectLst/>
                        </a:rPr>
                        <a:t>A quien aplica</a:t>
                      </a:r>
                      <a:endParaRPr lang="es-CL" sz="1000">
                        <a:effectLst/>
                        <a:latin typeface="Times New Roman"/>
                        <a:ea typeface="Calibri"/>
                      </a:endParaRPr>
                    </a:p>
                  </a:txBody>
                  <a:tcPr marL="28852" marR="28852" marT="0" marB="0" anchor="ctr"/>
                </a:tc>
                <a:tc rowSpan="3">
                  <a:txBody>
                    <a:bodyPr/>
                    <a:lstStyle/>
                    <a:p>
                      <a:pPr>
                        <a:lnSpc>
                          <a:spcPct val="115000"/>
                        </a:lnSpc>
                        <a:spcAft>
                          <a:spcPts val="0"/>
                        </a:spcAft>
                      </a:pPr>
                      <a:r>
                        <a:rPr lang="es-ES" sz="1000" dirty="0">
                          <a:effectLst/>
                        </a:rPr>
                        <a:t>Personas naturales </a:t>
                      </a:r>
                      <a:endParaRPr lang="es-CL" sz="1000" dirty="0">
                        <a:effectLst/>
                        <a:latin typeface="Times New Roman"/>
                        <a:ea typeface="Calibri"/>
                      </a:endParaRPr>
                    </a:p>
                  </a:txBody>
                  <a:tcPr marL="28852" marR="28852" marT="0" marB="0" anchor="ctr"/>
                </a:tc>
                <a:tc>
                  <a:txBody>
                    <a:bodyPr/>
                    <a:lstStyle/>
                    <a:p>
                      <a:pPr>
                        <a:lnSpc>
                          <a:spcPct val="115000"/>
                        </a:lnSpc>
                        <a:spcAft>
                          <a:spcPts val="0"/>
                        </a:spcAft>
                      </a:pPr>
                      <a:r>
                        <a:rPr lang="es-ES" sz="1000" dirty="0">
                          <a:effectLst/>
                        </a:rPr>
                        <a:t>Personas naturales.</a:t>
                      </a:r>
                      <a:endParaRPr lang="es-CL" sz="1000" dirty="0">
                        <a:effectLst/>
                        <a:latin typeface="Times New Roman"/>
                        <a:ea typeface="Calibri"/>
                      </a:endParaRPr>
                    </a:p>
                  </a:txBody>
                  <a:tcPr marL="28852" marR="28852" marT="0" marB="0" anchor="ctr"/>
                </a:tc>
                <a:tc>
                  <a:txBody>
                    <a:bodyPr/>
                    <a:lstStyle/>
                    <a:p>
                      <a:pPr>
                        <a:lnSpc>
                          <a:spcPct val="115000"/>
                        </a:lnSpc>
                        <a:spcAft>
                          <a:spcPts val="0"/>
                        </a:spcAft>
                      </a:pPr>
                      <a:r>
                        <a:rPr lang="es-ES" sz="1000" dirty="0">
                          <a:effectLst/>
                        </a:rPr>
                        <a:t>Personas naturales.</a:t>
                      </a:r>
                      <a:endParaRPr lang="es-CL" sz="1000" dirty="0">
                        <a:effectLst/>
                        <a:latin typeface="Times New Roman"/>
                        <a:ea typeface="Calibri"/>
                      </a:endParaRPr>
                    </a:p>
                  </a:txBody>
                  <a:tcPr marL="28852" marR="28852" marT="0" marB="0" anchor="ctr"/>
                </a:tc>
                <a:tc rowSpan="3">
                  <a:txBody>
                    <a:bodyPr/>
                    <a:lstStyle/>
                    <a:p>
                      <a:pPr>
                        <a:lnSpc>
                          <a:spcPct val="115000"/>
                        </a:lnSpc>
                        <a:spcAft>
                          <a:spcPts val="0"/>
                        </a:spcAft>
                      </a:pPr>
                      <a:r>
                        <a:rPr lang="es-ES" sz="1000">
                          <a:effectLst/>
                        </a:rPr>
                        <a:t>Personas que colaboren y participen en la intermediación de contratos de seguros por cuenta de los Corredores de Seguros.</a:t>
                      </a:r>
                      <a:endParaRPr lang="es-CL" sz="1000">
                        <a:effectLst/>
                        <a:latin typeface="Times New Roman"/>
                        <a:ea typeface="Calibri"/>
                      </a:endParaRPr>
                    </a:p>
                  </a:txBody>
                  <a:tcPr marL="28852" marR="28852" marT="0" marB="0" anchor="ctr"/>
                </a:tc>
                <a:tc>
                  <a:txBody>
                    <a:bodyPr/>
                    <a:lstStyle/>
                    <a:p>
                      <a:pPr>
                        <a:lnSpc>
                          <a:spcPct val="115000"/>
                        </a:lnSpc>
                        <a:spcAft>
                          <a:spcPts val="0"/>
                        </a:spcAft>
                      </a:pPr>
                      <a:r>
                        <a:rPr lang="es-ES" sz="1000">
                          <a:effectLst/>
                        </a:rPr>
                        <a:t>Personas naturales.</a:t>
                      </a:r>
                      <a:endParaRPr lang="es-CL" sz="1000">
                        <a:effectLst/>
                        <a:latin typeface="Times New Roman"/>
                        <a:ea typeface="Calibri"/>
                      </a:endParaRPr>
                    </a:p>
                  </a:txBody>
                  <a:tcPr marL="28852" marR="28852" marT="0" marB="0" anchor="ctr"/>
                </a:tc>
              </a:tr>
              <a:tr h="350503">
                <a:tc vMerge="1">
                  <a:txBody>
                    <a:bodyPr/>
                    <a:lstStyle/>
                    <a:p>
                      <a:endParaRPr lang="es-CL"/>
                    </a:p>
                  </a:txBody>
                  <a:tcPr/>
                </a:tc>
                <a:tc vMerge="1">
                  <a:txBody>
                    <a:bodyPr/>
                    <a:lstStyle/>
                    <a:p>
                      <a:endParaRPr lang="es-CL"/>
                    </a:p>
                  </a:txBody>
                  <a:tcPr/>
                </a:tc>
                <a:tc rowSpan="2">
                  <a:txBody>
                    <a:bodyPr/>
                    <a:lstStyle/>
                    <a:p>
                      <a:pPr>
                        <a:lnSpc>
                          <a:spcPct val="115000"/>
                        </a:lnSpc>
                        <a:spcAft>
                          <a:spcPts val="0"/>
                        </a:spcAft>
                      </a:pPr>
                      <a:r>
                        <a:rPr lang="es-ES" sz="1000" dirty="0">
                          <a:effectLst/>
                        </a:rPr>
                        <a:t>Administradores y representantes legales de las personas jurídicas.</a:t>
                      </a:r>
                      <a:endParaRPr lang="es-CL" sz="1000" dirty="0">
                        <a:effectLst/>
                        <a:latin typeface="Times New Roman"/>
                        <a:ea typeface="Calibri"/>
                      </a:endParaRPr>
                    </a:p>
                  </a:txBody>
                  <a:tcPr marL="28852" marR="28852" marT="0" marB="0" anchor="ctr"/>
                </a:tc>
                <a:tc>
                  <a:txBody>
                    <a:bodyPr/>
                    <a:lstStyle/>
                    <a:p>
                      <a:pPr>
                        <a:lnSpc>
                          <a:spcPct val="115000"/>
                        </a:lnSpc>
                        <a:spcAft>
                          <a:spcPts val="0"/>
                        </a:spcAft>
                      </a:pPr>
                      <a:r>
                        <a:rPr lang="es-ES" sz="1000" dirty="0">
                          <a:effectLst/>
                        </a:rPr>
                        <a:t>Administradores de las personas jurídicas.</a:t>
                      </a:r>
                      <a:endParaRPr lang="es-CL" sz="1000" dirty="0">
                        <a:effectLst/>
                        <a:latin typeface="Times New Roman"/>
                        <a:ea typeface="Calibri"/>
                      </a:endParaRPr>
                    </a:p>
                  </a:txBody>
                  <a:tcPr marL="28852" marR="28852" marT="0" marB="0" anchor="ctr"/>
                </a:tc>
                <a:tc vMerge="1">
                  <a:txBody>
                    <a:bodyPr/>
                    <a:lstStyle/>
                    <a:p>
                      <a:endParaRPr lang="es-CL"/>
                    </a:p>
                  </a:txBody>
                  <a:tcPr/>
                </a:tc>
                <a:tc rowSpan="2">
                  <a:txBody>
                    <a:bodyPr/>
                    <a:lstStyle/>
                    <a:p>
                      <a:pPr>
                        <a:lnSpc>
                          <a:spcPct val="115000"/>
                        </a:lnSpc>
                        <a:spcAft>
                          <a:spcPts val="0"/>
                        </a:spcAft>
                      </a:pPr>
                      <a:r>
                        <a:rPr lang="es-ES" sz="1000" dirty="0">
                          <a:effectLst/>
                        </a:rPr>
                        <a:t>Personas que tengan a su cargo realizar las funciones de asesoría previsional, independiente si tienen la calidad de socios, administradores, representantes legales o dependientes.</a:t>
                      </a:r>
                      <a:endParaRPr lang="es-CL" sz="1000" dirty="0">
                        <a:effectLst/>
                        <a:latin typeface="Times New Roman"/>
                        <a:ea typeface="Calibri"/>
                      </a:endParaRPr>
                    </a:p>
                  </a:txBody>
                  <a:tcPr marL="28852" marR="28852" marT="0" marB="0" anchor="ctr"/>
                </a:tc>
              </a:tr>
              <a:tr h="1402014">
                <a:tc vMerge="1">
                  <a:txBody>
                    <a:bodyPr/>
                    <a:lstStyle/>
                    <a:p>
                      <a:endParaRPr lang="es-CL"/>
                    </a:p>
                  </a:txBody>
                  <a:tcPr/>
                </a:tc>
                <a:tc vMerge="1">
                  <a:txBody>
                    <a:bodyPr/>
                    <a:lstStyle/>
                    <a:p>
                      <a:endParaRPr lang="es-CL"/>
                    </a:p>
                  </a:txBody>
                  <a:tcPr/>
                </a:tc>
                <a:tc vMerge="1">
                  <a:txBody>
                    <a:bodyPr/>
                    <a:lstStyle/>
                    <a:p>
                      <a:endParaRPr lang="es-CL"/>
                    </a:p>
                  </a:txBody>
                  <a:tcPr/>
                </a:tc>
                <a:tc>
                  <a:txBody>
                    <a:bodyPr/>
                    <a:lstStyle/>
                    <a:p>
                      <a:pPr>
                        <a:lnSpc>
                          <a:spcPct val="115000"/>
                        </a:lnSpc>
                        <a:spcAft>
                          <a:spcPts val="0"/>
                        </a:spcAft>
                      </a:pPr>
                      <a:r>
                        <a:rPr lang="es-ES" sz="1000" dirty="0">
                          <a:effectLst/>
                        </a:rPr>
                        <a:t>En una sociedad anónima o </a:t>
                      </a:r>
                      <a:r>
                        <a:rPr lang="es-ES" sz="1000" dirty="0" err="1">
                          <a:effectLst/>
                        </a:rPr>
                        <a:t>encomandita</a:t>
                      </a:r>
                      <a:r>
                        <a:rPr lang="es-ES" sz="1000" dirty="0">
                          <a:effectLst/>
                        </a:rPr>
                        <a:t>, al menos un director y el gerente general o administrador. </a:t>
                      </a:r>
                      <a:endParaRPr lang="es-CL" sz="1000" dirty="0">
                        <a:effectLst/>
                        <a:latin typeface="Times New Roman"/>
                        <a:ea typeface="Calibri"/>
                      </a:endParaRPr>
                    </a:p>
                  </a:txBody>
                  <a:tcPr marL="28852" marR="28852" marT="0" marB="0" anchor="ctr"/>
                </a:tc>
                <a:tc vMerge="1">
                  <a:txBody>
                    <a:bodyPr/>
                    <a:lstStyle/>
                    <a:p>
                      <a:endParaRPr lang="es-CL"/>
                    </a:p>
                  </a:txBody>
                  <a:tcPr/>
                </a:tc>
                <a:tc vMerge="1">
                  <a:txBody>
                    <a:bodyPr/>
                    <a:lstStyle/>
                    <a:p>
                      <a:endParaRPr lang="es-CL"/>
                    </a:p>
                  </a:txBody>
                  <a:tcPr/>
                </a:tc>
              </a:tr>
              <a:tr h="1577266">
                <a:tc>
                  <a:txBody>
                    <a:bodyPr/>
                    <a:lstStyle/>
                    <a:p>
                      <a:pPr>
                        <a:lnSpc>
                          <a:spcPct val="115000"/>
                        </a:lnSpc>
                        <a:spcAft>
                          <a:spcPts val="0"/>
                        </a:spcAft>
                      </a:pPr>
                      <a:r>
                        <a:rPr lang="es-ES" sz="1000">
                          <a:effectLst/>
                        </a:rPr>
                        <a:t>Requisitos de conocimientos para ingresar a la actividad</a:t>
                      </a:r>
                      <a:endParaRPr lang="es-CL" sz="1000">
                        <a:effectLst/>
                        <a:latin typeface="Times New Roman"/>
                        <a:ea typeface="Calibri"/>
                      </a:endParaRPr>
                    </a:p>
                  </a:txBody>
                  <a:tcPr marL="28852" marR="28852" marT="0" marB="0" anchor="ctr"/>
                </a:tc>
                <a:tc>
                  <a:txBody>
                    <a:bodyPr/>
                    <a:lstStyle/>
                    <a:p>
                      <a:pPr>
                        <a:lnSpc>
                          <a:spcPct val="115000"/>
                        </a:lnSpc>
                        <a:spcAft>
                          <a:spcPts val="0"/>
                        </a:spcAft>
                      </a:pPr>
                      <a:r>
                        <a:rPr lang="es-ES" sz="1000" dirty="0">
                          <a:effectLst/>
                        </a:rPr>
                        <a:t>Acreditar sus conocimientos a través de un curso de al menos 40 horas.</a:t>
                      </a:r>
                      <a:endParaRPr lang="es-CL" sz="1000" dirty="0">
                        <a:effectLst/>
                        <a:latin typeface="Times New Roman"/>
                        <a:ea typeface="Calibri"/>
                      </a:endParaRPr>
                    </a:p>
                  </a:txBody>
                  <a:tcPr marL="28852" marR="28852" marT="0" marB="0" anchor="ctr"/>
                </a:tc>
                <a:tc>
                  <a:txBody>
                    <a:bodyPr/>
                    <a:lstStyle/>
                    <a:p>
                      <a:pPr>
                        <a:lnSpc>
                          <a:spcPct val="115000"/>
                        </a:lnSpc>
                        <a:spcAft>
                          <a:spcPts val="0"/>
                        </a:spcAft>
                      </a:pPr>
                      <a:r>
                        <a:rPr lang="es-ES" sz="1000" dirty="0">
                          <a:effectLst/>
                        </a:rPr>
                        <a:t>Acreditar tener los conocimientos en materia de seguros o la experiencia técnica o profesional que defina la propia entidad aseguradora.</a:t>
                      </a:r>
                      <a:endParaRPr lang="es-CL" sz="1000" dirty="0">
                        <a:effectLst/>
                        <a:latin typeface="Times New Roman"/>
                        <a:ea typeface="Calibri"/>
                      </a:endParaRPr>
                    </a:p>
                  </a:txBody>
                  <a:tcPr marL="28852" marR="28852" marT="0" marB="0" anchor="ctr"/>
                </a:tc>
                <a:tc>
                  <a:txBody>
                    <a:bodyPr/>
                    <a:lstStyle/>
                    <a:p>
                      <a:pPr>
                        <a:lnSpc>
                          <a:spcPct val="115000"/>
                        </a:lnSpc>
                        <a:spcAft>
                          <a:spcPts val="0"/>
                        </a:spcAft>
                      </a:pPr>
                      <a:r>
                        <a:rPr lang="es-ES" sz="1000" dirty="0">
                          <a:effectLst/>
                        </a:rPr>
                        <a:t>Acreditar sus conocimientos a través de un curso de al menos 180 horas o a través de un examen.</a:t>
                      </a:r>
                      <a:endParaRPr lang="es-CL" sz="1000" dirty="0">
                        <a:effectLst/>
                        <a:latin typeface="Times New Roman"/>
                        <a:ea typeface="Calibri"/>
                      </a:endParaRPr>
                    </a:p>
                  </a:txBody>
                  <a:tcPr marL="28852" marR="28852" marT="0" marB="0" anchor="ctr"/>
                </a:tc>
                <a:tc>
                  <a:txBody>
                    <a:bodyPr/>
                    <a:lstStyle/>
                    <a:p>
                      <a:pPr>
                        <a:lnSpc>
                          <a:spcPct val="115000"/>
                        </a:lnSpc>
                        <a:spcAft>
                          <a:spcPts val="0"/>
                        </a:spcAft>
                      </a:pPr>
                      <a:r>
                        <a:rPr lang="es-ES" sz="1000" dirty="0">
                          <a:effectLst/>
                        </a:rPr>
                        <a:t>No detalla requisitos.</a:t>
                      </a:r>
                      <a:endParaRPr lang="es-CL" sz="1000" dirty="0">
                        <a:effectLst/>
                        <a:latin typeface="Times New Roman"/>
                        <a:ea typeface="Calibri"/>
                      </a:endParaRPr>
                    </a:p>
                  </a:txBody>
                  <a:tcPr marL="28852" marR="28852" marT="0" marB="0" anchor="ctr"/>
                </a:tc>
                <a:tc>
                  <a:txBody>
                    <a:bodyPr/>
                    <a:lstStyle/>
                    <a:p>
                      <a:pPr>
                        <a:lnSpc>
                          <a:spcPct val="115000"/>
                        </a:lnSpc>
                        <a:spcAft>
                          <a:spcPts val="0"/>
                        </a:spcAft>
                      </a:pPr>
                      <a:r>
                        <a:rPr lang="es-ES" sz="1000" dirty="0">
                          <a:effectLst/>
                        </a:rPr>
                        <a:t>Acreditar conocimientos suficientes sobre materias previsionales y de seguros a través de la rendición de pruebas de conocimientos específicos.</a:t>
                      </a:r>
                      <a:endParaRPr lang="es-CL" sz="1000" dirty="0">
                        <a:effectLst/>
                        <a:latin typeface="Times New Roman"/>
                        <a:ea typeface="Calibri"/>
                      </a:endParaRPr>
                    </a:p>
                  </a:txBody>
                  <a:tcPr marL="28852" marR="28852" marT="0" marB="0" anchor="ctr"/>
                </a:tc>
              </a:tr>
              <a:tr h="701007">
                <a:tc>
                  <a:txBody>
                    <a:bodyPr/>
                    <a:lstStyle/>
                    <a:p>
                      <a:pPr>
                        <a:lnSpc>
                          <a:spcPct val="115000"/>
                        </a:lnSpc>
                        <a:spcAft>
                          <a:spcPts val="0"/>
                        </a:spcAft>
                      </a:pPr>
                      <a:r>
                        <a:rPr lang="es-ES" sz="1000">
                          <a:effectLst/>
                        </a:rPr>
                        <a:t>Actualización de conocimientos</a:t>
                      </a:r>
                      <a:endParaRPr lang="es-CL" sz="1000">
                        <a:effectLst/>
                        <a:latin typeface="Times New Roman"/>
                        <a:ea typeface="Calibri"/>
                      </a:endParaRPr>
                    </a:p>
                  </a:txBody>
                  <a:tcPr marL="28852" marR="28852" marT="0" marB="0" anchor="ctr"/>
                </a:tc>
                <a:tc>
                  <a:txBody>
                    <a:bodyPr/>
                    <a:lstStyle/>
                    <a:p>
                      <a:pPr>
                        <a:lnSpc>
                          <a:spcPct val="115000"/>
                        </a:lnSpc>
                        <a:spcAft>
                          <a:spcPts val="0"/>
                        </a:spcAft>
                      </a:pPr>
                      <a:r>
                        <a:rPr lang="es-ES" sz="1000">
                          <a:effectLst/>
                        </a:rPr>
                        <a:t>Anualmente a través de un curso de al menos 10 horas de duración</a:t>
                      </a:r>
                      <a:endParaRPr lang="es-CL" sz="1000">
                        <a:effectLst/>
                        <a:latin typeface="Times New Roman"/>
                        <a:ea typeface="Calibri"/>
                      </a:endParaRPr>
                    </a:p>
                  </a:txBody>
                  <a:tcPr marL="28852" marR="28852" marT="0" marB="0" anchor="ctr"/>
                </a:tc>
                <a:tc>
                  <a:txBody>
                    <a:bodyPr/>
                    <a:lstStyle/>
                    <a:p>
                      <a:pPr>
                        <a:lnSpc>
                          <a:spcPct val="115000"/>
                        </a:lnSpc>
                        <a:spcAft>
                          <a:spcPts val="0"/>
                        </a:spcAft>
                      </a:pPr>
                      <a:r>
                        <a:rPr lang="es-ES" sz="1000">
                          <a:effectLst/>
                        </a:rPr>
                        <a:t>No detalla requisitos.</a:t>
                      </a:r>
                      <a:endParaRPr lang="es-CL" sz="1000">
                        <a:effectLst/>
                        <a:latin typeface="Times New Roman"/>
                        <a:ea typeface="Calibri"/>
                      </a:endParaRPr>
                    </a:p>
                  </a:txBody>
                  <a:tcPr marL="28852" marR="28852" marT="0" marB="0" anchor="ctr"/>
                </a:tc>
                <a:tc>
                  <a:txBody>
                    <a:bodyPr/>
                    <a:lstStyle/>
                    <a:p>
                      <a:pPr>
                        <a:lnSpc>
                          <a:spcPct val="115000"/>
                        </a:lnSpc>
                        <a:spcAft>
                          <a:spcPts val="0"/>
                        </a:spcAft>
                      </a:pPr>
                      <a:r>
                        <a:rPr lang="es-ES" sz="1000" dirty="0">
                          <a:effectLst/>
                        </a:rPr>
                        <a:t>No detalla requisitos.</a:t>
                      </a:r>
                      <a:endParaRPr lang="es-CL" sz="1000" dirty="0">
                        <a:effectLst/>
                        <a:latin typeface="Times New Roman"/>
                        <a:ea typeface="Calibri"/>
                      </a:endParaRPr>
                    </a:p>
                  </a:txBody>
                  <a:tcPr marL="28852" marR="28852" marT="0" marB="0" anchor="ctr"/>
                </a:tc>
                <a:tc>
                  <a:txBody>
                    <a:bodyPr/>
                    <a:lstStyle/>
                    <a:p>
                      <a:pPr>
                        <a:lnSpc>
                          <a:spcPct val="115000"/>
                        </a:lnSpc>
                        <a:spcAft>
                          <a:spcPts val="0"/>
                        </a:spcAft>
                      </a:pPr>
                      <a:r>
                        <a:rPr lang="es-ES" sz="1000" dirty="0">
                          <a:effectLst/>
                        </a:rPr>
                        <a:t>No detalla requisitos.</a:t>
                      </a:r>
                      <a:endParaRPr lang="es-CL" sz="1000" dirty="0">
                        <a:effectLst/>
                        <a:latin typeface="Times New Roman"/>
                        <a:ea typeface="Calibri"/>
                      </a:endParaRPr>
                    </a:p>
                  </a:txBody>
                  <a:tcPr marL="28852" marR="28852" marT="0" marB="0" anchor="ctr"/>
                </a:tc>
                <a:tc>
                  <a:txBody>
                    <a:bodyPr/>
                    <a:lstStyle/>
                    <a:p>
                      <a:pPr>
                        <a:lnSpc>
                          <a:spcPct val="115000"/>
                        </a:lnSpc>
                        <a:spcAft>
                          <a:spcPts val="0"/>
                        </a:spcAft>
                      </a:pPr>
                      <a:r>
                        <a:rPr lang="es-ES" sz="1000" dirty="0">
                          <a:effectLst/>
                        </a:rPr>
                        <a:t>Cada 5 años, revalidar sus conocimientos sometiéndose a una prueba.</a:t>
                      </a:r>
                      <a:endParaRPr lang="es-CL" sz="1000" dirty="0">
                        <a:effectLst/>
                        <a:latin typeface="Times New Roman"/>
                        <a:ea typeface="Calibri"/>
                      </a:endParaRPr>
                    </a:p>
                  </a:txBody>
                  <a:tcPr marL="28852" marR="28852" marT="0" marB="0" anchor="ctr"/>
                </a:tc>
              </a:tr>
              <a:tr h="1398217">
                <a:tc>
                  <a:txBody>
                    <a:bodyPr/>
                    <a:lstStyle/>
                    <a:p>
                      <a:pPr>
                        <a:lnSpc>
                          <a:spcPct val="115000"/>
                        </a:lnSpc>
                        <a:spcAft>
                          <a:spcPts val="0"/>
                        </a:spcAft>
                      </a:pPr>
                      <a:r>
                        <a:rPr lang="es-ES" sz="1000">
                          <a:effectLst/>
                        </a:rPr>
                        <a:t>Requisitos adicionales</a:t>
                      </a:r>
                      <a:endParaRPr lang="es-CL" sz="1000">
                        <a:effectLst/>
                        <a:latin typeface="Times New Roman"/>
                        <a:ea typeface="Calibri"/>
                      </a:endParaRPr>
                    </a:p>
                  </a:txBody>
                  <a:tcPr marL="28852" marR="28852" marT="0" marB="0" anchor="ctr"/>
                </a:tc>
                <a:tc>
                  <a:txBody>
                    <a:bodyPr/>
                    <a:lstStyle/>
                    <a:p>
                      <a:pPr>
                        <a:lnSpc>
                          <a:spcPct val="115000"/>
                        </a:lnSpc>
                        <a:spcAft>
                          <a:spcPts val="0"/>
                        </a:spcAft>
                      </a:pPr>
                      <a:r>
                        <a:rPr lang="es-ES" sz="1000" dirty="0">
                          <a:effectLst/>
                        </a:rPr>
                        <a:t>La SVS podrá solicitar al agente rendir un examen de conocimientos.</a:t>
                      </a:r>
                      <a:endParaRPr lang="es-CL" sz="1000" dirty="0">
                        <a:effectLst/>
                        <a:latin typeface="Times New Roman"/>
                        <a:ea typeface="Calibri"/>
                      </a:endParaRPr>
                    </a:p>
                  </a:txBody>
                  <a:tcPr marL="28852" marR="28852" marT="0" marB="0" anchor="ctr"/>
                </a:tc>
                <a:tc>
                  <a:txBody>
                    <a:bodyPr/>
                    <a:lstStyle/>
                    <a:p>
                      <a:pPr>
                        <a:lnSpc>
                          <a:spcPct val="115000"/>
                        </a:lnSpc>
                        <a:spcAft>
                          <a:spcPts val="0"/>
                        </a:spcAft>
                      </a:pPr>
                      <a:r>
                        <a:rPr lang="es-ES" sz="1000">
                          <a:effectLst/>
                        </a:rPr>
                        <a:t>N/A</a:t>
                      </a:r>
                      <a:endParaRPr lang="es-CL" sz="1000">
                        <a:effectLst/>
                        <a:latin typeface="Times New Roman"/>
                        <a:ea typeface="Calibri"/>
                      </a:endParaRPr>
                    </a:p>
                  </a:txBody>
                  <a:tcPr marL="28852" marR="28852" marT="0" marB="0" anchor="ctr"/>
                </a:tc>
                <a:tc>
                  <a:txBody>
                    <a:bodyPr/>
                    <a:lstStyle/>
                    <a:p>
                      <a:pPr>
                        <a:lnSpc>
                          <a:spcPct val="115000"/>
                        </a:lnSpc>
                        <a:spcAft>
                          <a:spcPts val="0"/>
                        </a:spcAft>
                      </a:pPr>
                      <a:r>
                        <a:rPr lang="es-ES" sz="1000" dirty="0">
                          <a:effectLst/>
                        </a:rPr>
                        <a:t>La SVS podrá requerir la asistencia del Corredor o Liquidador a exámenes o entrevistas con el objetivo de evaluar sus conocimientos, si el resultado de la evaluación es deficiente, la persona deberá rendir un examen.</a:t>
                      </a:r>
                      <a:endParaRPr lang="es-CL" sz="1000" dirty="0">
                        <a:effectLst/>
                        <a:latin typeface="Times New Roman"/>
                        <a:ea typeface="Calibri"/>
                      </a:endParaRPr>
                    </a:p>
                  </a:txBody>
                  <a:tcPr marL="28852" marR="28852" marT="0" marB="0" anchor="ctr"/>
                </a:tc>
                <a:tc>
                  <a:txBody>
                    <a:bodyPr/>
                    <a:lstStyle/>
                    <a:p>
                      <a:pPr>
                        <a:lnSpc>
                          <a:spcPct val="115000"/>
                        </a:lnSpc>
                        <a:spcAft>
                          <a:spcPts val="0"/>
                        </a:spcAft>
                      </a:pPr>
                      <a:r>
                        <a:rPr lang="es-ES" sz="1000" dirty="0">
                          <a:effectLst/>
                        </a:rPr>
                        <a:t>N/A</a:t>
                      </a:r>
                      <a:endParaRPr lang="es-CL" sz="1000" dirty="0">
                        <a:effectLst/>
                        <a:latin typeface="Times New Roman"/>
                        <a:ea typeface="Calibri"/>
                      </a:endParaRPr>
                    </a:p>
                  </a:txBody>
                  <a:tcPr marL="28852" marR="28852" marT="0" marB="0" anchor="ctr"/>
                </a:tc>
                <a:tc>
                  <a:txBody>
                    <a:bodyPr/>
                    <a:lstStyle/>
                    <a:p>
                      <a:pPr>
                        <a:lnSpc>
                          <a:spcPct val="115000"/>
                        </a:lnSpc>
                        <a:spcAft>
                          <a:spcPts val="0"/>
                        </a:spcAft>
                      </a:pPr>
                      <a:r>
                        <a:rPr lang="es-ES" sz="1000" dirty="0">
                          <a:effectLst/>
                        </a:rPr>
                        <a:t>Ambas Superintendencias podrán efectuar evaluaciones en cualquier momento, en caso de modificaciones relevantes al marco regulatorio aplicable.</a:t>
                      </a:r>
                      <a:endParaRPr lang="es-CL" sz="1000" dirty="0">
                        <a:effectLst/>
                        <a:latin typeface="Times New Roman"/>
                        <a:ea typeface="Calibri"/>
                      </a:endParaRPr>
                    </a:p>
                  </a:txBody>
                  <a:tcPr marL="28852" marR="28852" marT="0" marB="0" anchor="ctr"/>
                </a:tc>
              </a:tr>
            </a:tbl>
          </a:graphicData>
        </a:graphic>
      </p:graphicFrame>
    </p:spTree>
    <p:extLst>
      <p:ext uri="{BB962C8B-B14F-4D97-AF65-F5344CB8AC3E}">
        <p14:creationId xmlns:p14="http://schemas.microsoft.com/office/powerpoint/2010/main" val="149893263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2513</Words>
  <Application>Microsoft Office PowerPoint</Application>
  <PresentationFormat>Presentación en pantalla (4:3)</PresentationFormat>
  <Paragraphs>209</Paragraphs>
  <Slides>25</Slides>
  <Notes>1</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Estandarización de normas regulatorias para América Latina: La experiencia en Chile</vt:lpstr>
      <vt:lpstr>Temario</vt:lpstr>
      <vt:lpstr>Introducción</vt:lpstr>
      <vt:lpstr>Mercado de seguros en Chile</vt:lpstr>
      <vt:lpstr>Mercado asegurador chileno 2015-2015</vt:lpstr>
      <vt:lpstr>Intermediación del mercado asegurador chileno</vt:lpstr>
      <vt:lpstr>Intermediación del mercado asegurador chileno</vt:lpstr>
      <vt:lpstr>Intermediación del mercado asegurador chileno</vt:lpstr>
      <vt:lpstr>Intermediación : Los requisitos</vt:lpstr>
      <vt:lpstr>Principales cambios legales con impacto en intermediación</vt:lpstr>
      <vt:lpstr>Principales cambios legales con impacto en intermediación</vt:lpstr>
      <vt:lpstr>Principales cambios legales con impacto en intermediación</vt:lpstr>
      <vt:lpstr>Principales cambios legales con impacto en intermediación</vt:lpstr>
      <vt:lpstr>Principales impactos en cambios al Código de Comercio</vt:lpstr>
      <vt:lpstr>Principales impactos en cambios al Código de Comercio</vt:lpstr>
      <vt:lpstr>Modelo de Supervisión de Conducta de Mercado</vt:lpstr>
      <vt:lpstr>Modelo de Supervisión de Conducta de Mercado</vt:lpstr>
      <vt:lpstr>Modelo de Supervisión de Conducta de Mercado</vt:lpstr>
      <vt:lpstr>Política de Supervisión de CdM</vt:lpstr>
      <vt:lpstr>Modelo de Supervisión de CdM: Agenda</vt:lpstr>
      <vt:lpstr>Normas recientes de CdM de Seguros</vt:lpstr>
      <vt:lpstr>Normas recientes de CdM de Seguros</vt:lpstr>
      <vt:lpstr>Normas recientes de CdM de Seguros</vt:lpstr>
      <vt:lpstr>Conclusiones</vt:lpstr>
      <vt:lpstr>Estandarización de normas regulatorias para América Latina: La experiencia en Chile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Salazar Cáceres Raúl Ismael</dc:creator>
  <cp:lastModifiedBy>Cáceres Estefane Nicolás Andrés</cp:lastModifiedBy>
  <cp:revision>40</cp:revision>
  <dcterms:created xsi:type="dcterms:W3CDTF">2016-04-12T17:58:53Z</dcterms:created>
  <dcterms:modified xsi:type="dcterms:W3CDTF">2016-04-18T12:30:25Z</dcterms:modified>
</cp:coreProperties>
</file>