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61" r:id="rId5"/>
    <p:sldId id="265" r:id="rId6"/>
    <p:sldId id="264" r:id="rId7"/>
    <p:sldId id="262" r:id="rId8"/>
    <p:sldId id="263" r:id="rId9"/>
    <p:sldId id="269" r:id="rId10"/>
    <p:sldId id="268" r:id="rId11"/>
    <p:sldId id="267" r:id="rId12"/>
    <p:sldId id="270" r:id="rId13"/>
    <p:sldId id="266" r:id="rId14"/>
    <p:sldId id="272" r:id="rId15"/>
    <p:sldId id="271" r:id="rId16"/>
    <p:sldId id="274" r:id="rId17"/>
  </p:sldIdLst>
  <p:sldSz cx="9144000" cy="6858000" type="screen4x3"/>
  <p:notesSz cx="6888163" cy="1002188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4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958D2DF-CA43-48E1-A4AE-0C2F85EF90D6}" type="datetimeFigureOut">
              <a:rPr lang="pt-BR" smtClean="0"/>
              <a:t>19/04/2016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1E6794D-3327-4390-A6E2-2320F8DF28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D2DF-CA43-48E1-A4AE-0C2F85EF90D6}" type="datetimeFigureOut">
              <a:rPr lang="pt-BR" smtClean="0"/>
              <a:t>19/04/2016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794D-3327-4390-A6E2-2320F8DF28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D2DF-CA43-48E1-A4AE-0C2F85EF90D6}" type="datetimeFigureOut">
              <a:rPr lang="pt-BR" smtClean="0"/>
              <a:t>19/04/2016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794D-3327-4390-A6E2-2320F8DF28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D2DF-CA43-48E1-A4AE-0C2F85EF90D6}" type="datetimeFigureOut">
              <a:rPr lang="pt-BR" smtClean="0"/>
              <a:t>19/04/2016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794D-3327-4390-A6E2-2320F8DF28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D2DF-CA43-48E1-A4AE-0C2F85EF90D6}" type="datetimeFigureOut">
              <a:rPr lang="pt-BR" smtClean="0"/>
              <a:t>19/04/2016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794D-3327-4390-A6E2-2320F8DF28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D2DF-CA43-48E1-A4AE-0C2F85EF90D6}" type="datetimeFigureOut">
              <a:rPr lang="pt-BR" smtClean="0"/>
              <a:t>19/04/2016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794D-3327-4390-A6E2-2320F8DF28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958D2DF-CA43-48E1-A4AE-0C2F85EF90D6}" type="datetimeFigureOut">
              <a:rPr lang="pt-BR" smtClean="0"/>
              <a:t>19/04/2016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1E6794D-3327-4390-A6E2-2320F8DF28C7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958D2DF-CA43-48E1-A4AE-0C2F85EF90D6}" type="datetimeFigureOut">
              <a:rPr lang="pt-BR" smtClean="0"/>
              <a:t>19/04/2016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1E6794D-3327-4390-A6E2-2320F8DF28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D2DF-CA43-48E1-A4AE-0C2F85EF90D6}" type="datetimeFigureOut">
              <a:rPr lang="pt-BR" smtClean="0"/>
              <a:t>19/04/2016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794D-3327-4390-A6E2-2320F8DF28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D2DF-CA43-48E1-A4AE-0C2F85EF90D6}" type="datetimeFigureOut">
              <a:rPr lang="pt-BR" smtClean="0"/>
              <a:t>19/04/2016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794D-3327-4390-A6E2-2320F8DF28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D2DF-CA43-48E1-A4AE-0C2F85EF90D6}" type="datetimeFigureOut">
              <a:rPr lang="pt-BR" smtClean="0"/>
              <a:t>19/04/2016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794D-3327-4390-A6E2-2320F8DF28C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958D2DF-CA43-48E1-A4AE-0C2F85EF90D6}" type="datetimeFigureOut">
              <a:rPr lang="pt-BR" smtClean="0"/>
              <a:t>19/04/2016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1E6794D-3327-4390-A6E2-2320F8DF28C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7544" y="2204864"/>
            <a:ext cx="8458200" cy="1470025"/>
          </a:xfrm>
        </p:spPr>
        <p:txBody>
          <a:bodyPr/>
          <a:lstStyle/>
          <a:p>
            <a:r>
              <a:rPr lang="pt-BR" b="1" dirty="0"/>
              <a:t>Para onde caminha o Seguro na América Latina? </a:t>
            </a:r>
          </a:p>
        </p:txBody>
      </p:sp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309320"/>
            <a:ext cx="1298080" cy="35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65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Faturamento Seguros e PIB-Países AL, membros da COPAPROSE</a:t>
            </a:r>
          </a:p>
        </p:txBody>
      </p:sp>
      <p:graphicFrame>
        <p:nvGraphicFramePr>
          <p:cNvPr id="4" name="Group 27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818195"/>
              </p:ext>
            </p:extLst>
          </p:nvPr>
        </p:nvGraphicFramePr>
        <p:xfrm>
          <a:off x="611559" y="2420888"/>
          <a:ext cx="7704858" cy="3267746"/>
        </p:xfrm>
        <a:graphic>
          <a:graphicData uri="http://schemas.openxmlformats.org/drawingml/2006/table">
            <a:tbl>
              <a:tblPr/>
              <a:tblGrid>
                <a:gridCol w="2531379"/>
                <a:gridCol w="1973232"/>
                <a:gridCol w="1765444"/>
                <a:gridCol w="1434803"/>
              </a:tblGrid>
              <a:tr h="71161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US$ bi</a:t>
                      </a:r>
                      <a:endParaRPr kumimoji="0" lang="pt-BR" altLang="pt-B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4C7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2009</a:t>
                      </a:r>
                      <a:endParaRPr kumimoji="0" lang="pt-BR" altLang="pt-B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4C7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2014</a:t>
                      </a:r>
                      <a:endParaRPr kumimoji="0" lang="pt-BR" altLang="pt-B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4C7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Variação</a:t>
                      </a:r>
                      <a:endParaRPr kumimoji="0" lang="pt-BR" altLang="pt-B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4C71"/>
                    </a:solidFill>
                  </a:tcPr>
                </a:tc>
              </a:tr>
              <a:tr h="5584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Seguros Países AL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101,5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173,8 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71%</a:t>
                      </a:r>
                      <a:endParaRPr kumimoji="0" lang="pt-BR" alt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042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PIB AL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3.848,8</a:t>
                      </a:r>
                      <a:endParaRPr kumimoji="0" lang="pt-BR" alt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5.586,4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45%</a:t>
                      </a:r>
                      <a:endParaRPr kumimoji="0" lang="pt-BR" alt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042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Seguros Mundo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4.066,1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4.778,2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18%</a:t>
                      </a:r>
                      <a:endParaRPr kumimoji="0" lang="pt-BR" alt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4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Seguros AL/PIB AL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2,6%</a:t>
                      </a:r>
                      <a:endParaRPr kumimoji="0" lang="pt-BR" alt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3,1%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 -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4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Part</a:t>
                      </a: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 AL % / Mundo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2,5%</a:t>
                      </a:r>
                      <a:endParaRPr kumimoji="0" lang="pt-BR" alt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3,6%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cs typeface="Arial" charset="0"/>
                        </a:rPr>
                        <a:t> -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309320"/>
            <a:ext cx="1298080" cy="35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94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836712"/>
            <a:ext cx="5600125" cy="566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857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Principais Questionamentos da Pesquisa para o Congresso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4225656"/>
          </a:xfrm>
        </p:spPr>
        <p:txBody>
          <a:bodyPr>
            <a:normAutofit/>
          </a:bodyPr>
          <a:lstStyle/>
          <a:p>
            <a:pPr algn="just"/>
            <a:r>
              <a:rPr lang="pt-BR" sz="2200" dirty="0"/>
              <a:t>Como é o mercado de distribuição de seguros em seu país, em termos da quantidade total de empresas de corretagem, corretores, produtores e agentes? </a:t>
            </a:r>
            <a:endParaRPr lang="pt-BR" sz="2200" dirty="0" smtClean="0"/>
          </a:p>
          <a:p>
            <a:pPr algn="just"/>
            <a:endParaRPr lang="pt-BR" sz="2200" dirty="0"/>
          </a:p>
          <a:p>
            <a:pPr algn="just"/>
            <a:r>
              <a:rPr lang="pt-BR" sz="2200" dirty="0"/>
              <a:t>Em 2014, qual foi o montante estimado de faturamento de corretagem e honorários recebidos pela distribuição de seguros? </a:t>
            </a:r>
            <a:endParaRPr lang="pt-BR" sz="2200" dirty="0" smtClean="0"/>
          </a:p>
          <a:p>
            <a:pPr algn="just"/>
            <a:endParaRPr lang="pt-BR" sz="2200" dirty="0"/>
          </a:p>
          <a:p>
            <a:pPr algn="just"/>
            <a:r>
              <a:rPr lang="pt-BR" sz="2200" dirty="0"/>
              <a:t>Segundo a sua opinião, quais são as principais tendências do segmento de distribuição de seguros em seu país para os próximos anos? </a:t>
            </a:r>
          </a:p>
          <a:p>
            <a:pPr algn="just"/>
            <a:endParaRPr lang="pt-BR" dirty="0"/>
          </a:p>
        </p:txBody>
      </p:sp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309320"/>
            <a:ext cx="1298080" cy="35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60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66800"/>
          </a:xfrm>
        </p:spPr>
        <p:txBody>
          <a:bodyPr/>
          <a:lstStyle/>
          <a:p>
            <a:r>
              <a:rPr lang="pt-BR" b="1" dirty="0"/>
              <a:t>Principais Conclusões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2276872"/>
            <a:ext cx="8229600" cy="403244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2400" dirty="0"/>
              <a:t>A presença dos corretores de seguros e agentes nos países pan-americanos é bastante consistente</a:t>
            </a:r>
            <a:r>
              <a:rPr lang="pt-BR" sz="2400" dirty="0" smtClean="0"/>
              <a:t>.</a:t>
            </a:r>
          </a:p>
          <a:p>
            <a:pPr marL="109728" indent="0" algn="just">
              <a:buNone/>
            </a:pPr>
            <a:r>
              <a:rPr lang="pt-BR" sz="2400" dirty="0" smtClean="0"/>
              <a:t> </a:t>
            </a:r>
            <a:endParaRPr lang="pt-BR" sz="2400" dirty="0"/>
          </a:p>
          <a:p>
            <a:pPr algn="just"/>
            <a:r>
              <a:rPr lang="pt-BR" sz="2400" dirty="0"/>
              <a:t>A informação do valor faturado pelo setor de seguros ainda não é obtida de forma plenamente padronizada. Esse é um aspecto que pode ser melhorado e uniformizado, para ser usado em estudos futuros</a:t>
            </a:r>
            <a:r>
              <a:rPr lang="pt-BR" sz="2400" dirty="0" smtClean="0"/>
              <a:t>.</a:t>
            </a:r>
          </a:p>
          <a:p>
            <a:pPr marL="109728" indent="0" algn="just">
              <a:buNone/>
            </a:pPr>
            <a:endParaRPr lang="pt-BR" sz="2400" dirty="0"/>
          </a:p>
          <a:p>
            <a:pPr algn="just"/>
            <a:r>
              <a:rPr lang="pt-BR" sz="2400" dirty="0"/>
              <a:t>Apesar de todos os desafios apresentados na economia, existe otimismo em relação ao papel do corretor de seguros sempre, por acreditar que esse será um canal que irá agregar valor e qualidade no atendimento e assistência ao consumidor.</a:t>
            </a:r>
          </a:p>
          <a:p>
            <a:endParaRPr lang="pt-BR" dirty="0"/>
          </a:p>
        </p:txBody>
      </p:sp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309320"/>
            <a:ext cx="1298080" cy="35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8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748464" cy="106680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Para onde caminha o Seguro na América Latina?</a:t>
            </a:r>
          </a:p>
        </p:txBody>
      </p:sp>
      <p:sp>
        <p:nvSpPr>
          <p:cNvPr id="4" name="Elipse 6"/>
          <p:cNvSpPr>
            <a:spLocks noChangeArrowheads="1"/>
          </p:cNvSpPr>
          <p:nvPr/>
        </p:nvSpPr>
        <p:spPr bwMode="auto">
          <a:xfrm>
            <a:off x="2267744" y="1978025"/>
            <a:ext cx="2093131" cy="149894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5" name="Elipse 7"/>
          <p:cNvSpPr>
            <a:spLocks noChangeArrowheads="1"/>
          </p:cNvSpPr>
          <p:nvPr/>
        </p:nvSpPr>
        <p:spPr bwMode="auto">
          <a:xfrm>
            <a:off x="6085076" y="3283809"/>
            <a:ext cx="2093131" cy="149894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6" name="Elipse 8"/>
          <p:cNvSpPr>
            <a:spLocks noChangeArrowheads="1"/>
          </p:cNvSpPr>
          <p:nvPr/>
        </p:nvSpPr>
        <p:spPr bwMode="auto">
          <a:xfrm>
            <a:off x="815459" y="3284984"/>
            <a:ext cx="2050306" cy="139416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7" name="Elipse 9"/>
          <p:cNvSpPr>
            <a:spLocks noChangeArrowheads="1"/>
          </p:cNvSpPr>
          <p:nvPr/>
        </p:nvSpPr>
        <p:spPr bwMode="auto">
          <a:xfrm>
            <a:off x="3486981" y="5218461"/>
            <a:ext cx="2093131" cy="149894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8" name="Elipse 10"/>
          <p:cNvSpPr>
            <a:spLocks noChangeArrowheads="1"/>
          </p:cNvSpPr>
          <p:nvPr/>
        </p:nvSpPr>
        <p:spPr bwMode="auto">
          <a:xfrm>
            <a:off x="5724128" y="5015687"/>
            <a:ext cx="2092622" cy="150075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9" name="Elipse 11"/>
          <p:cNvSpPr>
            <a:spLocks noChangeArrowheads="1"/>
          </p:cNvSpPr>
          <p:nvPr/>
        </p:nvSpPr>
        <p:spPr bwMode="auto">
          <a:xfrm>
            <a:off x="1248693" y="4882674"/>
            <a:ext cx="2093131" cy="150075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10" name="Elipse 12"/>
          <p:cNvSpPr>
            <a:spLocks noChangeArrowheads="1"/>
          </p:cNvSpPr>
          <p:nvPr/>
        </p:nvSpPr>
        <p:spPr bwMode="auto">
          <a:xfrm>
            <a:off x="4568824" y="2000250"/>
            <a:ext cx="2091407" cy="150075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11" name="CaixaDeTexto 14"/>
          <p:cNvSpPr txBox="1">
            <a:spLocks noChangeArrowheads="1"/>
          </p:cNvSpPr>
          <p:nvPr/>
        </p:nvSpPr>
        <p:spPr bwMode="auto">
          <a:xfrm>
            <a:off x="2616727" y="2558219"/>
            <a:ext cx="13951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pt-BR" altLang="pt-BR" sz="1600" b="1" dirty="0">
                <a:solidFill>
                  <a:srgbClr val="002060"/>
                </a:solidFill>
                <a:latin typeface="+mn-lt"/>
                <a:cs typeface="Tahoma" pitchFamily="34" charset="0"/>
              </a:rPr>
              <a:t>Resseguros</a:t>
            </a:r>
          </a:p>
        </p:txBody>
      </p:sp>
      <p:sp>
        <p:nvSpPr>
          <p:cNvPr id="12" name="CaixaDeTexto 15"/>
          <p:cNvSpPr txBox="1">
            <a:spLocks noChangeArrowheads="1"/>
          </p:cNvSpPr>
          <p:nvPr/>
        </p:nvSpPr>
        <p:spPr bwMode="auto">
          <a:xfrm>
            <a:off x="3608255" y="5514438"/>
            <a:ext cx="192843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pt-BR" altLang="pt-BR" sz="1600" b="1" dirty="0">
                <a:solidFill>
                  <a:srgbClr val="002060"/>
                </a:solidFill>
                <a:latin typeface="+mn-lt"/>
                <a:cs typeface="Tahoma" pitchFamily="34" charset="0"/>
              </a:rPr>
              <a:t>Análise de Cenários Econômicos</a:t>
            </a:r>
          </a:p>
        </p:txBody>
      </p:sp>
      <p:sp>
        <p:nvSpPr>
          <p:cNvPr id="13" name="CaixaDeTexto 16"/>
          <p:cNvSpPr txBox="1">
            <a:spLocks noChangeArrowheads="1"/>
          </p:cNvSpPr>
          <p:nvPr/>
        </p:nvSpPr>
        <p:spPr bwMode="auto">
          <a:xfrm>
            <a:off x="5748332" y="5065167"/>
            <a:ext cx="205811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pt-BR" altLang="pt-BR" sz="1600" b="1" dirty="0">
                <a:solidFill>
                  <a:srgbClr val="002060"/>
                </a:solidFill>
                <a:latin typeface="+mn-lt"/>
                <a:cs typeface="Tahoma" pitchFamily="34" charset="0"/>
              </a:rPr>
              <a:t>Riscos Cibernéticos, Climáticos, Catastróficos e Ambientais</a:t>
            </a:r>
          </a:p>
        </p:txBody>
      </p:sp>
      <p:sp>
        <p:nvSpPr>
          <p:cNvPr id="14" name="CaixaDeTexto 17"/>
          <p:cNvSpPr txBox="1">
            <a:spLocks noChangeArrowheads="1"/>
          </p:cNvSpPr>
          <p:nvPr/>
        </p:nvSpPr>
        <p:spPr bwMode="auto">
          <a:xfrm>
            <a:off x="1351702" y="5340665"/>
            <a:ext cx="18871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pt-BR" altLang="pt-BR" sz="1600" b="1" dirty="0" err="1">
                <a:solidFill>
                  <a:srgbClr val="002060"/>
                </a:solidFill>
                <a:latin typeface="+mn-lt"/>
                <a:cs typeface="Tahoma" pitchFamily="34" charset="0"/>
              </a:rPr>
              <a:t>Autorregulação</a:t>
            </a:r>
            <a:r>
              <a:rPr lang="pt-BR" altLang="pt-BR" sz="1600" b="1" dirty="0">
                <a:solidFill>
                  <a:srgbClr val="002060"/>
                </a:solidFill>
                <a:latin typeface="+mn-lt"/>
                <a:cs typeface="Tahoma" pitchFamily="34" charset="0"/>
              </a:rPr>
              <a:t> e PBS</a:t>
            </a:r>
          </a:p>
        </p:txBody>
      </p:sp>
      <p:sp>
        <p:nvSpPr>
          <p:cNvPr id="15" name="CaixaDeTexto 18"/>
          <p:cNvSpPr txBox="1">
            <a:spLocks noChangeArrowheads="1"/>
          </p:cNvSpPr>
          <p:nvPr/>
        </p:nvSpPr>
        <p:spPr bwMode="auto">
          <a:xfrm>
            <a:off x="827584" y="3566569"/>
            <a:ext cx="20260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pt-BR" altLang="pt-BR" sz="1600" b="1" dirty="0">
                <a:solidFill>
                  <a:srgbClr val="002060"/>
                </a:solidFill>
                <a:latin typeface="+mn-lt"/>
                <a:cs typeface="Tahoma" pitchFamily="34" charset="0"/>
              </a:rPr>
              <a:t>Padronização de Normas Regulatórias</a:t>
            </a:r>
          </a:p>
        </p:txBody>
      </p:sp>
      <p:sp>
        <p:nvSpPr>
          <p:cNvPr id="16" name="CaixaDeTexto 19"/>
          <p:cNvSpPr txBox="1">
            <a:spLocks noChangeArrowheads="1"/>
          </p:cNvSpPr>
          <p:nvPr/>
        </p:nvSpPr>
        <p:spPr bwMode="auto">
          <a:xfrm>
            <a:off x="6203004" y="3676375"/>
            <a:ext cx="183004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pt-BR" altLang="pt-BR" sz="1600" b="1" dirty="0" err="1" smtClean="0">
                <a:solidFill>
                  <a:srgbClr val="002060"/>
                </a:solidFill>
                <a:latin typeface="+mn-lt"/>
                <a:cs typeface="Tahoma" pitchFamily="34" charset="0"/>
              </a:rPr>
              <a:t>Microsseguro</a:t>
            </a:r>
            <a:r>
              <a:rPr lang="pt-BR" altLang="pt-BR" sz="1600" b="1" dirty="0">
                <a:solidFill>
                  <a:srgbClr val="002060"/>
                </a:solidFill>
                <a:latin typeface="+mn-lt"/>
                <a:cs typeface="Tahoma" pitchFamily="34" charset="0"/>
              </a:rPr>
              <a:t>/ Universal Life</a:t>
            </a:r>
          </a:p>
        </p:txBody>
      </p:sp>
      <p:sp>
        <p:nvSpPr>
          <p:cNvPr id="17" name="CaixaDeTexto 20"/>
          <p:cNvSpPr txBox="1">
            <a:spLocks noChangeArrowheads="1"/>
          </p:cNvSpPr>
          <p:nvPr/>
        </p:nvSpPr>
        <p:spPr bwMode="auto">
          <a:xfrm>
            <a:off x="4913560" y="2435108"/>
            <a:ext cx="14128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pt-BR" altLang="pt-BR" sz="1600" b="1" dirty="0">
                <a:solidFill>
                  <a:srgbClr val="002060"/>
                </a:solidFill>
                <a:latin typeface="+mn-lt"/>
                <a:cs typeface="Tahoma" pitchFamily="34" charset="0"/>
              </a:rPr>
              <a:t>Grandes Riscos</a:t>
            </a:r>
          </a:p>
        </p:txBody>
      </p:sp>
      <p:pic>
        <p:nvPicPr>
          <p:cNvPr id="18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309320"/>
            <a:ext cx="1298080" cy="35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39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Desafios da FENACOR e do Mercado de Seguros no Brasil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40816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2400" dirty="0"/>
              <a:t>Lei de </a:t>
            </a:r>
            <a:r>
              <a:rPr lang="pt-BR" sz="2400" dirty="0" smtClean="0"/>
              <a:t>Desmonte</a:t>
            </a:r>
            <a:endParaRPr lang="pt-BR" sz="2400" dirty="0"/>
          </a:p>
          <a:p>
            <a:pPr>
              <a:lnSpc>
                <a:spcPct val="150000"/>
              </a:lnSpc>
            </a:pPr>
            <a:r>
              <a:rPr lang="pt-BR" sz="2400" dirty="0" err="1" smtClean="0"/>
              <a:t>Autorregulação</a:t>
            </a:r>
            <a:endParaRPr lang="pt-BR" sz="2400" dirty="0"/>
          </a:p>
          <a:p>
            <a:pPr>
              <a:lnSpc>
                <a:spcPct val="150000"/>
              </a:lnSpc>
            </a:pPr>
            <a:r>
              <a:rPr lang="pt-BR" sz="2400" dirty="0"/>
              <a:t>Seguro </a:t>
            </a:r>
            <a:r>
              <a:rPr lang="pt-BR" sz="2400" dirty="0" smtClean="0"/>
              <a:t>Popular</a:t>
            </a:r>
          </a:p>
          <a:p>
            <a:pPr>
              <a:lnSpc>
                <a:spcPct val="150000"/>
              </a:lnSpc>
            </a:pPr>
            <a:r>
              <a:rPr lang="pt-BR" sz="2400" dirty="0" smtClean="0"/>
              <a:t>Estudos para subsidiar PL junto a Câmara de Deputados.</a:t>
            </a:r>
            <a:endParaRPr lang="pt-BR" sz="2400" dirty="0"/>
          </a:p>
        </p:txBody>
      </p:sp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309320"/>
            <a:ext cx="1298080" cy="35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37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2174999"/>
            <a:ext cx="8458200" cy="1470025"/>
          </a:xfrm>
        </p:spPr>
        <p:txBody>
          <a:bodyPr/>
          <a:lstStyle/>
          <a:p>
            <a:r>
              <a:rPr lang="pt-BR" b="1" dirty="0"/>
              <a:t>Obrigado!!!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2" y="4005064"/>
            <a:ext cx="5184576" cy="1752600"/>
          </a:xfrm>
        </p:spPr>
        <p:txBody>
          <a:bodyPr>
            <a:normAutofit/>
          </a:bodyPr>
          <a:lstStyle/>
          <a:p>
            <a:r>
              <a:rPr lang="pt-BR" dirty="0"/>
              <a:t>Armando Vergílio dos Santos Junior</a:t>
            </a:r>
          </a:p>
          <a:p>
            <a:r>
              <a:rPr lang="pt-BR" sz="1800" dirty="0"/>
              <a:t>Presidente da COPAPROSE e da FENACOR</a:t>
            </a:r>
          </a:p>
          <a:p>
            <a:r>
              <a:rPr lang="pt-BR" sz="1800" dirty="0"/>
              <a:t>E-mail : presidencia@fenacor.org.br</a:t>
            </a:r>
          </a:p>
          <a:p>
            <a:endParaRPr lang="pt-BR" dirty="0"/>
          </a:p>
        </p:txBody>
      </p:sp>
      <p:sp>
        <p:nvSpPr>
          <p:cNvPr id="4" name="CaixaDeTexto 1"/>
          <p:cNvSpPr txBox="1">
            <a:spLocks noChangeArrowheads="1"/>
          </p:cNvSpPr>
          <p:nvPr/>
        </p:nvSpPr>
        <p:spPr bwMode="auto">
          <a:xfrm>
            <a:off x="251520" y="6011431"/>
            <a:ext cx="70564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14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Essa apresentação está disponível em www.fenacor.org.br</a:t>
            </a:r>
          </a:p>
        </p:txBody>
      </p:sp>
      <p:pic>
        <p:nvPicPr>
          <p:cNvPr id="5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309320"/>
            <a:ext cx="1298080" cy="35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19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>
                <a:solidFill>
                  <a:schemeClr val="accent2"/>
                </a:solidFill>
                <a:cs typeface="Arial" charset="0"/>
              </a:rPr>
              <a:t>Informações do Mercado Seguros Brasileiro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309320"/>
            <a:ext cx="1298080" cy="35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71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66800"/>
          </a:xfrm>
        </p:spPr>
        <p:txBody>
          <a:bodyPr/>
          <a:lstStyle/>
          <a:p>
            <a:r>
              <a:rPr lang="pt-BR" b="1" dirty="0"/>
              <a:t>Realidade e Projeções(e) R$ bi</a:t>
            </a:r>
          </a:p>
        </p:txBody>
      </p:sp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309320"/>
            <a:ext cx="1298080" cy="355525"/>
          </a:xfrm>
          <a:prstGeom prst="rect">
            <a:avLst/>
          </a:prstGeom>
        </p:spPr>
      </p:pic>
      <p:graphicFrame>
        <p:nvGraphicFramePr>
          <p:cNvPr id="5" name="Group 59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3360634"/>
              </p:ext>
            </p:extLst>
          </p:nvPr>
        </p:nvGraphicFramePr>
        <p:xfrm>
          <a:off x="611560" y="2060848"/>
          <a:ext cx="7860184" cy="4109687"/>
        </p:xfrm>
        <a:graphic>
          <a:graphicData uri="http://schemas.openxmlformats.org/drawingml/2006/table">
            <a:tbl>
              <a:tblPr/>
              <a:tblGrid>
                <a:gridCol w="2203488"/>
                <a:gridCol w="766698"/>
                <a:gridCol w="821900"/>
                <a:gridCol w="766698"/>
                <a:gridCol w="763631"/>
                <a:gridCol w="847968"/>
                <a:gridCol w="844900"/>
                <a:gridCol w="844901"/>
              </a:tblGrid>
              <a:tr h="4295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anose="02040502050405020303" pitchFamily="18" charset="0"/>
                          <a:cs typeface="Arial" charset="0"/>
                        </a:rPr>
                        <a:t>Receita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4C7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2013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4C7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4C7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2015e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4C7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2016e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4C7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anose="02040502050405020303" pitchFamily="18" charset="0"/>
                          <a:cs typeface="Arial" charset="0"/>
                        </a:rPr>
                        <a:t>Var. </a:t>
                      </a: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13/14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4C7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anose="02040502050405020303" pitchFamily="18" charset="0"/>
                          <a:cs typeface="Arial" charset="0"/>
                        </a:rPr>
                        <a:t>Var. </a:t>
                      </a: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14/15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4C7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anose="02040502050405020303" pitchFamily="18" charset="0"/>
                          <a:cs typeface="Arial" charset="0"/>
                        </a:rPr>
                        <a:t>Var. </a:t>
                      </a: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15/16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4C71"/>
                    </a:solidFill>
                  </a:tcPr>
                </a:tc>
              </a:tr>
              <a:tr h="3185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cs typeface="Arial" charset="0"/>
                        </a:rPr>
                        <a:t>Seguros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90,7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9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cs typeface="Arial" charset="0"/>
                        </a:rPr>
                        <a:t>Saúde Suplementar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146,0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95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cs typeface="Arial" charset="0"/>
                        </a:rPr>
                        <a:t>Total de Seguros e Saúde Suplementar</a:t>
                      </a:r>
                      <a:endParaRPr kumimoji="0" lang="pt-BR" altLang="pt-B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195,6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221,1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240,9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185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cs typeface="Arial" charset="0"/>
                        </a:rPr>
                        <a:t>VGBL+Prev</a:t>
                      </a:r>
                      <a:endParaRPr kumimoji="0" lang="pt-BR" alt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9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cs typeface="Arial" charset="0"/>
                        </a:rPr>
                        <a:t>Total do Segmento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269,1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304,4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340,3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380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13%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185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cs typeface="Arial" charset="0"/>
                        </a:rPr>
                        <a:t>Capitalização</a:t>
                      </a:r>
                      <a:endParaRPr kumimoji="0" lang="pt-BR" alt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9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cs typeface="Arial" charset="0"/>
                        </a:rPr>
                        <a:t>Resseguro Local</a:t>
                      </a:r>
                      <a:endParaRPr kumimoji="0" lang="pt-BR" alt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9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cs typeface="Arial" charset="0"/>
                        </a:rPr>
                        <a:t>Total dos Setores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294,8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331,5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368,2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11%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11%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95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cs typeface="Arial" charset="0"/>
                        </a:rPr>
                        <a:t>Reservas em Dezembro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2013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2016e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Var. </a:t>
                      </a: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13/14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Var. </a:t>
                      </a: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14/15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cs typeface="Arial" panose="020B0604020202020204" pitchFamily="34" charset="0"/>
                        </a:rPr>
                        <a:t>Var. </a:t>
                      </a: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15/16</a:t>
                      </a:r>
                      <a:endParaRPr kumimoji="0" lang="pt-BR" alt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9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cs typeface="Arial" charset="0"/>
                        </a:rPr>
                        <a:t>Total</a:t>
                      </a:r>
                      <a:endParaRPr kumimoji="0" lang="pt-BR" altLang="pt-B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167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309320"/>
            <a:ext cx="1298080" cy="355525"/>
          </a:xfrm>
          <a:prstGeom prst="rect">
            <a:avLst/>
          </a:prstGeom>
        </p:spPr>
      </p:pic>
      <p:pic>
        <p:nvPicPr>
          <p:cNvPr id="5" name="Picture 2" descr="logoICSS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8004317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653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Gráfico de Análise do Índice de Confiança</a:t>
            </a:r>
          </a:p>
        </p:txBody>
      </p:sp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309320"/>
            <a:ext cx="1298080" cy="355525"/>
          </a:xfrm>
          <a:prstGeom prst="rect">
            <a:avLst/>
          </a:prstGeom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300453"/>
            <a:ext cx="6766857" cy="397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419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309320"/>
            <a:ext cx="1298080" cy="355525"/>
          </a:xfrm>
          <a:prstGeom prst="rect">
            <a:avLst/>
          </a:prstGeom>
        </p:spPr>
      </p:pic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052736"/>
            <a:ext cx="5356928" cy="5521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419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66800"/>
          </a:xfrm>
        </p:spPr>
        <p:txBody>
          <a:bodyPr/>
          <a:lstStyle/>
          <a:p>
            <a:r>
              <a:rPr lang="pt-BR" b="1" dirty="0"/>
              <a:t>Dados do ESECS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333981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pt-BR" sz="3100" dirty="0"/>
              <a:t>65% da receita da carteira das Empresas Corretoras de Seguros pertencem a segurados pessoas físicas</a:t>
            </a:r>
            <a:r>
              <a:rPr lang="pt-BR" sz="3100" dirty="0" smtClean="0"/>
              <a:t>.</a:t>
            </a:r>
          </a:p>
          <a:p>
            <a:pPr algn="just"/>
            <a:endParaRPr lang="pt-BR" sz="3100" dirty="0"/>
          </a:p>
          <a:p>
            <a:pPr algn="just"/>
            <a:r>
              <a:rPr lang="pt-BR" sz="3100" dirty="0"/>
              <a:t>Uma Empresa Corretora de Seguros típica tem de quatro a cinco funcionários, com um familiar nela trabalhando</a:t>
            </a:r>
            <a:r>
              <a:rPr lang="pt-BR" sz="3100" dirty="0" smtClean="0"/>
              <a:t>.</a:t>
            </a:r>
          </a:p>
          <a:p>
            <a:pPr algn="just"/>
            <a:endParaRPr lang="pt-BR" sz="3100" dirty="0"/>
          </a:p>
          <a:p>
            <a:pPr algn="just"/>
            <a:r>
              <a:rPr lang="pt-BR" sz="3100" dirty="0"/>
              <a:t>80% das Empresas Corretoras realizam renovações além de 80% da sua carteira</a:t>
            </a:r>
            <a:r>
              <a:rPr lang="pt-BR" sz="3100" dirty="0" smtClean="0"/>
              <a:t>.</a:t>
            </a:r>
          </a:p>
          <a:p>
            <a:pPr algn="just"/>
            <a:endParaRPr lang="pt-BR" sz="3100" dirty="0"/>
          </a:p>
          <a:p>
            <a:pPr algn="just"/>
            <a:r>
              <a:rPr lang="pt-BR" sz="3100" dirty="0"/>
              <a:t>50% das Empresas Corretoras de Seguros faturaram até 15 mil reais/mês, e 3% das Corretoras têm faturamento acima de 200 mil reais/mês.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309320"/>
            <a:ext cx="1298080" cy="35552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11560" y="5805264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ESECS – Estudo Sócio Econômico das Empresas Corretoras de Seguros, realizado pela FENACOR, a cada 2 anos.</a:t>
            </a:r>
          </a:p>
        </p:txBody>
      </p:sp>
    </p:spTree>
    <p:extLst>
      <p:ext uri="{BB962C8B-B14F-4D97-AF65-F5344CB8AC3E}">
        <p14:creationId xmlns:p14="http://schemas.microsoft.com/office/powerpoint/2010/main" val="259653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66800"/>
          </a:xfrm>
        </p:spPr>
        <p:txBody>
          <a:bodyPr/>
          <a:lstStyle/>
          <a:p>
            <a:r>
              <a:rPr lang="pt-BR" b="1" dirty="0"/>
              <a:t>Perfil da Carteira de Seguros</a:t>
            </a:r>
          </a:p>
        </p:txBody>
      </p:sp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309320"/>
            <a:ext cx="1298080" cy="355525"/>
          </a:xfrm>
          <a:prstGeom prst="rect">
            <a:avLst/>
          </a:prstGeom>
        </p:spPr>
      </p:pic>
      <p:pic>
        <p:nvPicPr>
          <p:cNvPr id="5" name="Picture 6" descr="2oESECSB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63688" y="2333568"/>
            <a:ext cx="5456347" cy="4324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653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>
                <a:solidFill>
                  <a:schemeClr val="accent2"/>
                </a:solidFill>
                <a:cs typeface="Arial" charset="0"/>
              </a:rPr>
              <a:t>Informações do Mercado </a:t>
            </a:r>
            <a:r>
              <a:rPr lang="pt-BR" altLang="pt-BR" dirty="0" err="1">
                <a:solidFill>
                  <a:schemeClr val="accent2"/>
                </a:solidFill>
                <a:cs typeface="Arial" charset="0"/>
              </a:rPr>
              <a:t>Panamericano</a:t>
            </a:r>
            <a:r>
              <a:rPr lang="pt-BR" altLang="pt-BR" dirty="0">
                <a:solidFill>
                  <a:schemeClr val="accent2"/>
                </a:solidFill>
                <a:cs typeface="Arial" charset="0"/>
              </a:rPr>
              <a:t> de Seguros</a:t>
            </a:r>
            <a:endParaRPr lang="pt-BR" dirty="0"/>
          </a:p>
        </p:txBody>
      </p:sp>
      <p:pic>
        <p:nvPicPr>
          <p:cNvPr id="3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6309320"/>
            <a:ext cx="1298080" cy="35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34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Personalizada 11">
      <a:dk1>
        <a:sysClr val="windowText" lastClr="000000"/>
      </a:dk1>
      <a:lt1>
        <a:sysClr val="window" lastClr="FFFFFF"/>
      </a:lt1>
      <a:dk2>
        <a:srgbClr val="001F3E"/>
      </a:dk2>
      <a:lt2>
        <a:srgbClr val="DFE6D0"/>
      </a:lt2>
      <a:accent1>
        <a:srgbClr val="8F7D39"/>
      </a:accent1>
      <a:accent2>
        <a:srgbClr val="867535"/>
      </a:accent2>
      <a:accent3>
        <a:srgbClr val="927F3A"/>
      </a:accent3>
      <a:accent4>
        <a:srgbClr val="90AC97"/>
      </a:accent4>
      <a:accent5>
        <a:srgbClr val="E1D7B4"/>
      </a:accent5>
      <a:accent6>
        <a:srgbClr val="CCBB7E"/>
      </a:accent6>
      <a:hlink>
        <a:srgbClr val="66AACD"/>
      </a:hlink>
      <a:folHlink>
        <a:srgbClr val="809DB3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89</TotalTime>
  <Words>589</Words>
  <Application>Microsoft Office PowerPoint</Application>
  <PresentationFormat>Apresentação na tela (4:3)</PresentationFormat>
  <Paragraphs>158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Urbano</vt:lpstr>
      <vt:lpstr>Para onde caminha o Seguro na América Latina? </vt:lpstr>
      <vt:lpstr>Informações do Mercado Seguros Brasileiro</vt:lpstr>
      <vt:lpstr>Realidade e Projeções(e) R$ bi</vt:lpstr>
      <vt:lpstr>Apresentação do PowerPoint</vt:lpstr>
      <vt:lpstr>Gráfico de Análise do Índice de Confiança</vt:lpstr>
      <vt:lpstr>Apresentação do PowerPoint</vt:lpstr>
      <vt:lpstr>Dados do ESECS</vt:lpstr>
      <vt:lpstr>Perfil da Carteira de Seguros</vt:lpstr>
      <vt:lpstr>Informações do Mercado Panamericano de Seguros</vt:lpstr>
      <vt:lpstr>Faturamento Seguros e PIB-Países AL, membros da COPAPROSE</vt:lpstr>
      <vt:lpstr>Apresentação do PowerPoint</vt:lpstr>
      <vt:lpstr>Principais Questionamentos da Pesquisa para o Congresso</vt:lpstr>
      <vt:lpstr>Principais Conclusões </vt:lpstr>
      <vt:lpstr>Para onde caminha o Seguro na América Latina?</vt:lpstr>
      <vt:lpstr>Desafios da FENACOR e do Mercado de Seguros no Brasil </vt:lpstr>
      <vt:lpstr>Obrigado!!!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Muriel Duarte</dc:creator>
  <cp:lastModifiedBy>Muriel Duarte</cp:lastModifiedBy>
  <cp:revision>12</cp:revision>
  <cp:lastPrinted>2016-04-19T17:44:47Z</cp:lastPrinted>
  <dcterms:created xsi:type="dcterms:W3CDTF">2016-04-05T20:31:26Z</dcterms:created>
  <dcterms:modified xsi:type="dcterms:W3CDTF">2016-04-19T18:31:05Z</dcterms:modified>
</cp:coreProperties>
</file>