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10693400" cy="7561263"/>
  <p:notesSz cx="6858000" cy="9144000"/>
  <p:defaultTextStyle>
    <a:defPPr>
      <a:defRPr lang="pt-B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F2E"/>
    <a:srgbClr val="024E92"/>
    <a:srgbClr val="00FFFF"/>
    <a:srgbClr val="013D9A"/>
    <a:srgbClr val="0164B8"/>
    <a:srgbClr val="91A9C7"/>
    <a:srgbClr val="3F5B7D"/>
    <a:srgbClr val="7796BA"/>
    <a:srgbClr val="D2EDFF"/>
    <a:srgbClr val="0236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 varScale="1">
        <p:scale>
          <a:sx n="65" d="100"/>
          <a:sy n="65" d="100"/>
        </p:scale>
        <p:origin x="-1224" y="-11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045A-6EE5-4150-9305-2D53A8F76B64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F63B1-61C1-4A4A-AE39-8405910AFC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675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63B1-61C1-4A4A-AE39-8405910AFC4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05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170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670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61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44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1776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910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914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774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06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066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89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E72E-00AF-415D-9F53-13A60A27BF5C}" type="datetimeFigureOut">
              <a:rPr lang="pt-BR" smtClean="0"/>
              <a:pPr/>
              <a:t>11/11/2016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734F-3101-4808-9DD9-283551B7E6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651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br/url?sa=i&amp;rct=j&amp;q=&amp;esrc=s&amp;frm=1&amp;source=images&amp;cd=&amp;cad=rja&amp;uact=8&amp;ved=0CAcQjRw&amp;url=http://www.congressoaida.com.br/contatos&amp;ei=8l0HVbf-HO6wsASvs4H4Bg&amp;bvm=bv.88198703,d.eXY&amp;psig=AFQjCNGxgXDAqVoYLFQhUqINrBuOY8fcig&amp;ust=1426632554270878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ports Aurora, Tecnologia Futuro, Alvo Pesquisa, Az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4605" y="-20039"/>
            <a:ext cx="10725643" cy="75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134" y="6948983"/>
            <a:ext cx="10096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pc="300" dirty="0" smtClean="0">
                <a:solidFill>
                  <a:schemeClr val="bg1"/>
                </a:solidFill>
              </a:rPr>
              <a:t>www.aida.org.br</a:t>
            </a:r>
            <a:endParaRPr lang="pt-BR" spc="3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6968" y="3564607"/>
            <a:ext cx="107280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 </a:t>
            </a:r>
            <a:endParaRPr lang="es-E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GNT RC Y SEGURO DE AIDA BRASIL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22227" y="5121888"/>
            <a:ext cx="10738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POR: SERGIO RUY BARROSO DE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MELLO</a:t>
            </a:r>
          </a:p>
          <a:p>
            <a:pPr algn="ctr"/>
            <a:r>
              <a:rPr lang="es-ES" sz="1600" u="sng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sergiom@pellon-associados.com.br</a:t>
            </a:r>
          </a:p>
          <a:p>
            <a:pPr algn="ctr"/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rc_mi" descr="aida_contato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580" y="745142"/>
            <a:ext cx="1656184" cy="828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90116" y="1836415"/>
            <a:ext cx="106032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ASOCIACIÓN INTERNACIONAL DE DERECHO DE SEGUROS AIDA</a:t>
            </a:r>
          </a:p>
          <a:p>
            <a:pPr algn="ctr">
              <a:lnSpc>
                <a:spcPct val="200000"/>
              </a:lnSpc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INTERNACIONAL DE TRABAJO DE RESPONSABILIDAD CIVIL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34605" y="6143327"/>
            <a:ext cx="10725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LIMA </a:t>
            </a:r>
            <a:r>
              <a:rPr lang="es-E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OCTUBRE - </a:t>
            </a:r>
            <a:r>
              <a:rPr lang="es-E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pt-BR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35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032346" y="972319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ACTUACIÓN </a:t>
            </a:r>
            <a:r>
              <a:rPr lang="es-ES" sz="3200" b="1" dirty="0">
                <a:solidFill>
                  <a:srgbClr val="002060"/>
                </a:solidFill>
              </a:rPr>
              <a:t>LEGISLATIVA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466380" y="1836415"/>
            <a:ext cx="7820994" cy="4958970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Proyecto </a:t>
            </a:r>
            <a:r>
              <a:rPr lang="es-ES" dirty="0"/>
              <a:t>de Ley Ordinaria nº 2015/15 (Tipifica el crimen de terrorismo</a:t>
            </a:r>
            <a:r>
              <a:rPr lang="es-ES" dirty="0" smtClean="0"/>
              <a:t>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Medida </a:t>
            </a:r>
            <a:r>
              <a:rPr lang="es-ES" dirty="0"/>
              <a:t>Provisoria nº 703/2015 (Dispone sobre condiciones para celebración de acuerdo de lenidad con autoridad pública</a:t>
            </a:r>
            <a:r>
              <a:rPr lang="es-ES" dirty="0" smtClean="0"/>
              <a:t>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Proyecto </a:t>
            </a:r>
            <a:r>
              <a:rPr lang="es-ES" dirty="0"/>
              <a:t>de Ley nº 7646/2010 (Obliga a propietarios de vehículos transportadores de carga por carreteras a contratar seguro contra daños materiales provocados a terceros</a:t>
            </a:r>
            <a:r>
              <a:rPr lang="es-ES" dirty="0" smtClean="0"/>
              <a:t>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Proyecto </a:t>
            </a:r>
            <a:r>
              <a:rPr lang="es-ES" dirty="0"/>
              <a:t>de Ley 3555/2004 (Establece normas generales para el contrato de seguro</a:t>
            </a:r>
            <a:r>
              <a:rPr lang="es-ES" dirty="0" smtClean="0"/>
              <a:t>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Ley </a:t>
            </a:r>
            <a:r>
              <a:rPr lang="es-ES" dirty="0"/>
              <a:t>nº 12.846 (Ley Anticorrupción</a:t>
            </a:r>
            <a:r>
              <a:rPr lang="es-ES" dirty="0" smtClean="0"/>
              <a:t>);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65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032346" y="1116335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ACTUACIÓN </a:t>
            </a:r>
            <a:r>
              <a:rPr lang="es-ES" sz="3200" b="1" dirty="0">
                <a:solidFill>
                  <a:srgbClr val="002060"/>
                </a:solidFill>
              </a:rPr>
              <a:t>LEGISLATIVA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38388" y="1970156"/>
            <a:ext cx="7344816" cy="4305237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Proyecto </a:t>
            </a:r>
            <a:r>
              <a:rPr lang="es-ES" dirty="0"/>
              <a:t>de Ley Ordinaria nº 6.332 (Responsabilidad Civil de los Corredores de Seguros y Reaseguros);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Ley </a:t>
            </a:r>
            <a:r>
              <a:rPr lang="es-ES" dirty="0"/>
              <a:t>Ordinaria nº 846/13 (Responsabilidad Objetiva de las Personas Jurídicas que Causen Daño a la Administración Pública);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Ley </a:t>
            </a:r>
            <a:r>
              <a:rPr lang="es-ES" dirty="0"/>
              <a:t>Ordinaria nº 12.619/12 (Responsabilidad Civil del Embarcador);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Proyecto </a:t>
            </a:r>
            <a:r>
              <a:rPr lang="es-ES" dirty="0"/>
              <a:t>de Ley Ordinaria nº 3.473/2012 (Indemnización por la Desvalorización del Bien debido a </a:t>
            </a:r>
            <a:r>
              <a:rPr lang="es-ES" i="1" dirty="0" err="1"/>
              <a:t>Recall</a:t>
            </a:r>
            <a:r>
              <a:rPr lang="es-ES" dirty="0" smtClean="0"/>
              <a:t>);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87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032346" y="1116335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ACTUACIÓN </a:t>
            </a:r>
            <a:r>
              <a:rPr lang="es-ES" sz="3200" b="1" dirty="0">
                <a:solidFill>
                  <a:srgbClr val="002060"/>
                </a:solidFill>
              </a:rPr>
              <a:t>LEGISLATIVA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38388" y="2124447"/>
            <a:ext cx="7416824" cy="4763763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CARTA-CIRCULAR </a:t>
            </a:r>
            <a:r>
              <a:rPr lang="es-ES" dirty="0"/>
              <a:t>SUSEP/DIRAT/CGPRO Nº 006, DE 08.07.2015 (Comercialización de la cobertura de RCF-V (0553) de forma aislada del ramo Automotriz);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Aviso </a:t>
            </a:r>
            <a:r>
              <a:rPr lang="es-ES" dirty="0"/>
              <a:t>de Consulta Pública SUSEP nº 004/20015 (Reglas Básicas para el Seguro de Responsabilidad Civil de Hangares);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Circular </a:t>
            </a:r>
            <a:r>
              <a:rPr lang="es-ES" dirty="0"/>
              <a:t>SUSEP nº 437/2012 (Seguros de Responsabilidad Civil);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Circular </a:t>
            </a:r>
            <a:r>
              <a:rPr lang="es-ES" dirty="0"/>
              <a:t>SUSEP nº 470/2013 (Riesgos de RC en Petróleo);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Circular </a:t>
            </a:r>
            <a:r>
              <a:rPr lang="es-ES" dirty="0"/>
              <a:t>SUSEP Nº 471/2013 (RC del Transportista por Carreteras - Viaje Internacional);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Ley </a:t>
            </a:r>
            <a:r>
              <a:rPr lang="es-ES" dirty="0"/>
              <a:t>Modelo Internacional de Contrato de Reaseguros;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15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032346" y="1116335"/>
            <a:ext cx="806688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ACTUACIÓN </a:t>
            </a:r>
            <a:r>
              <a:rPr lang="es-ES" sz="3200" b="1" dirty="0">
                <a:solidFill>
                  <a:srgbClr val="002060"/>
                </a:solidFill>
              </a:rPr>
              <a:t>EN EL CAMPO DOCTRINARIO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38388" y="1980431"/>
            <a:ext cx="7416824" cy="4896544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b="1" u="sng" dirty="0"/>
              <a:t>Publicaciones de los estudios producidos por el GNT RC y Seguro</a:t>
            </a:r>
            <a:r>
              <a:rPr lang="es-ES" b="1" dirty="0" smtClean="0"/>
              <a:t>: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Revista </a:t>
            </a:r>
            <a:r>
              <a:rPr lang="es-ES" dirty="0"/>
              <a:t>de Derecho de Seguro de AIDA Brasil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Editora </a:t>
            </a:r>
            <a:r>
              <a:rPr lang="es-ES" dirty="0" err="1"/>
              <a:t>Roncarati</a:t>
            </a:r>
            <a:endParaRPr lang="es-E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Revista </a:t>
            </a:r>
            <a:r>
              <a:rPr lang="es-ES" dirty="0"/>
              <a:t>Jurídica de Seguros (CNSEG)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Revista </a:t>
            </a:r>
            <a:r>
              <a:rPr lang="es-ES" dirty="0"/>
              <a:t>Ibero Latino Americana de Seguros - CILA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90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032346" y="1116335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ACTUACIÓN </a:t>
            </a:r>
            <a:r>
              <a:rPr lang="es-ES" sz="3200" b="1" dirty="0">
                <a:solidFill>
                  <a:srgbClr val="002060"/>
                </a:solidFill>
              </a:rPr>
              <a:t>JURISPRUDENCIAL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466380" y="2365654"/>
            <a:ext cx="7416824" cy="3009093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Hay mapeo de todos los temas de RC analizados por el Poder Judicial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Decisiones oriundas de los Tribunales Estatales y Superiores (STJ, TST y STF)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Análisis seguidas de recomendaciones o de estudios profundizados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79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032346" y="1116335"/>
            <a:ext cx="7922866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ACTUACIÓN </a:t>
            </a:r>
            <a:r>
              <a:rPr lang="es-ES" sz="3200" b="1" dirty="0">
                <a:solidFill>
                  <a:srgbClr val="002060"/>
                </a:solidFill>
              </a:rPr>
              <a:t>EN EL CAMPO INSTITUCIONAL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38388" y="2196455"/>
            <a:ext cx="7416824" cy="4032449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b="1" u="sng" dirty="0"/>
              <a:t>Son fuentes de actuación los temas analizados por la</a:t>
            </a:r>
            <a:r>
              <a:rPr lang="es-ES" b="1" dirty="0"/>
              <a:t>:</a:t>
            </a:r>
          </a:p>
          <a:p>
            <a:pPr algn="just"/>
            <a:endParaRPr lang="es-ES" dirty="0" smtClean="0"/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Cátedra </a:t>
            </a:r>
            <a:r>
              <a:rPr lang="es-ES" dirty="0"/>
              <a:t>de Responsabilidad Civil de la ANSP;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Comisión </a:t>
            </a:r>
            <a:r>
              <a:rPr lang="es-ES" dirty="0"/>
              <a:t>de Responsabilidad Civil de la FENSEG;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Grupo </a:t>
            </a:r>
            <a:r>
              <a:rPr lang="es-ES" dirty="0"/>
              <a:t>Internacional de Trabajo de RC de AIDA;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Grupo </a:t>
            </a:r>
            <a:r>
              <a:rPr lang="es-ES" dirty="0"/>
              <a:t>de Responsabilidad Civil de CILA; </a:t>
            </a:r>
          </a:p>
          <a:p>
            <a:pPr algn="just">
              <a:lnSpc>
                <a:spcPct val="20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15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032346" y="1116335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GENERALIDADES </a:t>
            </a:r>
            <a:r>
              <a:rPr lang="es-ES" sz="3200" b="1" dirty="0">
                <a:solidFill>
                  <a:srgbClr val="002060"/>
                </a:solidFill>
              </a:rPr>
              <a:t>DEL SECTOR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38388" y="1908423"/>
            <a:ext cx="8064896" cy="4898222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b="1" u="sng" dirty="0"/>
              <a:t>Temas generales en análisis</a:t>
            </a:r>
            <a:r>
              <a:rPr lang="es-ES" dirty="0" smtClean="0"/>
              <a:t>:</a:t>
            </a:r>
          </a:p>
          <a:p>
            <a:pPr algn="just"/>
            <a:endParaRPr lang="es-E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900" dirty="0" smtClean="0"/>
              <a:t>RC </a:t>
            </a:r>
            <a:r>
              <a:rPr lang="es-ES" sz="1900" dirty="0"/>
              <a:t>Empleador y RC Familiar, complementación de coberturas;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900" dirty="0" smtClean="0"/>
              <a:t>Efectos </a:t>
            </a:r>
            <a:r>
              <a:rPr lang="es-ES" sz="1900" dirty="0"/>
              <a:t>de la Operación Policial “lava-jato” en el seguro;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900" dirty="0" smtClean="0"/>
              <a:t>Seguro </a:t>
            </a:r>
            <a:r>
              <a:rPr lang="es-ES" sz="1900" dirty="0"/>
              <a:t>de Responsabilidad Civil en la Modalidad D &amp; 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900" dirty="0" smtClean="0"/>
              <a:t>Gestión </a:t>
            </a:r>
            <a:r>
              <a:rPr lang="es-ES" sz="1900" dirty="0"/>
              <a:t>de Siniestros en el Seguro de Responsabilidad Civil;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900" dirty="0" smtClean="0"/>
              <a:t>Gestión </a:t>
            </a:r>
            <a:r>
              <a:rPr lang="es-ES" sz="1900" dirty="0"/>
              <a:t>de Crisis en Siniestro de Responsabilidad Civil;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900" dirty="0" smtClean="0"/>
              <a:t>Cobertura </a:t>
            </a:r>
            <a:r>
              <a:rPr lang="es-ES" sz="1900" dirty="0"/>
              <a:t>de Terrorismo - Viabilidad Técnica y Jurídica;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900" dirty="0" smtClean="0"/>
              <a:t>Responsabilidad </a:t>
            </a:r>
            <a:r>
              <a:rPr lang="es-ES" sz="1900" dirty="0"/>
              <a:t>Civil y la Ley de Protección de los Datos Personales;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900" dirty="0" smtClean="0"/>
              <a:t>Daño </a:t>
            </a:r>
            <a:r>
              <a:rPr lang="es-ES" sz="1900" dirty="0"/>
              <a:t>Moral Colectivo y las Coberturas de RCG;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900" dirty="0" smtClean="0"/>
              <a:t>Pérdida </a:t>
            </a:r>
            <a:r>
              <a:rPr lang="es-ES" sz="1900" dirty="0"/>
              <a:t>de Posibilidad en el Seguro de RC</a:t>
            </a:r>
            <a:r>
              <a:rPr lang="es-ES" sz="1900" dirty="0" smtClean="0"/>
              <a:t>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86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2" y="-3"/>
            <a:ext cx="10693401" cy="7561266"/>
            <a:chOff x="-1" y="-3"/>
            <a:chExt cx="10671254" cy="7561266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3441" y="-3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9" name="Grupo 8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10" name="Retângulo 9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1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CaixaDeTexto 12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2" name="CaixaDeTexto 11"/>
          <p:cNvSpPr txBox="1"/>
          <p:nvPr/>
        </p:nvSpPr>
        <p:spPr>
          <a:xfrm>
            <a:off x="0" y="3276575"/>
            <a:ext cx="10671253" cy="720921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smtClean="0"/>
              <a:t>FIN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110266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032346" y="1116335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t-BR" sz="3200" b="1" dirty="0"/>
              <a:t>	SUMARIO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042444" y="2196455"/>
            <a:ext cx="7538933" cy="4514402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1.	REGLAS DE PARTICIPACIÓN EN EL GNT RC Y SEGURO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2.	COMPOSICIÓN DEL GNT RC Y SEGURO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3.	OBJETIVOS DEL GNT RC Y SEGURO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4.	PERIODICIDAD Y LUGAR DE LAS REUNIONES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5.	FORMAS DE ACTUACIÓN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6.	ACTUACIÓN LEGISLATIVA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7.	ACTUACIÓN EN EL CAMPO DOCTRINARIO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8.	ACTUACIÓN JURISPRUDENCIAL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9.	ACTUACIÓN EN EL CAMPO INSTITUCIONAL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10.	GENERALIDADES DEL SECTOR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14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24" name="Grupo 23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22" name="Retângulo 21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7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7" name="CaixaDeTexto 26"/>
          <p:cNvSpPr txBox="1"/>
          <p:nvPr/>
        </p:nvSpPr>
        <p:spPr>
          <a:xfrm>
            <a:off x="2032346" y="1116335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t-BR" sz="3200" b="1" u="sng" dirty="0" smtClean="0">
                <a:solidFill>
                  <a:srgbClr val="002060"/>
                </a:solidFill>
              </a:rPr>
              <a:t>SUMÁRIO</a:t>
            </a:r>
            <a:endParaRPr lang="pt-BR" sz="3200" u="sng" dirty="0">
              <a:solidFill>
                <a:srgbClr val="002060"/>
              </a:solidFill>
            </a:endParaRPr>
          </a:p>
        </p:txBody>
      </p:sp>
      <p:pic>
        <p:nvPicPr>
          <p:cNvPr id="29" name="Picture 2" descr="Brasil, Mapa, Pavilhão, Geografia, Brasileira, País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2942" y="0"/>
            <a:ext cx="6886575" cy="68580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2610396" y="2226608"/>
            <a:ext cx="6696744" cy="4500498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/>
              <a:t>1.	REGLAS DE PARTICIPACIÓN EN EL GNT RC Y SEGURO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2.	COMPOSICIÓN DEL GNT RC Y SEGURO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3.	OBJETIVOS DEL GNT RC Y SEGURO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4.	PERIODICIDAD Y LUGAR DE LAS REUNIONES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5.	FORMAS DE ACTUACIÓN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6.	ACTUACIÓN LEGISLATIVA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7.	ACTUACIÓN EN EL CAMPO DOCTRINARIO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8.	ACTUACIÓN JURISPRUDENCIAL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9.	ACTUACIÓN EN EL CAMPO INSTITUCIONAL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10.	GENERALIDADES DEL SECTOR</a:t>
            </a:r>
          </a:p>
        </p:txBody>
      </p:sp>
    </p:spTree>
    <p:extLst>
      <p:ext uri="{BB962C8B-B14F-4D97-AF65-F5344CB8AC3E}">
        <p14:creationId xmlns:p14="http://schemas.microsoft.com/office/powerpoint/2010/main" xmlns="" val="47722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14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16" name="Grupo 15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17" name="Retângulo 16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8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8" name="CaixaDeTexto 27"/>
          <p:cNvSpPr txBox="1"/>
          <p:nvPr/>
        </p:nvSpPr>
        <p:spPr>
          <a:xfrm>
            <a:off x="2032346" y="1116335"/>
            <a:ext cx="7346802" cy="108542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REGLAS </a:t>
            </a:r>
            <a:r>
              <a:rPr lang="es-ES" sz="3200" b="1" dirty="0">
                <a:solidFill>
                  <a:srgbClr val="002060"/>
                </a:solidFill>
              </a:rPr>
              <a:t>DE PARTICIPACIÓN EN EL GNT RC Y SEGURO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538388" y="2484487"/>
            <a:ext cx="7416824" cy="4665277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Los Grupos de Trabajo de AIDA Brasil poseen reglamento específico</a:t>
            </a:r>
          </a:p>
          <a:p>
            <a:pPr algn="just"/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 smtClean="0"/>
              <a:t>Participante </a:t>
            </a:r>
            <a:r>
              <a:rPr lang="es-ES" dirty="0"/>
              <a:t>es todo aquel que muestre interés en el derecho del seguro</a:t>
            </a:r>
          </a:p>
          <a:p>
            <a:pPr algn="just"/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 smtClean="0"/>
              <a:t>Participan </a:t>
            </a:r>
            <a:r>
              <a:rPr lang="es-ES" dirty="0"/>
              <a:t>profesionales oriundos de cualquier área del conocimiento</a:t>
            </a:r>
          </a:p>
          <a:p>
            <a:pPr algn="just"/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 smtClean="0"/>
              <a:t>Hay </a:t>
            </a:r>
            <a:r>
              <a:rPr lang="es-ES" dirty="0"/>
              <a:t>libertad de actuación y organización, bajo la coordinación del Presidente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27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1" name="CaixaDeTexto 10"/>
          <p:cNvSpPr txBox="1"/>
          <p:nvPr/>
        </p:nvSpPr>
        <p:spPr>
          <a:xfrm>
            <a:off x="2032346" y="1116335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COMPOSICIÓN </a:t>
            </a:r>
            <a:r>
              <a:rPr lang="es-ES" sz="3200" b="1" dirty="0">
                <a:solidFill>
                  <a:srgbClr val="002060"/>
                </a:solidFill>
              </a:rPr>
              <a:t>DEL GNT RC Y SEGURO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38388" y="2268463"/>
            <a:ext cx="7416824" cy="2721061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Hoy hay 82 inscritos en el GNT RC y Seguro de AIDA BRASIL </a:t>
            </a:r>
          </a:p>
          <a:p>
            <a:pPr algn="just"/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Las reuniones ordinarias son presenciales, en la sede de AIDA</a:t>
            </a:r>
          </a:p>
          <a:p>
            <a:pPr algn="just"/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Miembros: abogados y técnicos del sector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26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1" name="CaixaDeTexto 10"/>
          <p:cNvSpPr txBox="1"/>
          <p:nvPr/>
        </p:nvSpPr>
        <p:spPr>
          <a:xfrm>
            <a:off x="2032346" y="1116335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OBJETIVOS </a:t>
            </a:r>
            <a:r>
              <a:rPr lang="es-ES" sz="3200" b="1" dirty="0">
                <a:solidFill>
                  <a:srgbClr val="002060"/>
                </a:solidFill>
              </a:rPr>
              <a:t>DEL GNT RC Y </a:t>
            </a:r>
            <a:r>
              <a:rPr lang="es-ES" sz="3200" b="1" dirty="0" smtClean="0">
                <a:solidFill>
                  <a:srgbClr val="002060"/>
                </a:solidFill>
              </a:rPr>
              <a:t>SEGURO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10396" y="2052439"/>
            <a:ext cx="7488832" cy="4960928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Consolidarse como punto de referencia en investigaciones, debates y difusión del estudio de los seguros de RC</a:t>
            </a:r>
          </a:p>
          <a:p>
            <a:pPr algn="just"/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El Grupo es guiado por el rumbo científico de imparcialidad y progreso del conocimiento</a:t>
            </a:r>
          </a:p>
          <a:p>
            <a:pPr algn="just"/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Busca el perfeccionamiento del Derecho en el campo del Seguro de RC</a:t>
            </a:r>
          </a:p>
          <a:p>
            <a:pPr algn="just"/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Objetiva también elaborar trabajos escritos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92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1" name="CaixaDeTexto 10"/>
          <p:cNvSpPr txBox="1"/>
          <p:nvPr/>
        </p:nvSpPr>
        <p:spPr>
          <a:xfrm>
            <a:off x="2032346" y="1116335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OBJETIVOS </a:t>
            </a:r>
            <a:r>
              <a:rPr lang="es-ES" sz="3200" b="1" dirty="0">
                <a:solidFill>
                  <a:srgbClr val="002060"/>
                </a:solidFill>
              </a:rPr>
              <a:t>DEL GNT RC Y SEGURO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38388" y="2124447"/>
            <a:ext cx="7416824" cy="3979523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Proferir opiniones</a:t>
            </a:r>
          </a:p>
          <a:p>
            <a:pPr algn="just"/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Promover seminarios</a:t>
            </a:r>
          </a:p>
          <a:p>
            <a:pPr algn="just"/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Realizar el seguimiento legislativo, jurisprudencial y doctrinario</a:t>
            </a:r>
          </a:p>
          <a:p>
            <a:pPr algn="just"/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Cooperar y mantener intercambio con otros Grupos Nacionales de Trabajo, Grupos do CILA y Grupos Internacionales de AIDA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15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1" name="CaixaDeTexto 10"/>
          <p:cNvSpPr txBox="1"/>
          <p:nvPr/>
        </p:nvSpPr>
        <p:spPr>
          <a:xfrm>
            <a:off x="2032346" y="972319"/>
            <a:ext cx="7346802" cy="108542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PERIODICIDAD </a:t>
            </a:r>
            <a:r>
              <a:rPr lang="es-ES" sz="3200" b="1" dirty="0">
                <a:solidFill>
                  <a:srgbClr val="002060"/>
                </a:solidFill>
              </a:rPr>
              <a:t>Y LUGAR DE LAS REUNIONES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47441" y="2057746"/>
            <a:ext cx="7488832" cy="5025317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Las reuniones ordinarias son mensuales y en la sede de AIDA Brasil</a:t>
            </a:r>
          </a:p>
          <a:p>
            <a:pPr algn="just"/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 smtClean="0"/>
              <a:t>Las </a:t>
            </a:r>
            <a:r>
              <a:rPr lang="es-ES" dirty="0"/>
              <a:t>deliberaciones del GNT RC y Seguro son por mayoría simple</a:t>
            </a:r>
          </a:p>
          <a:p>
            <a:pPr algn="just"/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 smtClean="0"/>
              <a:t>Reuniones </a:t>
            </a:r>
            <a:r>
              <a:rPr lang="es-ES" dirty="0"/>
              <a:t>extraordinarias realizadas en local conveniente para la urgencia</a:t>
            </a:r>
          </a:p>
          <a:p>
            <a:pPr algn="just"/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 smtClean="0"/>
              <a:t>Las </a:t>
            </a:r>
            <a:r>
              <a:rPr lang="es-ES" dirty="0"/>
              <a:t>reuniones son precedidas de convocación y agenda respectiva</a:t>
            </a:r>
          </a:p>
          <a:p>
            <a:pPr algn="just"/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 smtClean="0"/>
              <a:t>Confección </a:t>
            </a:r>
            <a:r>
              <a:rPr lang="es-ES" dirty="0"/>
              <a:t>de actas para registrar las decisiones y divulgar informaciones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23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032346" y="1116335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FORMAS </a:t>
            </a:r>
            <a:r>
              <a:rPr lang="es-ES" sz="3200" b="1" dirty="0">
                <a:solidFill>
                  <a:srgbClr val="002060"/>
                </a:solidFill>
              </a:rPr>
              <a:t>DE ACTUACIÓN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38388" y="2052439"/>
            <a:ext cx="7416824" cy="3009093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/>
            <a:r>
              <a:rPr lang="pt-BR" sz="2400" dirty="0"/>
              <a:t>Legislativa (legal e </a:t>
            </a:r>
            <a:r>
              <a:rPr lang="pt-BR" sz="2400" dirty="0" err="1"/>
              <a:t>infralegal</a:t>
            </a:r>
            <a:r>
              <a:rPr lang="pt-BR" sz="2400" dirty="0"/>
              <a:t>)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err="1"/>
              <a:t>Doctrinaria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Jurisprudencial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Institucional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218434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-4"/>
            <a:ext cx="10693398" cy="7561267"/>
            <a:chOff x="-1" y="-4"/>
            <a:chExt cx="10693398" cy="7561267"/>
          </a:xfrm>
        </p:grpSpPr>
        <p:pic>
          <p:nvPicPr>
            <p:cNvPr id="5" name="Picture 6" descr="Sports Aurora, Tecnologia Futuro, Alvo Pesquisa, Azul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5585" y="-4"/>
              <a:ext cx="10567812" cy="7561265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utout/>
                      </a14:imgEffect>
                      <a14:imgEffect>
                        <a14:saturation sat="40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529211" cy="7561263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-1" y="4989524"/>
              <a:ext cx="1529211" cy="2571738"/>
              <a:chOff x="-1" y="4989524"/>
              <a:chExt cx="1529211" cy="2571738"/>
            </a:xfrm>
          </p:grpSpPr>
          <p:sp>
            <p:nvSpPr>
              <p:cNvPr id="8" name="Retângulo 7"/>
              <p:cNvSpPr/>
              <p:nvPr/>
            </p:nvSpPr>
            <p:spPr>
              <a:xfrm rot="10800000">
                <a:off x="-1" y="4989524"/>
                <a:ext cx="1529211" cy="2571738"/>
              </a:xfrm>
              <a:prstGeom prst="rect">
                <a:avLst/>
              </a:prstGeom>
              <a:gradFill flip="none" rotWithShape="1">
                <a:gsLst>
                  <a:gs pos="99115">
                    <a:srgbClr val="013D9A"/>
                  </a:gs>
                  <a:gs pos="100000">
                    <a:srgbClr val="013D9A"/>
                  </a:gs>
                  <a:gs pos="0">
                    <a:schemeClr val="bg2">
                      <a:lumMod val="37000"/>
                      <a:lumOff val="63000"/>
                    </a:schemeClr>
                  </a:gs>
                  <a:gs pos="0">
                    <a:srgbClr val="000F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rc_mi" descr="aida_contatos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95" y="5148783"/>
                <a:ext cx="1080120" cy="5400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125586" y="5688843"/>
                <a:ext cx="1224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www.aida.org.br</a:t>
                </a:r>
                <a:endParaRPr lang="pt-BR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032346" y="972319"/>
            <a:ext cx="734680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</a:rPr>
              <a:t>ACTUACIÓN </a:t>
            </a:r>
            <a:r>
              <a:rPr lang="es-ES" sz="3200" b="1" dirty="0">
                <a:solidFill>
                  <a:srgbClr val="002060"/>
                </a:solidFill>
              </a:rPr>
              <a:t>LEGISLATIVA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466380" y="1980431"/>
            <a:ext cx="7560840" cy="4176464"/>
          </a:xfrm>
          <a:prstGeom prst="rect">
            <a:avLst/>
          </a:prstGeom>
          <a:noFill/>
        </p:spPr>
        <p:txBody>
          <a:bodyPr wrap="square" lIns="99569" tIns="49785" rIns="99569" bIns="49785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b="1" u="sng" dirty="0"/>
              <a:t>Normas bajo seguimiento</a:t>
            </a:r>
            <a:r>
              <a:rPr lang="es-ES" dirty="0" smtClean="0"/>
              <a:t>: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Proyecto </a:t>
            </a:r>
            <a:r>
              <a:rPr lang="es-ES" dirty="0"/>
              <a:t>de Ley nº 7.097/14 (Convierte en facultativo el seguro obligatorio de daños personales para vehículos automotores</a:t>
            </a:r>
            <a:r>
              <a:rPr lang="es-ES" dirty="0" smtClean="0"/>
              <a:t>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Proyecto </a:t>
            </a:r>
            <a:r>
              <a:rPr lang="es-ES" dirty="0"/>
              <a:t>de Ley nº 6.259, de 201 (Convierte en obligatoria la contratación de seguro contra la ruptura o fuga de embalses</a:t>
            </a:r>
            <a:r>
              <a:rPr lang="es-ES" dirty="0" smtClean="0"/>
              <a:t>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Proyecto </a:t>
            </a:r>
            <a:r>
              <a:rPr lang="es-ES" dirty="0"/>
              <a:t>de Ley Complementar nº 1/15 (Contratación obligatoria de seguro de RC para daños personales para clubes nocturnos, casas de espectáculos y similares</a:t>
            </a:r>
            <a:r>
              <a:rPr lang="es-ES" dirty="0" smtClean="0"/>
              <a:t>);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25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853</Words>
  <Application>Microsoft Office PowerPoint</Application>
  <PresentationFormat>Personalizar</PresentationFormat>
  <Paragraphs>163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Roberta Dyer Barones Nogueira</dc:creator>
  <cp:lastModifiedBy>Christina</cp:lastModifiedBy>
  <cp:revision>151</cp:revision>
  <dcterms:created xsi:type="dcterms:W3CDTF">2014-04-14T12:41:22Z</dcterms:created>
  <dcterms:modified xsi:type="dcterms:W3CDTF">2016-11-11T03:39:56Z</dcterms:modified>
</cp:coreProperties>
</file>