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26"/>
  </p:notesMasterIdLst>
  <p:sldIdLst>
    <p:sldId id="257" r:id="rId3"/>
    <p:sldId id="278" r:id="rId4"/>
    <p:sldId id="274" r:id="rId5"/>
    <p:sldId id="277" r:id="rId6"/>
    <p:sldId id="273" r:id="rId7"/>
    <p:sldId id="279" r:id="rId8"/>
    <p:sldId id="258" r:id="rId9"/>
    <p:sldId id="259" r:id="rId10"/>
    <p:sldId id="260" r:id="rId11"/>
    <p:sldId id="276" r:id="rId12"/>
    <p:sldId id="261" r:id="rId13"/>
    <p:sldId id="262" r:id="rId14"/>
    <p:sldId id="263" r:id="rId15"/>
    <p:sldId id="264" r:id="rId16"/>
    <p:sldId id="265" r:id="rId17"/>
    <p:sldId id="280" r:id="rId18"/>
    <p:sldId id="266" r:id="rId19"/>
    <p:sldId id="267" r:id="rId20"/>
    <p:sldId id="268" r:id="rId21"/>
    <p:sldId id="269" r:id="rId22"/>
    <p:sldId id="270" r:id="rId23"/>
    <p:sldId id="282" r:id="rId24"/>
    <p:sldId id="27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1" autoAdjust="0"/>
    <p:restoredTop sz="84706" autoAdjust="0"/>
  </p:normalViewPr>
  <p:slideViewPr>
    <p:cSldViewPr>
      <p:cViewPr>
        <p:scale>
          <a:sx n="88" d="100"/>
          <a:sy n="88" d="100"/>
        </p:scale>
        <p:origin x="-2292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11972-1180-4AEF-8766-31F424C9C4A0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EFA23F-321A-4DE8-B1B3-42BB78F05EC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12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98708-B2A6-44ED-8D89-249FDCA33838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4646A-BAE7-463F-88FD-124E2A5A16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05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EB22C-53E4-415D-A119-55154929E659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1D265-0921-4EF0-85AD-9C5541C138C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5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743E7-0008-47B1-8E9F-AF6477B4C1BC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9423F-D836-44C6-9A71-F9BD23F971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94B0-C281-4B27-A352-AF699DA110C5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2BA8B-78B5-4DF4-B3AF-EE920996E72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5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2917F-650A-4882-A76B-9B26EA5CA7B8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CD7F5-4EA7-4574-A0D5-7B7C8212AF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11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4817C-46DF-4672-85FA-087771A7FAC9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2BC0F-F084-4EEB-AF8F-0305A805BF2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0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3473E-008F-43C6-B6BE-CB63769CE207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9CB8C-C683-4615-88A3-407C1E03537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8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7C990-A1B7-4395-8E75-085AC1DCBE89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B3BCE-2B45-4065-8964-54C66212C9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2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D6562-6BD8-4D9F-A12E-DE5AEC6BF1D1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ADFAA-5CD6-4A7A-B8A2-839F96AD9E2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5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3C63-B273-4C5B-B966-7C4D778B6948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E729C-62E1-4979-84E4-BA413DD538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24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E3944-FCE9-4868-AA00-4CDE4CCEA129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EC75-1330-4CEC-97C1-4A56138A803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3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  <a:endParaRPr lang="en-US" alt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Editar estilos de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69BD07-DD61-4699-926A-BCAC877AE10E}" type="datetimeFigureOut">
              <a:rPr lang="en-US"/>
              <a:pPr>
                <a:defRPr/>
              </a:pPr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C4E30AC-E666-4DD1-BC6A-9D7281168C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.br/url?sa=i&amp;rct=j&amp;q=&amp;esrc=s&amp;source=images&amp;cd=&amp;cad=rja&amp;uact=8&amp;ved=0ahUKEwjLp-6po47MAhUFgpAKHdwQAZ8QjRwIBw&amp;url=https%3A%2F%2Fcatracalivre.com.br%2Fsp%2Ftag%2Fenchentes%2F&amp;bvm=bv.119408272,d.Y2I&amp;psig=AFQjCNHshtNpMhR2C9cdK-hex2wdfTMY2A&amp;ust=146072833878962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contilnetnoticias.com.br/2016/01/01/enchente-aumento-dos-produtos-ataques-criminosos-e-gol-de-kinho-se-destacaram-em-2015/" TargetMode="External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hyperlink" Target="http://www.google.com.br/url?sa=i&amp;rct=j&amp;q=&amp;esrc=s&amp;source=images&amp;cd=&amp;cad=rja&amp;uact=8&amp;ved=0ahUKEwjhzuXOu47MAhUBNJAKHRNNAEMQjRwIBw&amp;url=http%3A%2F%2Fwww.pragmatismopolitico.com.br%2F2011%2F05%2Fcartilha-da-desinformacao-vinte-e-cinco.html&amp;bvm=bv.119408272,d.Y2I&amp;psig=AFQjCNFPFlf-llllm225PvZeceYCvKeyoQ&amp;ust=146073475689630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iHxbf8rYnMAhWEIpAKHRnzBhAQjRwIBw&amp;url=http%3A%2F%2Fjornalggn.com.br%2Fnoticia%2Fcientistas-alertam-para-risco-de-desertificacao-da-regiao-sudeste&amp;bvm=bv.119028448,d.Y2I&amp;psig=AFQjCNHQeLUUGHGY6qLR1f7HnoyxDwkrUw&amp;ust=1460559290744282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r/url?sa=i&amp;rct=j&amp;q=&amp;esrc=s&amp;source=images&amp;cd=&amp;cad=rja&amp;uact=8&amp;ved=0ahUKEwjAsd7AronMAhVMl5AKHfNhBFoQjRwIBw&amp;url=http%3A%2F%2Fwww.manuelzao.ufmg.br%2Fsobre_o_projeto%2Fposicionamento%2Fenchentes&amp;psig=AFQjCNGtoRE_vMAn5RYtikZM9hNxM7zdZw&amp;ust=1460559513470562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hyperlink" Target="http://www.google.com.br/url?sa=i&amp;rct=j&amp;q=&amp;esrc=s&amp;source=images&amp;cd=&amp;cad=rja&amp;uact=8&amp;ved=0ahUKEwiTq8bGronMAhXEEJAKHUUtCXcQjRwIBw&amp;url=http%3A%2F%2Fnaldinhod.blogspot.com%2F2015%2F03%2Fimpacto-global-de-enchentes-pode.html&amp;psig=AFQjCNGtoRE_vMAn5RYtikZM9hNxM7zdZw&amp;ust=1460559513470562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br/url?sa=i&amp;rct=j&amp;q=&amp;esrc=s&amp;source=images&amp;cd=&amp;cad=rja&amp;uact=8&amp;ved=0ahUKEwjo59eXv47MAhVCH5AKHSTbABAQjRwIBw&amp;url=http%3A%2F%2Fblog.niagaraparks.com%2Fnews%2Fwinter-in-niagara-falls%2F&amp;psig=AFQjCNGnBh_YrQy7lO1S3jQOg-Q8DUWk2A&amp;ust=1460735778646073" TargetMode="External"/><Relationship Id="rId13" Type="http://schemas.openxmlformats.org/officeDocument/2006/relationships/image" Target="../media/image56.jpeg"/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12" Type="http://schemas.openxmlformats.org/officeDocument/2006/relationships/image" Target="../media/image55.jpeg"/><Relationship Id="rId2" Type="http://schemas.openxmlformats.org/officeDocument/2006/relationships/hyperlink" Target="http://www.google.com.br/url?sa=i&amp;rct=j&amp;q=&amp;esrc=s&amp;source=images&amp;cd=&amp;cad=rja&amp;uact=8&amp;ved=0ahUKEwjyhvLpronMAhXGTJAKHZ-dAfsQjRwIBw&amp;url=http%3A%2F%2Fhomemculto.com%2F2014%2F01%2F08%2Faquecimento-global-a-mentira-do-seculo-ganhou-do-homem-na-lua-niagara-falls-congelada%2F&amp;bvm=bv.119028448,d.Y2I&amp;psig=AFQjCNFpcP65S4LlA5YD6TRIyQfPMBFoOg&amp;ust=146055964336325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br/url?sa=i&amp;rct=j&amp;q=&amp;esrc=s&amp;source=images&amp;cd=&amp;cad=rja&amp;uact=8&amp;ved=0ahUKEwjo59eXv47MAhVCH5AKHSTbABAQjRwIBw&amp;url=http%3A%2F%2Floe.org%2Fshows%2Fsegments.html%3FprogramID%3D14-P13-00006%26segmentID%3D2&amp;psig=AFQjCNGnBh_YrQy7lO1S3jQOg-Q8DUWk2A&amp;ust=1460735778646073" TargetMode="External"/><Relationship Id="rId11" Type="http://schemas.openxmlformats.org/officeDocument/2006/relationships/image" Target="../media/image54.jpeg"/><Relationship Id="rId5" Type="http://schemas.openxmlformats.org/officeDocument/2006/relationships/image" Target="../media/image51.jpeg"/><Relationship Id="rId10" Type="http://schemas.openxmlformats.org/officeDocument/2006/relationships/hyperlink" Target="http://www.google.com.br/url?sa=i&amp;rct=j&amp;q=&amp;esrc=s&amp;source=images&amp;cd=&amp;cad=rja&amp;uact=8&amp;ved=0ahUKEwjo59eXv47MAhVCH5AKHSTbABAQjRwIBw&amp;url=http%3A%2F%2Fwww.mirror.co.uk%2Fnews%2Fweird-news%2Ffrozen-solid-new-york-harbour-5238598&amp;psig=AFQjCNGnBh_YrQy7lO1S3jQOg-Q8DUWk2A&amp;ust=1460735778646073" TargetMode="External"/><Relationship Id="rId4" Type="http://schemas.openxmlformats.org/officeDocument/2006/relationships/hyperlink" Target="https://www.google.com.br/url?sa=i&amp;rct=j&amp;q=&amp;esrc=s&amp;source=images&amp;cd=&amp;cad=rja&amp;uact=8&amp;ved=0ahUKEwjo59eXv47MAhVCH5AKHSTbABAQjRwIBw&amp;url=https%3A%2F%2Fcursosdeinglesnoexterior.wordpress.com%2Ftag%2Fniagara-congelado%2F&amp;psig=AFQjCNGnBh_YrQy7lO1S3jQOg-Q8DUWk2A&amp;ust=1460735778646073" TargetMode="External"/><Relationship Id="rId9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/>
          </a:p>
        </p:txBody>
      </p:sp>
      <p:pic>
        <p:nvPicPr>
          <p:cNvPr id="2052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63688" y="3429000"/>
            <a:ext cx="5220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/>
              <a:t>PAINEL: RISCOS CLIMATICOS, AMBIENTAIS E CIBERNETICOS</a:t>
            </a:r>
            <a:endParaRPr lang="pt-BR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ttps://catracalivre.com.br/wp-content/uploads/2011/01/enchentes.regismarques.wordpress.com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8" y="332656"/>
            <a:ext cx="845502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49676" y="610053"/>
            <a:ext cx="56880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rgbClr val="FF0000"/>
                </a:solidFill>
              </a:rPr>
              <a:t>DESASTRES NATURAIS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491880" y="5949280"/>
            <a:ext cx="550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mtClean="0"/>
              <a:t>NATURALMENTE CAUSADOS PELOS HOMENS</a:t>
            </a:r>
            <a:endParaRPr lang="pt-BR" b="1"/>
          </a:p>
        </p:txBody>
      </p:sp>
    </p:spTree>
    <p:extLst>
      <p:ext uri="{BB962C8B-B14F-4D97-AF65-F5344CB8AC3E}">
        <p14:creationId xmlns:p14="http://schemas.microsoft.com/office/powerpoint/2010/main" val="1151929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6725" y="620713"/>
            <a:ext cx="56880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BR" b="1">
              <a:solidFill>
                <a:schemeClr val="accent6"/>
              </a:solidFill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" y="4166402"/>
            <a:ext cx="9066584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Resultado de imagem para ENCHENTES IMAGEM GRATIS EM AL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6" y="5890791"/>
            <a:ext cx="1497856" cy="99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contilnetnoticias.com.br/wp-content/uploads/2015/03/images_marc-2015_enchentecautela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72" y="5890791"/>
            <a:ext cx="1665624" cy="99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Resultado de imagem para ENCHENTES IMAGEM GRATIS EM AL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96" y="5875147"/>
            <a:ext cx="2269381" cy="101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Resultado de imagem para ENCHENTES IMAGEM GRATIS EM AL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62" y="5875147"/>
            <a:ext cx="2195736" cy="102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Resultado de imagem para ENCHENTES IMAGEM GRATIS EM ALT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211" y="5890791"/>
            <a:ext cx="1465789" cy="99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-741962" y="3583"/>
            <a:ext cx="53294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>
                <a:solidFill>
                  <a:schemeClr val="bg1"/>
                </a:solidFill>
              </a:rPr>
              <a:t>Chama o Alexandre!</a:t>
            </a:r>
            <a:br>
              <a:rPr lang="pt-BR" sz="1200">
                <a:solidFill>
                  <a:schemeClr val="bg1"/>
                </a:solidFill>
              </a:rPr>
            </a:br>
            <a:r>
              <a:rPr lang="pt-BR" sz="1200">
                <a:solidFill>
                  <a:schemeClr val="bg1"/>
                </a:solidFill>
              </a:rPr>
              <a:t>Chama!</a:t>
            </a:r>
            <a:r>
              <a:rPr lang="pt-BR" sz="1200">
                <a:solidFill>
                  <a:schemeClr val="bg1"/>
                </a:solidFill>
              </a:rPr>
              <a:t/>
            </a:r>
            <a:br>
              <a:rPr lang="pt-BR" sz="1200">
                <a:solidFill>
                  <a:schemeClr val="bg1"/>
                </a:solidFill>
              </a:rPr>
            </a:br>
            <a:r>
              <a:rPr lang="pt-BR" sz="1200" b="1" smtClean="0">
                <a:solidFill>
                  <a:schemeClr val="bg1"/>
                </a:solidFill>
              </a:rPr>
              <a:t>Olha </a:t>
            </a:r>
            <a:r>
              <a:rPr lang="pt-BR" sz="1200" b="1">
                <a:solidFill>
                  <a:schemeClr val="bg1"/>
                </a:solidFill>
              </a:rPr>
              <a:t>a chuva que chega!</a:t>
            </a:r>
            <a:br>
              <a:rPr lang="pt-BR" sz="1200" b="1">
                <a:solidFill>
                  <a:schemeClr val="bg1"/>
                </a:solidFill>
              </a:rPr>
            </a:br>
            <a:r>
              <a:rPr lang="pt-BR" sz="1200" b="1">
                <a:solidFill>
                  <a:schemeClr val="bg1"/>
                </a:solidFill>
              </a:rPr>
              <a:t>É a enchente.</a:t>
            </a:r>
            <a:r>
              <a:rPr lang="pt-BR" sz="1200" b="1"/>
              <a:t/>
            </a:r>
            <a:br>
              <a:rPr lang="pt-BR" sz="1200" b="1"/>
            </a:br>
            <a:r>
              <a:rPr lang="pt-BR" sz="1200" b="1">
                <a:solidFill>
                  <a:schemeClr val="accent6">
                    <a:lumMod val="75000"/>
                  </a:schemeClr>
                </a:solidFill>
              </a:rPr>
              <a:t>Olha o chão que foge com a chuva...</a:t>
            </a:r>
            <a:r>
              <a:rPr lang="pt-BR" sz="1200" b="1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sz="1200" b="1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1200" b="1" smtClean="0">
                <a:solidFill>
                  <a:schemeClr val="accent6">
                    <a:lumMod val="75000"/>
                  </a:schemeClr>
                </a:solidFill>
              </a:rPr>
              <a:t>Olha </a:t>
            </a:r>
            <a:r>
              <a:rPr lang="pt-BR" sz="1200" b="1">
                <a:solidFill>
                  <a:schemeClr val="accent6">
                    <a:lumMod val="75000"/>
                  </a:schemeClr>
                </a:solidFill>
              </a:rPr>
              <a:t>a chuva que encharca a gente.</a:t>
            </a:r>
            <a:br>
              <a:rPr lang="pt-BR" sz="1200" b="1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1200" b="1">
                <a:solidFill>
                  <a:schemeClr val="bg1"/>
                </a:solidFill>
              </a:rPr>
              <a:t>Põe a chave na fechadura.</a:t>
            </a:r>
            <a:br>
              <a:rPr lang="pt-BR" sz="1200" b="1">
                <a:solidFill>
                  <a:schemeClr val="bg1"/>
                </a:solidFill>
              </a:rPr>
            </a:br>
            <a:r>
              <a:rPr lang="pt-BR" sz="1200" b="1">
                <a:solidFill>
                  <a:schemeClr val="bg1"/>
                </a:solidFill>
              </a:rPr>
              <a:t>Fecha a porta por causa da chuva</a:t>
            </a:r>
            <a:r>
              <a:rPr lang="pt-BR" sz="1200"/>
              <a:t>,</a:t>
            </a:r>
            <a:br>
              <a:rPr lang="pt-BR" sz="1200"/>
            </a:br>
            <a:r>
              <a:rPr lang="pt-BR" sz="1200" b="1">
                <a:solidFill>
                  <a:schemeClr val="accent6">
                    <a:lumMod val="75000"/>
                  </a:schemeClr>
                </a:solidFill>
              </a:rPr>
              <a:t>olha a rua como se enche!</a:t>
            </a:r>
            <a:r>
              <a:rPr lang="pt-BR" sz="1200" b="1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sz="1200" b="1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1200" b="1" smtClean="0">
                <a:solidFill>
                  <a:schemeClr val="accent6">
                    <a:lumMod val="75000"/>
                  </a:schemeClr>
                </a:solidFill>
              </a:rPr>
              <a:t>Enquanto </a:t>
            </a:r>
            <a:r>
              <a:rPr lang="pt-BR" sz="1200" b="1">
                <a:solidFill>
                  <a:schemeClr val="accent6">
                    <a:lumMod val="75000"/>
                  </a:schemeClr>
                </a:solidFill>
              </a:rPr>
              <a:t>chove, bota a chaleira</a:t>
            </a:r>
            <a:br>
              <a:rPr lang="pt-BR" sz="1200" b="1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1200" b="1">
                <a:solidFill>
                  <a:schemeClr val="accent6">
                    <a:lumMod val="75000"/>
                  </a:schemeClr>
                </a:solidFill>
              </a:rPr>
              <a:t>no fogo: olha a chama! olha a chispa</a:t>
            </a:r>
            <a:r>
              <a:rPr lang="pt-BR" sz="1200"/>
              <a:t>!</a:t>
            </a:r>
            <a:br>
              <a:rPr lang="pt-BR" sz="1200"/>
            </a:br>
            <a:r>
              <a:rPr lang="pt-BR" sz="1200" b="1">
                <a:solidFill>
                  <a:schemeClr val="bg1"/>
                </a:solidFill>
              </a:rPr>
              <a:t>Olha a chuva nos feixes de lenha!</a:t>
            </a:r>
            <a:r>
              <a:rPr lang="pt-BR" sz="1200" b="1">
                <a:solidFill>
                  <a:schemeClr val="bg1"/>
                </a:solidFill>
              </a:rPr>
              <a:t/>
            </a:r>
            <a:br>
              <a:rPr lang="pt-BR" sz="1200" b="1">
                <a:solidFill>
                  <a:schemeClr val="bg1"/>
                </a:solidFill>
              </a:rPr>
            </a:br>
            <a:r>
              <a:rPr lang="pt-BR" sz="1200" b="1" smtClean="0">
                <a:solidFill>
                  <a:schemeClr val="bg1"/>
                </a:solidFill>
              </a:rPr>
              <a:t>Vamos </a:t>
            </a:r>
            <a:r>
              <a:rPr lang="pt-BR" sz="1200" b="1">
                <a:solidFill>
                  <a:schemeClr val="bg1"/>
                </a:solidFill>
              </a:rPr>
              <a:t>tomar chá, pois a chuva</a:t>
            </a:r>
            <a:r>
              <a:rPr lang="pt-BR" sz="1200" b="1">
                <a:solidFill>
                  <a:schemeClr val="bg1"/>
                </a:solidFill>
              </a:rPr>
              <a:t/>
            </a:r>
            <a:br>
              <a:rPr lang="pt-BR" sz="1200" b="1">
                <a:solidFill>
                  <a:schemeClr val="bg1"/>
                </a:solidFill>
              </a:rPr>
            </a:br>
            <a:r>
              <a:rPr lang="pt-BR" sz="1200" b="1" smtClean="0">
                <a:solidFill>
                  <a:schemeClr val="bg1"/>
                </a:solidFill>
              </a:rPr>
              <a:t>é </a:t>
            </a:r>
            <a:r>
              <a:rPr lang="pt-BR" sz="1200" b="1">
                <a:solidFill>
                  <a:schemeClr val="bg1"/>
                </a:solidFill>
              </a:rPr>
              <a:t>tanta que nem de galocha</a:t>
            </a:r>
            <a:br>
              <a:rPr lang="pt-BR" sz="1200" b="1">
                <a:solidFill>
                  <a:schemeClr val="bg1"/>
                </a:solidFill>
              </a:rPr>
            </a:br>
            <a:r>
              <a:rPr lang="pt-BR" sz="1200" b="1">
                <a:solidFill>
                  <a:schemeClr val="bg1"/>
                </a:solidFill>
              </a:rPr>
              <a:t>se pode andar na rua cheia!</a:t>
            </a:r>
            <a:br>
              <a:rPr lang="pt-BR" sz="1200" b="1">
                <a:solidFill>
                  <a:schemeClr val="bg1"/>
                </a:solidFill>
              </a:rPr>
            </a:br>
            <a:r>
              <a:rPr lang="pt-BR" sz="120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sz="120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1200">
                <a:solidFill>
                  <a:schemeClr val="accent6">
                    <a:lumMod val="75000"/>
                  </a:schemeClr>
                </a:solidFill>
              </a:rPr>
              <a:t>Chama o Alexandre!</a:t>
            </a:r>
            <a:br>
              <a:rPr lang="pt-BR" sz="120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1200">
                <a:solidFill>
                  <a:schemeClr val="accent6">
                    <a:lumMod val="75000"/>
                  </a:schemeClr>
                </a:solidFill>
              </a:rPr>
              <a:t>Chama!"</a:t>
            </a:r>
            <a:r>
              <a:rPr lang="pt-BR" sz="1200"/>
              <a:t/>
            </a:r>
            <a:br>
              <a:rPr lang="pt-BR" sz="1200"/>
            </a:br>
            <a:r>
              <a:rPr lang="pt-BR" sz="1200" b="1"/>
              <a:t/>
            </a:r>
            <a:br>
              <a:rPr lang="pt-BR" sz="1200" b="1"/>
            </a:br>
            <a:r>
              <a:rPr lang="pt-BR" sz="1200" b="1">
                <a:solidFill>
                  <a:schemeClr val="bg1"/>
                </a:solidFill>
              </a:rPr>
              <a:t>(Enchente - Cecília Meireles</a:t>
            </a:r>
            <a:r>
              <a:rPr lang="pt-BR" sz="1200" b="1"/>
              <a:t>) </a:t>
            </a:r>
          </a:p>
        </p:txBody>
      </p:sp>
      <p:pic>
        <p:nvPicPr>
          <p:cNvPr id="9238" name="Picture 22" descr="Resultado de imagem para ENCHENTES IMAGEM GRATIS EM ALT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41" y="1030968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18642" y="435769"/>
            <a:ext cx="56880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BR" b="1">
              <a:solidFill>
                <a:schemeClr val="accent6"/>
              </a:solidFill>
            </a:endParaRPr>
          </a:p>
        </p:txBody>
      </p:sp>
      <p:pic>
        <p:nvPicPr>
          <p:cNvPr id="10244" name="Picture 7" descr="E:\Fotos\Alagamento RS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4092575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E:\Fotos\Alagamento RS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164" y="2492896"/>
            <a:ext cx="4103687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788024" y="697970"/>
            <a:ext cx="3743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smtClean="0">
                <a:solidFill>
                  <a:schemeClr val="bg1"/>
                </a:solidFill>
                <a:latin typeface="+mn-lt"/>
              </a:rPr>
              <a:t>cidades impermeáveis</a:t>
            </a:r>
            <a:endParaRPr lang="pt-BR" sz="28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7318" y="5013176"/>
            <a:ext cx="6336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smtClean="0">
                <a:solidFill>
                  <a:schemeClr val="bg1"/>
                </a:solidFill>
              </a:rPr>
              <a:t>fator agravante das enchentes é a </a:t>
            </a:r>
            <a:r>
              <a:rPr lang="pt-BR" b="1" smtClean="0"/>
              <a:t>retificação dos rios</a:t>
            </a:r>
            <a:endParaRPr lang="pt-BR" b="1"/>
          </a:p>
        </p:txBody>
      </p:sp>
      <p:sp>
        <p:nvSpPr>
          <p:cNvPr id="5" name="Retângulo 4"/>
          <p:cNvSpPr/>
          <p:nvPr/>
        </p:nvSpPr>
        <p:spPr>
          <a:xfrm>
            <a:off x="5076056" y="1180587"/>
            <a:ext cx="2160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smtClean="0">
                <a:solidFill>
                  <a:schemeClr val="bg1"/>
                </a:solidFill>
                <a:latin typeface="+mn-lt"/>
              </a:rPr>
              <a:t>modificação </a:t>
            </a:r>
          </a:p>
          <a:p>
            <a:r>
              <a:rPr lang="pt-BR" b="1" smtClean="0">
                <a:solidFill>
                  <a:schemeClr val="bg1"/>
                </a:solidFill>
                <a:latin typeface="+mn-lt"/>
              </a:rPr>
              <a:t>       desestabilização </a:t>
            </a:r>
            <a:endParaRPr lang="pt-BR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90158" y="1754232"/>
            <a:ext cx="3613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smtClean="0">
                <a:solidFill>
                  <a:schemeClr val="bg1"/>
                </a:solidFill>
                <a:latin typeface="+mn-lt"/>
              </a:rPr>
              <a:t>   crescimento rápido </a:t>
            </a:r>
          </a:p>
          <a:p>
            <a:r>
              <a:rPr lang="pt-BR" b="1">
                <a:solidFill>
                  <a:schemeClr val="bg1"/>
                </a:solidFill>
                <a:latin typeface="+mn-lt"/>
              </a:rPr>
              <a:t> </a:t>
            </a:r>
            <a:r>
              <a:rPr lang="pt-BR" b="1" smtClean="0">
                <a:solidFill>
                  <a:schemeClr val="bg1"/>
                </a:solidFill>
                <a:latin typeface="+mn-lt"/>
              </a:rPr>
              <a:t>                                     não planejado </a:t>
            </a:r>
            <a:endParaRPr lang="pt-BR" b="1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6725" y="620713"/>
            <a:ext cx="56880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chemeClr val="accent6"/>
                </a:solidFill>
              </a:rPr>
              <a:t>DESASTRES NATURAIS</a:t>
            </a:r>
          </a:p>
        </p:txBody>
      </p:sp>
      <p:pic>
        <p:nvPicPr>
          <p:cNvPr id="11268" name="Picture 2" descr="E:\Fotos\Catarina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1450"/>
            <a:ext cx="5237163" cy="664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E:\Fotos\Catarina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0888"/>
            <a:ext cx="496932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tângulo 2"/>
          <p:cNvSpPr>
            <a:spLocks noChangeArrowheads="1"/>
          </p:cNvSpPr>
          <p:nvPr/>
        </p:nvSpPr>
        <p:spPr bwMode="auto">
          <a:xfrm>
            <a:off x="298450" y="620487"/>
            <a:ext cx="44401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b="1">
                <a:latin typeface="Times New Roman" pitchFamily="18" charset="0"/>
                <a:cs typeface="Times New Roman" pitchFamily="18" charset="0"/>
              </a:rPr>
              <a:t>Ciclone Extra-Tropical em SC – 28/03/2004</a:t>
            </a:r>
            <a:endParaRPr lang="pt-BR" altLang="pt-B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375"/>
            <a:ext cx="7610475" cy="4010025"/>
          </a:xfrm>
          <a:prstGeom prst="rect">
            <a:avLst/>
          </a:prstGeom>
          <a:noFill/>
          <a:ln>
            <a:noFill/>
          </a:ln>
          <a:effectLst>
            <a:glow rad="7874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23528" y="836712"/>
            <a:ext cx="824388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pt-BR">
                <a:solidFill>
                  <a:srgbClr val="00B0F0"/>
                </a:solidFill>
              </a:rPr>
              <a:t>Brasil: 500 mil tempestades por ano; (1% de temporais fortes)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pt-BR" i="1" smtClean="0">
                <a:solidFill>
                  <a:srgbClr val="00B0F0"/>
                </a:solidFill>
                <a:latin typeface="Verdana" pitchFamily="34" charset="0"/>
              </a:rPr>
              <a:t>Crescimento </a:t>
            </a:r>
            <a:r>
              <a:rPr lang="pt-BR" i="1">
                <a:solidFill>
                  <a:srgbClr val="00B0F0"/>
                </a:solidFill>
                <a:latin typeface="Verdana" pitchFamily="34" charset="0"/>
              </a:rPr>
              <a:t>de 20 a 30% para cada aumento de 1ºC 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pt-BR" smtClean="0">
                <a:solidFill>
                  <a:srgbClr val="00B0F0"/>
                </a:solidFill>
              </a:rPr>
              <a:t>Aumento </a:t>
            </a:r>
            <a:r>
              <a:rPr lang="pt-BR">
                <a:solidFill>
                  <a:srgbClr val="00B0F0"/>
                </a:solidFill>
              </a:rPr>
              <a:t>de 60% na frequência nos últimos 50 anos – </a:t>
            </a:r>
            <a:r>
              <a:rPr lang="pt-BR">
                <a:solidFill>
                  <a:srgbClr val="00B0F0"/>
                </a:solidFill>
              </a:rPr>
              <a:t> correlação</a:t>
            </a:r>
          </a:p>
          <a:p>
            <a:pPr eaLnBrk="0" hangingPunct="0">
              <a:defRPr/>
            </a:pPr>
            <a:r>
              <a:rPr lang="pt-BR" smtClean="0">
                <a:solidFill>
                  <a:srgbClr val="00B0F0"/>
                </a:solidFill>
              </a:rPr>
              <a:t>                                                 </a:t>
            </a:r>
            <a:r>
              <a:rPr lang="pt-BR">
                <a:solidFill>
                  <a:srgbClr val="00B0F0"/>
                </a:solidFill>
              </a:rPr>
              <a:t>com o aumento da </a:t>
            </a:r>
            <a:r>
              <a:rPr lang="pt-BR">
                <a:solidFill>
                  <a:srgbClr val="00B0F0"/>
                </a:solidFill>
              </a:rPr>
              <a:t>população -  Dano Ambiental</a:t>
            </a:r>
            <a:endParaRPr lang="pt-BR" dirty="0">
              <a:solidFill>
                <a:srgbClr val="00B0F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23528" y="188640"/>
            <a:ext cx="9073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smtClean="0">
                <a:solidFill>
                  <a:schemeClr val="bg1"/>
                </a:solidFill>
                <a:latin typeface="+mj-lt"/>
              </a:rPr>
              <a:t>ABENÇOADO POR DEUS, BONITO POR NATUREZA...</a:t>
            </a:r>
            <a:endParaRPr lang="pt-BR" sz="32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6725" y="620713"/>
            <a:ext cx="56880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BR" b="1">
              <a:solidFill>
                <a:schemeClr val="accent6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38673" y="692696"/>
            <a:ext cx="7560840" cy="6001643"/>
          </a:xfrm>
          <a:prstGeom prst="rect">
            <a:avLst/>
          </a:prstGeom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smtClean="0">
                <a:latin typeface="Arial Narrow" panose="020B0606020202030204" pitchFamily="34" charset="0"/>
              </a:rPr>
              <a:t> </a:t>
            </a:r>
            <a:r>
              <a:rPr lang="pt-BR" sz="2400">
                <a:latin typeface="Arial Narrow" panose="020B0606020202030204" pitchFamily="34" charset="0"/>
              </a:rPr>
              <a:t>NO </a:t>
            </a:r>
            <a:r>
              <a:rPr lang="pt-BR" sz="2400" smtClean="0">
                <a:latin typeface="Arial Narrow" panose="020B0606020202030204" pitchFamily="34" charset="0"/>
              </a:rPr>
              <a:t>BRASIL</a:t>
            </a:r>
            <a:endParaRPr lang="pt-BR" sz="2400">
              <a:latin typeface="Arial Narrow" panose="020B0606020202030204" pitchFamily="34" charset="0"/>
            </a:endParaRPr>
          </a:p>
          <a:p>
            <a:pPr algn="just">
              <a:defRPr/>
            </a:pPr>
            <a:endParaRPr lang="pt-BR" sz="2400">
              <a:latin typeface="Arial Narrow" panose="020B0606020202030204" pitchFamily="34" charset="0"/>
            </a:endParaRPr>
          </a:p>
          <a:p>
            <a:pPr algn="just">
              <a:defRPr/>
            </a:pPr>
            <a:endParaRPr lang="pt-BR" sz="240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pt-BR" sz="2400" b="1">
                <a:solidFill>
                  <a:srgbClr val="FF0000"/>
                </a:solidFill>
                <a:latin typeface="Arial Narrow" panose="020B0606020202030204" pitchFamily="34" charset="0"/>
              </a:rPr>
              <a:t>1991 a 2010</a:t>
            </a:r>
            <a:r>
              <a:rPr lang="pt-BR" sz="2400">
                <a:latin typeface="Arial Narrow" panose="020B0606020202030204" pitchFamily="34" charset="0"/>
              </a:rPr>
              <a:t> </a:t>
            </a:r>
          </a:p>
          <a:p>
            <a:pPr algn="just">
              <a:defRPr/>
            </a:pPr>
            <a:endParaRPr lang="pt-BR" sz="2400">
              <a:latin typeface="Arial Narrow" panose="020B0606020202030204" pitchFamily="34" charset="0"/>
            </a:endParaRPr>
          </a:p>
          <a:p>
            <a:pPr algn="just">
              <a:defRPr/>
            </a:pPr>
            <a:r>
              <a:rPr lang="pt-BR" sz="2400">
                <a:latin typeface="Arial Narrow" panose="020B0606020202030204" pitchFamily="34" charset="0"/>
              </a:rPr>
              <a:t>Pessoas afetadas: </a:t>
            </a:r>
            <a:r>
              <a:rPr lang="pt-BR" sz="2400">
                <a:solidFill>
                  <a:srgbClr val="FF0000"/>
                </a:solidFill>
                <a:latin typeface="Arial Narrow" panose="020B0606020202030204" pitchFamily="34" charset="0"/>
              </a:rPr>
              <a:t>96.220.879 (noventa e seis milhões, duzentos e vinte mil e oitocentos e setenta e nove)</a:t>
            </a:r>
          </a:p>
          <a:p>
            <a:pPr algn="just">
              <a:defRPr/>
            </a:pPr>
            <a:r>
              <a:rPr lang="pt-BR" sz="2400">
                <a:latin typeface="Arial Narrow" panose="020B0606020202030204" pitchFamily="34" charset="0"/>
              </a:rPr>
              <a:t>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2400">
                <a:latin typeface="Arial Narrow" panose="020B0606020202030204" pitchFamily="34" charset="0"/>
              </a:rPr>
              <a:t>Estiagem e a seca é o desastre que mais afeta a população no país, sendo a mais recorrente 50,34%.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pt-BR" sz="2400">
              <a:latin typeface="Arial Narrow" panose="020B0606020202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2400">
                <a:latin typeface="Arial Narrow" panose="020B0606020202030204" pitchFamily="34" charset="0"/>
              </a:rPr>
              <a:t>Inundações bruscas, com 29,56% das vítima;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  <a:defRPr/>
            </a:pPr>
            <a:r>
              <a:rPr lang="pt-BR" sz="2400">
                <a:latin typeface="Arial Narrow" panose="020B0606020202030204" pitchFamily="34" charset="0"/>
              </a:rPr>
              <a:t>Mortes e prejuízos econômicos 43,19%. </a:t>
            </a:r>
          </a:p>
          <a:p>
            <a:pPr lvl="1" algn="just">
              <a:defRPr/>
            </a:pPr>
            <a:endParaRPr lang="pt-BR" sz="1400">
              <a:latin typeface="Cambria" charset="0"/>
            </a:endParaRPr>
          </a:p>
          <a:p>
            <a:pPr lvl="1" algn="just">
              <a:defRPr/>
            </a:pPr>
            <a:endParaRPr lang="pt-BR" sz="1400">
              <a:latin typeface="Cambria" charset="0"/>
            </a:endParaRPr>
          </a:p>
          <a:p>
            <a:pPr lvl="1" algn="just">
              <a:defRPr/>
            </a:pPr>
            <a:endParaRPr lang="pt-BR" sz="1400">
              <a:latin typeface="Cambria" charset="0"/>
            </a:endParaRPr>
          </a:p>
          <a:p>
            <a:pPr lvl="1" algn="just">
              <a:defRPr/>
            </a:pPr>
            <a:endParaRPr lang="pt-BR" sz="1400">
              <a:latin typeface="Cambria" charset="0"/>
            </a:endParaRPr>
          </a:p>
          <a:p>
            <a:pPr algn="just">
              <a:defRPr/>
            </a:pPr>
            <a:endParaRPr lang="pt-BR" sz="800">
              <a:latin typeface="Times New Roman" charset="0"/>
              <a:cs typeface="Times New Roman" charset="0"/>
            </a:endParaRPr>
          </a:p>
          <a:p>
            <a:pPr algn="just">
              <a:defRPr/>
            </a:pPr>
            <a:r>
              <a:rPr lang="pt-BR" sz="800">
                <a:latin typeface="Times New Roman" charset="0"/>
                <a:cs typeface="Times New Roman" charset="0"/>
              </a:rPr>
              <a:t>Fonte: ATLAS BRASILEIRO DE DESASTRES NATURAIS 1991</a:t>
            </a:r>
            <a:r>
              <a:rPr lang="pt-BR" sz="800" baseline="30000">
                <a:latin typeface="Times New Roman" charset="0"/>
                <a:cs typeface="Times New Roman" charset="0"/>
              </a:rPr>
              <a:t> </a:t>
            </a:r>
            <a:r>
              <a:rPr lang="pt-BR" sz="800">
                <a:latin typeface="Times New Roman" charset="0"/>
                <a:cs typeface="Times New Roman" charset="0"/>
              </a:rPr>
              <a:t>a 2010: VOLUME BRASIL. </a:t>
            </a:r>
            <a:r>
              <a:rPr lang="en-US" sz="800">
                <a:latin typeface="Times New Roman" charset="0"/>
                <a:cs typeface="Times New Roman" charset="0"/>
              </a:rPr>
              <a:t>Florianópolis: CEPED UFSC, 2012. p. 28-29.</a:t>
            </a:r>
            <a:endParaRPr lang="pt-BR" sz="800" dirty="0">
              <a:latin typeface="Times New Roman" charset="0"/>
              <a:cs typeface="Times New Roman" charset="0"/>
            </a:endParaRPr>
          </a:p>
        </p:txBody>
      </p:sp>
      <p:sp>
        <p:nvSpPr>
          <p:cNvPr id="4" name="AutoShape 6" descr="Resultado de imagem para GRÁFICO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Resultado de imagem para GRÁFICO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22" name="Picture 10" descr="Resultado de imagem para GRÁF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093" y="814242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6725" y="620713"/>
            <a:ext cx="56880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BR" b="1">
              <a:solidFill>
                <a:schemeClr val="accent6"/>
              </a:solidFill>
            </a:endParaRPr>
          </a:p>
        </p:txBody>
      </p:sp>
      <p:sp>
        <p:nvSpPr>
          <p:cNvPr id="4" name="AutoShape 6" descr="Resultado de imagem para GRÁFICO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8" descr="Resultado de imagem para GRÁFICO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2" descr="Resultado de imagem para DESINFORMAÇÃO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data:image/jpeg;base64,/9j/4AAQSkZJRgABAQAAAQABAAD/2wCEAAkGBw8QDxUNEA8QDw8PFRAVEBAQEBAWEBAPFRUWFhURFRUYHSggGBolHRUVIjEhJSkrLjAuGB81ODMtNygtLisBCgoKBQUFDgUFDisZExkrKysrKysrKysrKysrKysrKysrKysrKysrKysrKysrKysrKysrKysrKysrKysrKysrK//AABEIAOgA2QMBIgACEQEDEQH/xAAcAAABBAMBAAAAAAAAAAAAAAAAAQUGCAIEBwP/xABNEAABAwIDAgcMBwMKBwEAAAABAAIDBBEFEiEGMQcTQVFxk9IUFxgiNVRVYXSBkbMVMkJiobHBI1LRCCQzQ1Nyc5Lh8BYlY4KUsvFE/8QAFAEBAAAAAAAAAAAAAAAAAAAAAP/EABQRAQAAAAAAAAAAAAAAAAAAAAD/2gAMAwEAAhEDEQA/AOGoS5UIEQhCAWTBfQbzuHOVismOIII3ggjpCDrFbs7gGDMhp8Ujqq2unjZLI2JzmMgY4uAAAc2+4g3JPi30BsoximykFRiLaTBJjXRTtDmhwcH0/wC+JXEAZRoc3rtqd8wx1uEbQ8TiD8Viw6rbHHFVQ1LWC5aXHOy5AN7nUEi2W4B0XlgG0OBUeMvjpM1NRS0klI6rzTOzVD3sdx/juJawZLXFufdqgheLbB1tOIpM1NUQVEjYWVFNO2WATucW8W5w1B05re/RPNTwQYoxzmB9E+SMMdJG2qbxkcTiQJnhwFmaON/UbXTtT11HhuGRYUa+mrJ58Qp6h7qZ5fBBAySPV0hAH9Xcjf43NqnrGtoqF1Xjr21dO5tVQwsp3CVhE0ggc0sYb+Mb2Fgg5riuwmIQVEFKGR1L61memdTSNkjmZ+81+gtaxvusb3WW0OwVbRwuqXOpqiGJ5infSztlFPMCBxco0LXXO62nLbRdMpNtcPpW4JK+ojeKemfFUiIh8lOXwxNBe1tzoQdN6jlVLR4ZheI0gxKCvmxORogbTyOlIijfm42Z1rNeQ7UcttCdbBC9gcMiq8TpqSdpfDNIGyNDnNJbYm1xqNy6Vi2A4LTySxnZvGnsgdK0zsbUmFzWEjjWvz2LCBe/Mud8HFXHDi9JNNI2KJkoL5HuDWNGU6kncupY2DUSzlu2VNHT1D5i2DOwtZDI51ov6TUBpt7kHPsH4Mq6ppYq1stFHFUlrYuPqMjnSOdlawAt1cToANStGg2Dr5aiopssUPcJIqpp5Wsp4bXsS88htyeq9lN4MdoxhmCRd1QiSmr6d87OMbmhjD3EveL3aBcalPeLYhS1/wBNUUVVHGyqdRyQ1hzdxni4YS5j5mAtbrGQb8/Lqg5xX8GuIRTUsANPMcQD3QPgmzxcWwMJlc+wAZaRpuL35OS/jjXB/WUsBquMpKiFsogkfS1DZRFMbeJJYeKbkabxcc66ttCzDKeXAocQfDU0kdLNG2UjNTvdxdM2OZwv/RmxNzca35LjUx7HYvoSpp6jFcOq6qWohfGyjMLGNgFRCQxrWgF1gxziTcgGxJtdBB6vgjxOMOJfRukbE6biGVH7d0LbZnNYWi4BIF91yByptwLg+raunjqhJSU8dQ/i4BVVAifO86ARtsS65uAN5surw7UYd/xJ3Sa2m7n+ixEZeOZxfG8cDxea9s1tbJn2MxOgZSUZpa3DsPljnJxU1TI+6ahjHFzRE6QHxSCdRa1xYixBCC4dwa4hM6pYTTQHD3BtSZ5wxjAW5s+axGXKL300UUxCm4qV8OeOTi3ObxkLw+J9jbMx4+s08hXdsd2moHtxzLW0zu6YYhT2lZ+2cKbKQzXxjfTRcBJQIhCEAhKhAiEtkiCzuznBng0tFTzSUTXPkhhc92eXVzmNJP1udOXeqwPzFvWS9pPuyPk6l9np/ltTughfeqwPzFvWS9pHeqwPzFvWS9pTRCCF96rA/MW9ZL2kneqwPzFvWS9pTVCCF96rA/MWdZL2kneqwPzFvWS9pTVIUEL71WB+Ys6yXtI71WB+Ys6yXtKZIQQ3vVYH5izrJe0jvVYH5izrJe0pimbajaekw6LjaiQAm/FxixklI5Gj9dwQM/eqwPzFvWS9pHeqwPzFvWS9pcr2k4WcQqXFlORSQncI9ZSPvPPL0AKS8C8E1R3RXVE0srgWRRmSR7raZ3kXPrYPcgl/eqwPzFvWS9pOuDbF4bRtkjgpmNjqAGzRuLnxytF9HMeSDvK3RnbucT6jqFsQVIdofFdzch6EDRj2xOHV0glqqfjnMaGsvJIGsYPstaCAE2d6rA/MWdZL2lMkIIb3qsD8xb1kvaR3qsD8xb1kvaUyWQQQzvVYH5izrJe0k71WB+Yt6yXtKaoQQvvVYH5i3rJe0k71WB+Yt6yXtKaoQQvvVYH5izrJe0jvVYH5izrJe0pohBCXcFWB2P8AMW7j/WS9pcB+iKf+zHxd/FWyfuPQVVpBZDZHydS+z0/y2p3TRsj5OpfZ6f5bU7oBCEIBCEIBIUqQoMUJEINDH8Wjo6WSrl+pC0m3K4/ZaPWTYKrG0u0E9dUOqZ35nu3D7LGX0Y0cgC67/KBxQsp6ekBI417pH+tsYs0H1XeT7guCvfqg36RmYqwnBPTcXhrbDWR8jj69bD8lXihmsVY/g8qMmHU7hrmYT8XOKCWtfyFLJCCLhar6nOb7luU70GVNITdp3t/Ec691qHSQeu4K20AsmrFZBAqEIQCEIQCEIQYv3HoKq0rSv3HoKq0gshsj5OpfZ6f5bU7po2R8nUvs9P8ALandAIQhAIQhAJClSOQYoQhBw7+USxwnpH/ZMczR/eDmm3wXGHlWa4adnTW4YZIxmmo3ccwDe5mUiRvw16WhVkcgWOSysrsB5KpP8CNVlKstwfyA4VSf4LB8LhBKIinCmcmyNy2m1AaL3QbMz/2jB95b6ZcJeZpTJ9iO4B53n+A/NPSAWQWKyCBUIQgEIQgEIQgxfuPQVVtWkfuPQVVtBY/ZHydS+z0/y2p3TRsj5OpfZ6f5bU7oBCEIBCEIBIUqQoMUiEqBCL6bweTksq68LHBs+ie6upGF1C8lz2NGtKSdQR/Z8x5NysUT7lxnbvhhLXupcNbG9ou19TI3M13IRGzcR943HqKDhZC7fwc4636OhjN/2QLSeS+Yn9Vxire5zi8gEuJcbAAXJudBuXQ+DCndLTSXJbklsABuu0E/mg6d9PMHKlopp61/FxeK0fXkN7MH6n1Jr+hoxq5z3eq4A/371JNn8QfCxseRpiHIBZwPLry+/wCKCU0VK2GNsTB4rR7yf3j6ythecEwe0Pabg/HoK9EAsmrFZNQKhCEAhCEAhCEGL9x6CqtK0r9x6CqtILIbI+TqX2en+W1O6aNkfJ1L7PT/AC2p3QCEIQCEIQCQpUhQYpEIQRXhQxU0uE1ErTle9oiYeXNIcv5Eqq8j+RWu4QNlvpSiNKJeKka9skTyCW8Y0OFngb2kOPRv5FXHaPYTFKInjqSV0YueOhaZIrDlLmjxffZAxwAFdv4L8GIoWkEAyue7fblsPyXCInEblY7g3b/ymlJ3mMn4ucgfBhljZxBPqN1v02H6WAsEQhOdIUHnhzMhdHyaEfkf0W+vJsIzZuXUfFeqBFm1YLNqBUIQgEIQgEIQgxfuPQVVtWkfuPQVVtBY/ZHydS+z0/y2p3TRsj5OpfZ6f5bU7oBCEIBCEIBIUqQoMUiEqBE37RSZaKof+7BUH4RuKcExbezZMJrX7rUtTbpMbgPxIQVBdp+C7FwO1UrqJ7TI8tZLlYC5xDWZGHK3mGp0XH5Quw8Ckd6KX/Hd/wCjEHS42kgan4p32aFonDmkd+QWlTxaJwwMWD2/ev8AEf6IHRIlQgRZtWKyagVCEIBCEIBCEIMX7j0FVbVpH7j0FVaQWQ2R8nUvs9P8tqd00bI+TqX2en+W1O6AQhCAQhCASFKkKDBCVIgVQrhirOKwWo1/pQyMf97h/BTRci/lD4llpqekB1lkfI4fcjAA/F4+CDgcu9du4Dov5hIeed//AKsXEX713jgQbbDHHnmk/QIOl0jFsUTcsj284B/MfqvGkOq2naSNdz3Hx/2EG2hIlQCyCxWTUCoQhAIQhAIQhBi/cegqrStK/cegqrSCyGyPk6l9np/ltTumjZHydS+z0/y2p3QCEIQCEIQCQpUhQYISpEEG4VNtXYZAxkABqqjMIy4XbGwb5COU3IACrpi2JTVDzLPM+aQ73yOJP+g9QUy4X9qI6+vLImjiqTPE2S+srgfHd/duCB0etQIWKDVK77wLN/5UDzyzfmuHCkB513vgmpuLwuNpO90rvc55sgnlOdV74g28fr5OlaNPKc4byJxa2+83QeeHTPHiPNxyE7x6k4pqqaprHBrbPeCC4A/VHNfnTnG8OAcOVAqzasVkECoQhAIQhAIQhBi/cegqratI/cegqrSCyGyPk6l9np/ltTumjZHydS+z0/y2p3QCEIQCEIQCQpUjkHlI8NBc4hrWglxJsABykrmG3HCpTsjkpqEmaRzXN7oGkUZItmaftkfD1qKcKW3r6uV1HTSFtHGS12XTuh4OrieVnMOXfzLnEs2lkGvKdStd7DyJZXLFkhQZMqpGbifeLhWN4O5y/C6Z4YwXjAPrIJBO7nCrzE6+9WS2Mp3QYdTRAjxYYju5XNDj+JQPjHP+43oB/SyzkfYauJPMNB8Br8SvK7zvd8AAtingbe51PrQYUFIbXI3m/QFtMqeLOUglp5RvHuW7HuWtUw3QbUcgcLg3C9Wpnjuw3HvHIU7RPBaCOVBmhCEAhCEAhCEGL9x6CqtK0r9x6CqtoLH7I+TqX2en+W1O6aNkfJ1L7PT/AC2p3QCEIQCEIQCadq55I6Coki1kZDKWdOUp2XjVRMfG5jwCxzXB4O7IRY/ggpy+ReL3L1rjGJXiIkxB8gjLvrGMOIYT67WXgg8yErIivZrVtwRhB4xU5sbcxVn6CPLDGz92ONvwaAuB4TTtdIxlvrua34mysXTBrbZm3sg82LZiK93zstYMH4LXag3onr0cbrVjK9mlBg9i2qYWYB0rxleGtLnGwC9KGTNGHbr3096D3QhCAQhCAQhCDF+49BVW1aR+49BVWkFkNkfJ1L7PT/LandNGyPk6l9np/ltTugEIQgEIQgFr18PGQyRje9j2/wCZpH6rYSOQUrmidG50TgWvjc5j2neHNNiD7wsGv/8Ai7RwzcHcjnvxejYX5taqBou4Ef1zAN/rHquuKkINqKVvLp0pwp233JnF+lZtaRuJHQSgnmxtKX11OzkMjSehvjfou+3VZ9icYlpa+GZwfKxrnNMd95e0sGtjuLgfcu4M2pk8zlHvPZQShZAqNHaaoP1KV/vcR+gWDsVxCT6scUXrN3O/MoJawrWnxiFnig8a/wDcjsbf3nbgoy6kml/p55JB+43xY/eBvTxh2HNaB4oaBuaB+KDZkc+WznaczR9Vv++dPdA20YHT+a1Yae5/3onBgsLIMkIQgEIQgEIQgxfuPQVVpWlfuPQVVtBY/ZHydS+z0/y2p3TRsj5OpfZ6f5bU7oBCEIBCEIBIUqCg81Ads+CqgxBxnZekqT9aSIDJIed8e6/rFiugZUZUFWNqeD7EcOcTJA6eAfVqIAXMI+80asPT+KjkDmH7Q/JXKLeRRnGeD7CKu5loYQ917yRN4uQk8pcy1z0oK/7IUPG1sDBY+O0/5fG/Rd0FKeZNUHA5QwzMqKWprKaSI3aWSNdvFiPGG4gke9TBuBkf/ok9/wCaBoZRnmXs2ktvTszBhyzSn/usF7x4ZEPs5j94koGumgBNmjN0a/E7gnSGltv/AA/itsMA0Gg9SMqDEC2izakypQgVCEIBCEIBCEIMX7j0FVaVpX7j0FVbQTHB+HOGnpoaY0EjjDHHGXCZoDsjQ29svqW54QEHo6Xr2dlcs2Q2prKRzKaB8bYpZmF4fT08hJcWtPjSMJAsBoCpFwg49UzYlUYO+aGGiNQIxajiJjY1zSLGKPjXajcLk7kE0bw9RlpeMMnLAbF3HNyg8xOWyw8ICH0dL17OymzGtkycGkpaeSvjpqES1TTUUghirbkaudnuTl1aC1pAOovucGbO0PddOygmkpZn4UZXHuOkLJYMzv2jw8OHGuIAJA3NGqDPwgIfR0vXs7KPCAh9HS9ezsqC0exeHRw0wrsSNNVYhEJoWtjaYIIngmJ073EWvbk9Y5Lr12Z2BpamHO6WuqZQ97XjD6XjIYg12Vt5ZMrX3s43jLhYdFwmvhAQejpevZ2UD+UBD6Ok/wDIZ2VD4+DSOOauFRPUPgw58UYFJT8ZUSmWxY7JewAB1uoXtLQU1PUuhpqh1REPtPhkikY65BikY8Ah7ba20Qdk8ICD0dL17OyjwgIPR0vXs7K5thGzNE2hZiWI1ckEdTJJHTRU8TZJX8XYPlIJFmgm3PqOdTTarYoV+LFkZc2mpaGjfI6ngzSy5rta2OLQ5nam50FtbIHXwgIPR0vXs7KPCAg9HS9ezsqAbc7A9wUrK+I1IhfLxL4qyDip2SFrnNcLEtcwhp1B0NufTy4LJTHNWTNDeMhw2vkjLmMeGysYHNdlcCDYjlCDonhAQejpevZ2UeEBB6Ol69nZUT2Xxg42ZsNxBkEkjoJ5KSqZTRRy080bc1v2TWgsIab35vWssE4LmyUsE05rzJVxslYaWkEkEEcgBYZHZruNiHENBIGm9BKvCAg9HS9ezso8ICD0dL17OyohTcGccQqX1s1S5tLU9ytFBTGaRzuLZJxrh9luWRvvvvSU2z7PouvFPXGWljq6SMfzVjDLnfEMxMrBLG5pdYgEAlp3goJh4QMHo6Xr2dlHhAQejpevZ2VGazg3w7uqfC6euqZcQhifK2N0DRCS1geInPv9Yhw1Gmo5rLfbhVPPhOHYXQzOjdijql0j5qan/aCF4fNJJJq9uQMs0NPjAAFA7+EBB6Ol69nZR4QEHo6Xr2dlQCs2Sw2aCpkw3EJKiaga6SaKeJrBLA0hrpoXA6tF+XnHOnOq2AwyOspsNNbVOqqzuZwaIGcXHHKATmeTqdHWsOa6CWeEBB6Ol69nZR4QEHo6Xr2dlRGo2DwoQ1FQzEajisMmEdc51MLm5LA2BoNy4vytu6w1vuC1anYGmZW00fdU3cVfTNqKdzaZ76uTMGkQiOMEB/jXubNAvc84TjwgIfR0n/kM7KPCAg9HS9ezsqIbQcGPFx08lMapjqiqjpTHXwsieHS2ySjI43Zc2P8Aom7HdlMLiZPHT4pmq6JzGytqGMjhm8YNk4gglzsmpIAJ8WwBJCDoHhAwejpevZ2UeEBB6Ol69nZXgzY6mqKV0UNL44pnCGsfhToYMzYmh2Vz5A8uLmGz5Wl1y4g2KgtFsnh0NNTVGJ18kD68B8EVPE2QxQ5i3jpiTo06bhfR2+2gdAdw/wAJFvo6XX/rs7K5P/xE3+yP+YfwWrtVgb6CskonvbIYshEjPqyMexr2OHS1wTQg2KCYRzRyG5DHscQN9muBNvgpNU7WxjHXY1HE58XdHHNikyteW/um2YA/FCEEik22wlja10RxeaXEYZ471b4XMhc9wcGtAeSR946jKNDc298J4RMMjfBVPire6YcPNDI1jIDARcua9pLw7eTe/JyIQgaYdqMGnipX4hR1clTQQMpwyF0fc1VFGCIxKXODmWv9kfHQD2Ztphs9JTw1TMRgdRcbxcFDKwUszXPzta8vdmZytuATblKEINmp2+w6atq6lzcTphVOidDVUUwiq42ta1ronMEmRzDa+8/wi3CDtMzEqwVEbHtZHFHE10pYZpgzN+2lyjKHuzagaJEIHDC9ocMlw6LDsSirAaOSV9PNR8SXOZLrJE8SEAC4bqL7hutq91fCTRvrZHdzVBw+rpaannZmY2pidDctlicHWJaTcXIv6kIQRnanGcOkpmUtEyteRIZJKqulBlcMpAibGxxYG63vv0XlsHjdLRzTmrbOYKqlqaZ3c7YzK3jgG5gHuA0F/wAEIQOsG02F4fFN9FxVz6upjfD3TWmFvc8T7ZuLZESC423m1viFswbYYbUQUwr2YjHPQxxw/wAxkjEVXDGGiMS5nAsNgQS2++9+QCEC4Ntrh7TMXsxLDnyT8bFLhlSS/icrQKeUSvAeBlvmN73tYBbOK8JFLUQ1zTBNG+tqqKaMARloip+JaS83FnuERNgLXdv5UIQYUfCDRs2hnxkx1Hc88ZY1gZHxwcYo2ajPltdh5U3YXt1HTMwsxwvkkwzu8TseWtjlZUm2VjgSfqk6kaG29CEGc+0mD0tPVMw2mrOPxCN8LnVZiEdNTvcHOjiDCS/cBd1j4o36rKu22pZMapMUEc4gpGUrZGlsfGkxNIdlGaxGulyEIQa79r6c0WK0uSbPilRHLAcrMjGNqBKRIc1wbDkB1T3S8JFG00rTHWNZDhncFRJEY2TMeeKJmgIdrYx8pbvQhB4S7dYfT0cVNRMr5ZKetgrA+udF+04vKchLHHKPFAsAeflstvaKXCYIBjVNRy1EuIyxyMMsrDT0NQ14lmhGU5y8jnBaLjmLUIQe8PCJhLa2TEyMXfPUMka6CSSB9NA6SOx4u77uaDoAbWB3aAKPU20mEVVNSw4nT1YmoGtiZJRmIiopw4uEUoe4ZbX3tufGO5CEEd2wx76QrZK3i+JbJxYZEHFwjjjY2Nrc2l9G828lMyRCD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68263" y="-1371600"/>
            <a:ext cx="2676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4225134" cy="403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7" descr="Resultado de imagem para DESINFORMAÇÃO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897" y="692696"/>
            <a:ext cx="522287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0" descr="Resultado de imagem para DESINFORMAÇÃO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018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887240"/>
            <a:ext cx="3672408" cy="285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624"/>
            <a:ext cx="38671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93096"/>
            <a:ext cx="2561084" cy="252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15" descr="Resultado de imagem para MANIPULAÇÃO DE PESSO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38" y="4563776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261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55473" y="116632"/>
            <a:ext cx="568801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chemeClr val="tx1">
                    <a:lumMod val="95000"/>
                    <a:lumOff val="5000"/>
                  </a:schemeClr>
                </a:solidFill>
              </a:rPr>
              <a:t>“... Infelizmente, não há uma perspectiva de queda no número de eventos climáticos severos no curto prazo, o que resultará em contínuos grandes impactos.” </a:t>
            </a:r>
          </a:p>
          <a:p>
            <a:pPr>
              <a:defRPr/>
            </a:pPr>
            <a:endParaRPr lang="pt-BR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pt-BR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pt-BR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pt-BR" b="1">
              <a:solidFill>
                <a:schemeClr val="accent6"/>
              </a:solidFill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366" y="1364075"/>
            <a:ext cx="5760938" cy="163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974850"/>
            <a:ext cx="14605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tângulo 2"/>
          <p:cNvSpPr>
            <a:spLocks noChangeArrowheads="1"/>
          </p:cNvSpPr>
          <p:nvPr/>
        </p:nvSpPr>
        <p:spPr bwMode="auto">
          <a:xfrm>
            <a:off x="6653213" y="32559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pt-BR"/>
              <a:t>And now it’s dead.</a:t>
            </a:r>
          </a:p>
          <a:p>
            <a:pPr eaLnBrk="1" hangingPunct="1"/>
            <a:r>
              <a:rPr lang="en-US" altLang="pt-BR"/>
              <a:t>RIP, Godzilla El Niño.</a:t>
            </a:r>
          </a:p>
        </p:txBody>
      </p:sp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068638"/>
            <a:ext cx="4806950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411788"/>
            <a:ext cx="53276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Resultado de imagem para FOFO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5411787"/>
            <a:ext cx="2552849" cy="143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Resultado de imagem para FOFO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323" y="4365104"/>
            <a:ext cx="1924276" cy="143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esultado de imagem para FOFO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99" y="4365104"/>
            <a:ext cx="1968401" cy="143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esultado de imagem para FOFOC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4075"/>
            <a:ext cx="1680369" cy="16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6825"/>
            <a:ext cx="371246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2" descr="Resultado de imagem para desertificação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4" name="AutoShape 4" descr="Resultado de imagem para desertificação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5" name="AutoShape 6" descr="Resultado de imagem para desertificação antes e depois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5366" name="AutoShape 8" descr="Resultado de imagem para desertificação antes e depois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5367" name="Picture 13" descr="http://www.brasilescola.com/upload/e/desertificacao(1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34" y="-90489"/>
            <a:ext cx="9232901" cy="69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04935" y="79627"/>
            <a:ext cx="383515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smtClean="0">
                <a:solidFill>
                  <a:schemeClr val="bg1"/>
                </a:solidFill>
              </a:rPr>
              <a:t>A SECA RACHA A TERRA</a:t>
            </a:r>
          </a:p>
          <a:p>
            <a:r>
              <a:rPr lang="pt-BR" sz="4000" smtClean="0">
                <a:solidFill>
                  <a:schemeClr val="bg1"/>
                </a:solidFill>
              </a:rPr>
              <a:t>A TERRA</a:t>
            </a:r>
          </a:p>
          <a:p>
            <a:r>
              <a:rPr lang="pt-BR" sz="4000" smtClean="0">
                <a:solidFill>
                  <a:schemeClr val="bg1"/>
                </a:solidFill>
              </a:rPr>
              <a:t>MORRE SECA</a:t>
            </a:r>
          </a:p>
          <a:p>
            <a:r>
              <a:rPr lang="pt-BR" sz="4000" smtClean="0">
                <a:solidFill>
                  <a:schemeClr val="bg1"/>
                </a:solidFill>
              </a:rPr>
              <a:t>SECA A ALMA</a:t>
            </a:r>
          </a:p>
          <a:p>
            <a:r>
              <a:rPr lang="pt-BR" sz="4000" smtClean="0">
                <a:solidFill>
                  <a:schemeClr val="bg1"/>
                </a:solidFill>
              </a:rPr>
              <a:t>SECA A GENTE</a:t>
            </a:r>
          </a:p>
          <a:p>
            <a:r>
              <a:rPr lang="pt-BR" sz="4000" smtClean="0">
                <a:solidFill>
                  <a:schemeClr val="bg1"/>
                </a:solidFill>
              </a:rPr>
              <a:t>SECA O OLHO</a:t>
            </a:r>
          </a:p>
          <a:p>
            <a:r>
              <a:rPr lang="pt-BR" sz="4000" smtClean="0">
                <a:solidFill>
                  <a:schemeClr val="bg1"/>
                </a:solidFill>
              </a:rPr>
              <a:t>SECA A ESPERANÇA  </a:t>
            </a:r>
            <a:endParaRPr lang="pt-BR" sz="4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2" descr="Resultado de imagem para desertificação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88" name="AutoShape 4" descr="Resultado de imagem para desertificação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89" name="AutoShape 6" descr="Resultado de imagem para desertificação antes e depois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6390" name="AutoShape 8" descr="Resultado de imagem para desertificação antes e depois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6391" name="Picture 2" descr="Resultado de imagem para calor extre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36525"/>
            <a:ext cx="9504363" cy="699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Resultado de imagem para AQUECIMENTO GLOB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5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Resultado de imagem para AQUECIMENTO GLOB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486916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541215" y="1556792"/>
            <a:ext cx="492443" cy="505819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pt-BR" sz="2000" smtClean="0">
                <a:solidFill>
                  <a:schemeClr val="accent6"/>
                </a:solidFill>
                <a:latin typeface="+mn-lt"/>
              </a:rPr>
              <a:t>FICOU QUENTE, QUENTE, QUENTE, QUEIMOU...</a:t>
            </a:r>
            <a:endParaRPr lang="pt-BR" sz="2000">
              <a:solidFill>
                <a:schemeClr val="accent6"/>
              </a:solidFill>
              <a:latin typeface="+mn-lt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Resultado de imagem para vulcão EM ALTA resoluç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52" y="2415531"/>
            <a:ext cx="2705100" cy="173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Resultado de imagem para vulcão EM ALTA resolu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7" y="240600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 descr="Resultado de imagem para vulcão EM ALTA resoluç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20888"/>
            <a:ext cx="2590800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2" name="Picture 14" descr="Resultado de imagem para vulcão EM ALTA resoluçã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7" y="4365104"/>
            <a:ext cx="26193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4" name="Picture 16" descr="Resultado de imagem para vulcão EM ALTA resoluçã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052" y="4365103"/>
            <a:ext cx="2705100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6" name="Picture 18" descr="Resultado de imagem para vulcão EM ALTA resoluçã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45986"/>
            <a:ext cx="25908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3568" y="332656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solidFill>
                  <a:schemeClr val="bg1"/>
                </a:solidFill>
              </a:rPr>
              <a:t>O Vulcão</a:t>
            </a:r>
          </a:p>
          <a:p>
            <a:endParaRPr lang="pt-BR">
              <a:solidFill>
                <a:schemeClr val="bg1"/>
              </a:solidFill>
            </a:endParaRPr>
          </a:p>
          <a:p>
            <a:r>
              <a:rPr lang="pt-BR" smtClean="0">
                <a:solidFill>
                  <a:schemeClr val="bg1"/>
                </a:solidFill>
              </a:rPr>
              <a:t>É uma montanha de rochas, forte e incandescentes...</a:t>
            </a:r>
          </a:p>
          <a:p>
            <a:r>
              <a:rPr lang="pt-BR" smtClean="0">
                <a:solidFill>
                  <a:schemeClr val="bg1"/>
                </a:solidFill>
              </a:rPr>
              <a:t>Faz-nos sim, lembrar, as paixões muito fortes e resistentes, como rochas? </a:t>
            </a:r>
            <a:r>
              <a:rPr lang="pt-BR" sz="1000" smtClean="0">
                <a:solidFill>
                  <a:schemeClr val="bg1"/>
                </a:solidFill>
              </a:rPr>
              <a:t>Dirceu  Marcelino</a:t>
            </a:r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2624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2" descr="Resultado de imagem para desertificação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2" name="AutoShape 4" descr="Resultado de imagem para desertificação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3" name="AutoShape 6" descr="Resultado de imagem para desertificação antes e depois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4" name="AutoShape 8" descr="Resultado de imagem para desertificação antes e depois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7415" name="AutoShape 4" descr="data:image/jpeg;base64,/9j/4AAQSkZJRgABAQAAAQABAAD/2wCEAAkGBxQTEhUUEhQWFhUXFxgYGBgYGBgcFxoaGBYWFxccFxcYHCggHRslHBQUITEhJSkrLi4uFx8zODMsNygtLisBCgoKDg0OGxAQGiwkICQsLCwsLCwsLCwsLCwsLCwsLCwsLCwsLCwsLCwsLCwsLCwsLCwsLCwsLCwuLCw4LCs3LP/AABEIALYBFQMBIgACEQEDEQH/xAAcAAACAwEBAQEAAAAAAAAAAAAEBQIDBgABBwj/xAA9EAABAwIEBAQDBwMDAwUAAAABAAIRAyEEEjFBBVFhcRMigZEGobEUMkLB0eHwI1LxFXKCM2KSByRDY6L/xAAZAQADAQEBAAAAAAAAAAAAAAABAgMABAX/xAAlEQACAgICAwACAgMAAAAAAAAAAQIRAyESMRNBUQQiMmFScZH/2gAMAwEAAhEDEQA/APs8rsyrlegqhOyUr3MoSvQVjWWSvZQ9Rk/iI7R+iGweGIDmmpUcGuIBLrwQDcgSdUKNYyDl7KrYICkgFMmCvZUJXSsGyZK6VGV5KxicrpUJXSgYnK6VGV5K1GJ5lxKrlegoUYkSvJUSopqNZPMvMyjKjK1AssleZlCV4SsLZMleEqslcXIgskSvMyhK8LkTWWyoEqGZDYvE5WudsAT7DkjQG0gkvWP+M+PNph7A4+JlhrRYeYASSs5h/jN/jP8A6vlv9+Y9BzWGx2OLy57nOlxmSSe26ZIhPJa0V1nvmSTbrdV1YOszE6qs122gCYuT81U5+YiOfyVUS4stYWDdchqtO/7Llh6Z+ogV7mVUrsyhR02XAr1VNK9lajWWhU0nQ5+/mHzaP0UwVTSd/Uf2afr+iA1l9Gvm/CRcgzG3Yq6UNRP3u/5D9VZKxrLV0qsOXAoGstBXmZUvqgCSYCCrcXpt/ECel1lFmckhmXLsyztTjpg6CdCPzQzPiVwBBEnY/qm4MXyo1WZSBWLw3xE/xAXny6EAfROsNxxjje3KUHGjLKmOpXhKGp4xjtHA+qtzIUPyRZK8JVeZB8R4i2k3M6fRGmC0HSvCVnKnxbRAESXa5em6oxnxW0NlgnvZHixHkiajMvC5ZU/En9MPg3mB2Smp8U1HmzsoCPAR5UbxtUHQgxqvDVGs2Xy1nGqoLiKjhJiLwQReUNV4u8AAvcZIMSb3W4ieV/D6qcY2YzCULjOJBpgX530Gy+aVcU5pPmj/AJDWYG6Xu45Ukw5x9T8kyiB5WfWK/F6dNjC9w8wHzCx3xt8TNgU6NaPvZw3Qg6XWLr457oBJJSfORdxmfks9CuTegZxzEuJtNuZ6qyq1sblTeIFhH5IUvk+UFDkMk30QxLheB+qlhKOUFxtZNcHwka1NRBhLcbi/NlIty/VBTvSOmeFwhb9neI1oEgGb3XKhtEGSQfUrkeRzKj9OZl6HJPwzjdOvOTYaHUdCjziANSjRWwsOXuZAVsWG5ephX+IOaFG5BGdD06n9V3+xn1eFRiscGNLrWWS4jxdz3kgkeUCJjQn9UKM5mzpY5mZwzCZ59AlmN+IctQtaA5o/F9e6yf2jeVTUr+yZREc2arF8ePiTTJLY0Ok9lCv8RvcIAy3+XJZRuIVrK0/4W4ic5DHE44kHM4xrqqKWLDhbRZ/idZ2cDYfn05L3CYstERqRHZD2LbZpBVVdR/qqT80NWqwY2TgCQ9TOKjdLauIhuo6e6OoVXOBDYjeGE66SdgpSkvZbHhci7D485gCSBPVNxxRzTlD3CBuZHzWeLpI8x66aSNAFf9ta6pkDZDBck3MjeEvJejo8fBUaNvxEdCQeoBCU8f4tnAaTBiVneN8S8OpDGxYG0pLj+LF75t/aTyFk3I5p2tM9/wBSHi5iZAtPTsm2GiqSzW2aZMEeix1VvmEaTt3/ABLTYPHvhrGtZZmVsMEk85P8sjJ6Gw492FV6BALBI5EE29CUjrcTyOyGXEGMxidV7xTiRJLpcIJaCRHPlvZIG1AQXSCQdzBKVOSQ+avRoKteDnLgAYEQTf0XOqMtJJc02bAgjU+bUIHg7/KYuTM7lvKOnVC8SxZnK0GYjqU+ySl6HbuIUHVBmBAMzEEtM2AHJRqeS7bAHfe/JJMLhSSNc+4gza5NtoTHEYqXHJBuYjQdJKSTa0CcJPaLn1AZdPM+p5DklrsMxwFyBvAheVKjh95sCNZleMxIy5pMAcvkErbE4TXZe/BsOheegv8ANAmoAdTmb+G3orq/E2NEjX+apBiMZcwbnogrKY1K9mgPEDNnybbT+SBqua12uYnfb0Sd1YjQlWCqYvbqilRaXJ9sb08m4P8A5AR7rklNQakkyvERPCfW8M4YdxY4FlTQjkbEHsjRxZxu55nW1hKVca4rh69cvpmoS+IJa0NsBzdO3JUVC3k73CpYJQkaQ8cLozGwM3P7KeI48XNAEj9u6R4XDsLZg+/6KvGBrTAtaYM/VHmhZRkkMK/F5blJkd0G3G79N0me4ojBSUX9BCLsZtxU7IynScbwhaeGEg8rprQHsk5Fli+kPssCQhX4iEzxNTKO6WVngopksip6FmJqSdbaab90DTqGQSbNj/CaYlzQJAuk3FGHIBmA8xt06LCJNjSvx1oIHPVFhrntsCWncCfmsO59yCYjpryVtJpcfvQ2NZt/ko0FRp2OMRWcwOBEGYv9Z2VT8cXMAuInQwOk81A12WGw5adL7oTE13VYa1tgSkKRyydh2ExZY2M7b7yT/hF8OcQf6lUHOQWgPgwTBk9hulFHglUiSABzcY56SicLgn0Xed1ONYlrjA2uLFDRZc/ZVxnG0r5CS82kmYiYhxN9QleHc4uu0ujlM/JazH46k5006NJusnLcnbYWVdDHUmNksDXxeBfreVrRpRXszjahYDJgnbeOaf8AAONOc7wyJAAgnWPS6W8Ye1z2ZRAMTa90RwXh7fGDvFYABcDWx306JZbQMTSlthnxEM7PDaNnOb3EWv3Kw1WoW+Uz17rVfEGLp+ICw2YSJBjNOsBI6uGY4Z2uPUEczstCWqY03CU/1BeH4lwf5bDX0GoWu4hUyhr6by4ENBuPKTNyLHQLP4bCjNtv8o0Tzh/DcRUY5gpsDXFpL3m5yiBB1Tcr0jTxJbYO/CeKM/iAOuLNdPyMoTDcOb5mCqwuHO0ehR1TheIY4NFMPAn7hvyueaF+z1WEtFCmOckZh3MrL+wql/EHxNOq1xLTTvAkOBE9v1Cs4lQLsgaQPKMwka7wBsiMPhKkXa1ot+Jo+hPRBY3Fuovc0uva0e11nXoOm9vYp4nUBgW7hKnFGYrETp8uaCcUAJ2yUSrCJsVTmUmg81jNE2SFyjTnkfZciY+0s+D30zSbVqBznPMOaIEkOMXvoB8+SIxnwsQ+M5iBy5p1jviOi4UyHyRVYdpgkD6FCcV4/TzNhodsZOl+QPUpZTSVi02tFuG+FwAWl7yBpeNQvnD67S4y4ggkX6EjVbXiPxiaT6j2S4FrAAYgOvcReTLf/FWYPiVCu1s0mlzpF4A15n+XQ5p9MRSjezGUS0/insmNB7GkQbQdlo8f8K03XDGMkX/NKB8PUs4pte3zZrtNpAEXmEZOXtjqWNdFlHiNBpEv8xsAWu0jnCJ/1Wkwgky2YMbTpI1jr1Wexvw7lcTnkU5zQbiO/dCYiv5R4UE8yb+/JQnlcdAyZklo0/GOL04dBDsom17c/dKBxVtuvy7pGxznPu6SB9yba32hDVgcxEsZe5Fj2hJHLJs5JSbdmjxlcCWkxb7238/VKKlYCCXZnG+2WNr8ldVZmY3K5pMamLoPhvBHVXPkxBERFyOU2ACusrZbDT0V4hgzHKNRNja/L+bqdB39PKQNZn0i6Zu4C8HzkAWknsFGvg2saQDO8RzO6p5F0NJbFYp+XNqbn0Ci13lkDqfVEsw7w0nIYPRQpUDaxuQI6BFsdYvYdwrxXNLgZp6kH7oE9UxNam4f9JoO1pnseaDZwmqbNacnsPVO+HYEfcB7gXvzmNVGUkdMISfoT4uCJgSBe/tqUodUzE841WzxPw63NGe+sfzRAYngFyJE6zCCmvppYZSd0ZHFETMyUPTrQ/eDZOsbwtwgkTG4GqU1qLmw7IR3B+qrGSZJ4X7GGFpsy+ZgyyYnUklS8G5JszYWj6IJmILQJHbYKnEcQggajSUrZy8JxlobHGupNBZUg3mA07+XUK3iHFKlQNzYmqWZYLZIMnQ+SLLONxBkwQQNv3RrcQ1rS4jM6LAk5RzkAidllaOyL5LZazE1CG06FYh3mzZnmDJsQSDorqTq4Lmve0i0nM1ojvaT0VNDidcgCjSaL/gYJsATeDFjzS/jmdzgKk5g2bumx7GyzTekMqW2g/4gwtd/hCLQYgj6z2S/4iexzgabXCAM0z94ATr+SgyhS8Eu8Qis2wbNjvbrcoZ+Ke4RqZOupkXWVrTYZrkL6rlUSifsrpktlRqYV3JMmhfG0dgMMarwwEAnc7LQ1+CUqTJM6SS43n/aOxWcoUnNIIOUjcG49k2w+PIdLjMi51M+qNkZtroPwVdtJgY5zA6STI/uAIC5K6uOEzNzckgyTz17L1bkKuTNNSrmq05ATBBnVsiAAYGkgKvH16rCGFon5bTc3S8cTJENIDRAgW07IHE8RJNr9TquZ29EEpPQfjazh5Zku5fUfK6uwWNfSc0ZjE6DQHf5Ja3FF0jMBFvmrqWIe0wy43cQldpGpmn4p8aVH0W0sgzt1dPn726JBgse6k7MA8STld/bPIm5uurvsCLnpqP2VNRz48xzbwDBHLZLyvsyYTh8VUdUzvqnMXTDvxdSVfjqZdJsCNPMBPcxp0SCpiiXS60TYklF4THGfIWm1wReNtdVpR9mlBrYb9hsCTePMWt0/wBhG6DLCx9gSJkGATy88ojFcTfEEwCNvyCuo42RD7TYkug/Tqgm1tiq62ibcaI8rQDawIid5GyIpMGYPBIcLi5i/KdEvrYYOGakXBzfKQdxrruFbgsWZ8wgH6hN30Za2i6tjnuecxmepvGiu/1M050LjEgiSOV1FzKbtr9CdV5Rw7SXNLi1ztHTPLXomUl7KQjyZs+B1hiKMkCxi+6b4PgV7taBzm6QYHCOpsaxsHSDGvValmMe1kNaXem6nztns48XGCLBwlk3/noh8axtPytAJRjHuIBcXCdrR7r2thGuuYtyWdNaHi6exFiq5A0ueW3cq6g1+WHBoJ0I1hGU6VJxLXNMja8DlKKr4TMLcoGwA6JVH4O5GbfRvctI6m8oPHYMkHfoRb2TR/wxSz5zmJ1ifLPuquJ8JqEAA5QDtot+yGTizF4nhBO4a4X2+iQ47DOzba7LeVPh46mS72/NJuIcJcHSWknYRHuVWGR+yOTBCTtCTAcLAu6YI2umtPgZY9lTD1BLb/1NjJ/DF0w4TgJMP8oFzefRNqeCa4+Rw00OqDzPlQvg1dCH/Sq7pD6joM2aHRe9gbQg8V8MxfM4kDcBq19HBls66iP2U6sjU+6fysTxqz59U4M1kZib3mJHpCp/0th8zPEL7CIABcbW3NythjzmaQQLAQYgpVh3ZKjK1P7zbgH7pPM/X0RU0K4VsTfEXDX4OqxlV2aWNc5rTBEzImDp2Q/DOHuruscrJMAmXGLkNgCT1sj8ZhHVahq1HGpUdJJtPYN2aNAEViuNGkG0qVNrTlhzntv5jMW0HqntLYm5GbxrBTfkawgg/icCfWLKnzB4sJABgC0EA/mj2EF2eqC2Sb5SWj0CIoUoc/QhzQ0cyA3KDGy3MhKKj2BGlTfcmDuI/VcrqOCeNBbuuQtfSPCP+QqdVAbqZVeFqgG/ZCKTQmotxVDLGFgBI16LqOIc0SCO10uc0wpUbpaFUNBeHxHmuSOqKrYgh14uO8oLDM83mt1RGLoXEXskaViOKs6mRIOWdoJ59SiGYQOmSAduhQbGgrw1TpP82uiGUH6CbtmXFwGk3heuxYyloJ7O191Q4uMkm562V9PA5hMyVqQOK9h+BqbhxJgWGlxv0VrqVjlkQZ39Y6JRg8R4Zva49QtBRrWbazri/wApU53HonLG0xdVxuR2s3/JNcBxBsTFx7ILinDWnzNN+S94Jwx1QTOkhZuLjZfHjU+j618NYhpotIY3sfnromGO4jTpszVCL/hAkpFwXCeFSAg30LjZA4mg8visaYA+7GZx+ik5Uj1cWPSsaYrjVMy4PzRo0NkqfC8bUqTlZbqCL7Ijh9FmUFtMH/uLcv1vCY4dgkgFrY1DSCUqRRtdHeC6JcIJAvr7oapWbTEySeX7K/EcWptOQkl3K/tKFZiH1D5WDLO8iO3NN/oVJ1bIfbHuZmyZRP4uXoq6fFGPBuI5kWlNA9obBaJ3MhU1cNSyknLl+9oLdVmn9CmvgBSxzHHLM/n2V/h0yPMhazqAMzJ5wLeq9NCGk3dI05+qRSYzigLiWCpkZaZyyblBU2U6URJd/cdVT9prtdlLQ4GT5QfL0J37qTcYHw2vTi+ot2SW7KqNIa+LYEOEQg31HSTmBHIkfNG/YmvAa0iBpohK+FYCQ4e5EeglHYn6g9fh7XgkNIJsQBoldbgTwIB/VOKHEm5i0NIa3U3EqnHYim7Zx7kADtzTKVA4WxGOFVWGXNsF2IYRMtEEaGE8o0qLhAdrB1mTtqq6/DqbWnK4F25N3dlRSF8a+CTCsBsWwFXiuGhoL7W/tFz3RFbhbmazM2vY9lB7nZC0yrROTNjTRm8fiCCI02XL3jflc1sRDeq5PxR5/BGXaF5nIUpm6rc0pyyPHPJXrHwor1Eag2lXkXgpi3EE2GsdEiDlbTdeQT3SNWT4BddxQm6Po4kOBBO2qDxDMpRQx6HdLb3THB1vLabpTdF4KvAIWa0K0EY5omZlFcOxPkIOwt+SV1akldTcQI2KVq0M0mqHTcTIaAdXQvofw5wmmKeZwubG4vqvm/A6YNVodtJHcBfWOClhosLpJFgDYanRc01To6vx8VR5DOnhyHDK55AEASMqtHCzAl3PzSZ+iqqYsUxZvW74j1SrGcbFSWUyC+CB5rW6xOiRtJbOuMZXo09FzWNjxBpzv/PRVOa0zlJk6Hn66rNU5ptLqj431JEx+EQIVND4koU7eI4km5gkD12QU/SQ/i32PWuaGkiCQTbQz1tKgMY4G52ubho7c0u+2CqM1M+U/wDb/D6pfXxNcuygSNoE25d0tjKBZxP4gDXHL5xoS26qPFM7S0kua4CQDDu2qJofDBfDntI/2mPcbomj8N5HWEjW5HzQ4juUEX4LCtc2zZnY3iE4ZQdA0jqL9lKjhgwbL2s61zps3Uq0Y0jlnJyZFlAbR7q4UB/a0pRxHE5WeQec6Df1hUYDiNQENqFp7fql8kU6Y3jk1aZdxDgzXuzxDp1BggdDKGxGFcxvmcSSbEn0uYlNaz3mMrCZ3kCPRQrYN79bGdeiLS9ICbXbMpxHGFpytggRd5Mehj6o7hmCkeYRJJkkGZ1A6Jvifh9jxDiTznQrmcJDBDZIG0n80I4n2xnmVUhPxDh1MADNAF429ULgqYcM1NmUtBAbs7kZ5JpjsO1wyuABMgCQT8kGMFGUlwbFoAjMNNFqoKdrZ7gC8sGYgmbjl0ndL8fRAuJJ6fmmYoNBOXML6/tyQHHOIU6YyudD3CzYgmeZOitGWjmytR2xBjaYeQXCCBvK5K6nE7mxj0XKlSPIl+RO9JGPmFcKkxGqqyKVMEXVDq4tk6tORpBQ5CveDzXoCwyjXZQKZXoYUdh6YlEHCAmyVyorGFoX4cKNRpKZ0MNzCt+xytyN4hNTaVdhwSYAum+F4eIMqXCcMG1ekkfz3QcweIXHBuy5gLQT7FG0uG+Sm/m6I6J61rWNyROqhhml1NrWj7sfIqPkbLrCr0BcNoFtYE2GUH/8gfktbRxdQhjWvgbC2Y689Esw3DXE5nER/Cm+DxdOctODUF8uhPqpTlbOnFj4IMxGDqmTYCLmxdbeSFTRwFZxFz3025R3TDAY0CXVGEX1Lwdrjt0TfDY5oHkDQ5+gJgSEioo3JdIzNXgOKc4EPlubSNB6m5U6Pw+0OMgVHzNyZnkQtazDVXNnMwO9cvreVXUBbvJ3I+7NttSncdE/I2C4fCUwQXzn5BzjvuBZMKbWNNmH2j5koBjDMuMDlF5nojQ8nV30PyhZNJGkm2FOrgGIKlnGu3dL3YprB5326j9F7SxrjIaxzgNwRftKPkXRN4xk5oI0n2+qpxNUNGvt+dlHD06jwc4y8r3j9VZ4LGSd411VP2fonpexXWwtSoP6cNn+5vl7xqp4f4ebIc8+YctJ6BNRVcBfzdgZ6Tsh+G8UbWph8BpuC06ggwQeyyxRvZnll6DG0WgWVFXHU22LhMTG6t8RB4mo0yBlkcw4jtIVG0uicU32WDGtO9h6IR/FGF2WDHO0FTp4drhcNHY/qF4/DaWB62Qts1RRVVw7XXu3kRYfRUVaVjDpA5/rCH43iTTE5ZAuATEkLI4jjWcl5aJtqJjs0kfNT1JtCZfyFhr+x43HlnmefLNhHpa1x1WX4lRe/wAR5cwsLgbtMiLNifN8kZiMSRT8R1ZkFwhogezAB1lK+I8RqOdm8opEx5Yzf8hffRNGNHFn/IllW1QqZgA8mBVMf2iBvouReFqOE5HEfn/JXKxyKTMt4KkBZXyo0wsewqPGsUvAC8DoKIY5BjJWdh6Xm6I8BCsPJE0ASVOTRWMWRaxTL4RpwRIsqPsDp81hzS8kO8cgcP6q3B4UvJLTefVF0uG/23PX8kbguGw4TYkDupyyL0VhgfbB3YS9muJ3tZXCi68B4A2aIKeUsM0yDqNYFyiXMA37CDfpOilyLpJaM7w/BVWO8jzBJJDx790+PDbB7mQ7fKJJ6jkjabwLxECbkRHtoisLiA4HQjaLfNB0wW0QwLWaPafUc/VM6GHH/wARbPPX5HRCRElrbxrYfMq/Cv5i/Q/WEUxXbDKmJMFrnAmLxA+QSzByCS1uRt9pcfUommQCdG84bc8roSvXqvAFIgbEua6PeFnJugRikQ4jjT5Q15byIAN0IMPi6hGY7yDAFuqfcNwENGcNc7fKLJ5ToAfhhNDE5bYs86h/EX4DhxDP6lz1/wAIg4fIIbHbRX1KfKyjT5E3XQscV0cryN7bOYT+8qNfEU2R4jmtnTMQJ91IjoVhv/UniDA2jScx2dzi5jxBaIkEHedLKnonps3IqAgQRB0uL9uaSVG+HiId/wBOsCR0qN1H/Jt/+JWFpcc8Gjh3OzE06uZjvw+G8f1GHcRyPJbfjJNbDF1HzEBtWkerfM31IkeqwVroPoV2XyzZK8fiqTa2SsS0PZLCC67gYc09btPZK+HfErn0fElgLSHEBsFzPxW5iduSUfG2M8StSGdxAe11JwiBmAzA87D5pVG+wSlW0bqs2mxol5aItLtd91lOK/ElQEeHZmxiZvHaCUurgkESZuQZ02ty0SOs+o05WASNy3zdYkx8kJLZxZ80+kMOKccqvqNL6jQxh0c0G8X2j/CXtxrnBzjmFPUPiZI1vE9EE5z35myG+kEnrtdU02GCx9Qhv9oMDn7SmSo5nJTVTdhNfjA8rQX8+VzMB3MK3FVXljXPAAy3AAE9STqUm8JjXkaiLzsZHIKuqN5cW8ifonoLx/rroZYPFAt8jQBO8b+i5RwvEsojJAtHP1gQuT0vokvxsjdqL/6KgJXrWcirnYB0y0fOQr6PDnWKg5I99Yf6F5p/5ROGpk2AlHt4dB1AB6oqhggw6zyOyR5CsMOxcaZ5QjcBScXWaSmTKJIiyjQoVZDmnLGsi3rCnzL8aPWucNI9RZH4Z4c3K6J5+iNptZbOW/ST0UXYem4nJmbzMDL9UsmqMrsU12hg+9EagTf3VmG4oD5YIJGoi0aIxnBLya1htb5Jhg+DMaZF+/7qTSL8kjsA3MRba2t+9kbSouaS4NBH9sE/kiJbTEuIHUq/CUi4ZonlNlkiEpexHVxtQOP/ALe8aA7eytwHEKpEvoumduU20CfNo1Daad+UyixgHWgi2pv8kyxyYHlikJ6zq5Bhhv7we6s4Zw6sBDzbYDXsSn1LCwdZKIEgJ1h+kZZ/gFh8E+LmO1/qvarmUrvkxyBP0TAVDuD8kNjsa0eXLLjYNjWbK3GMUR5ykwqlFiHAA8oVzjHVCYLDtZTDA2ANBf6nVdXpuiBN+Vo7lPdInVsGxuJcLta47yg8NxfPoBGxEwT7Ju3Cg68oJnml2HoNpVjh6keDiDNMz9ysBds6w4C3UdVPhL6PzjW0FjFfyVi//VSi91CnXpm9CoHkdDv6GPQlayrh3UyQTYfpzSfiGKFem+nTyvOXzCZlrgRaNbH5JlOnTJZONWjMUqjK9IGAWVGgx3/MGyQ8d4nicNSp0WVXCkJbaxs4mC7WI+iK+GpYamGdZ1Jxy7y119fb3R/H+HeLRc38USP9w/nzVtEIy+Ffw3U/pMfA53uCTr7oWuw1aT2fdq0Hkt9Ltgf2wY9Al3wjiXUyaVSZ1AO3Qppj3eDXp1/wuinU7H7pKNBd2E8PxIq02uGuhG4I1BQHGaDmHxGSSdrFsgbgnsrnt8DEf/XW9g/90xrUg6Qd/qlbXsWWLmqMPisNUqEmo8NOuWfpeFVhcW4Hw8odFue+57WT6jwQPe4VMzhmhsEctLjnCNZw3DscGtYQ4XIJJO2p/F0SymkbD+FOepdCinhGOAaczQZMBsuta1xZMcD8MYcS57nkbSWgg7jafYpzhqVJs+IBrbMIIG+Uaxp7KOJDXNAAAg2I3nTofZSc36PTx/h48a3sIZw1os3MxsCIAM21suVWFx+Rseaxi3psD1XKezpSj8MsMOBuV7UpmxBvz6L1ciMuj1st1AP7a7Jl4YcBYAWnn6LlyWQUE0cMGmBrEyeSIqgU2ybjlAXLkpmE0sMXtDgWjuP5ClhcK6oLODYsbTm/dcuSmsKZwhwdZ4jlHPujxwcf3vHr9JXLkVFE5yYRR4GyQ5xLo2Nx3jSU2FKBr9Fy5WhFJHLOTb2WMCtauXKyIMmQqnOAjquXImRY0AmL6Sh3YiJAaJG5PprErlyWQ8EmygNquHnfA2DJCsp4aRdzj6lcuSIM9dFjcPGhPqheJYdtRhY6ZNw4atcPuuHUGD6L1cqCPaFfxDjPtPDmYipOanVNOplOXM5jnMJb0JbN+fRYjhtJzXNqte5suENBlsC8HSdFy5LOK5WeT+S2noAr8WZTf4nhy/OWm8DzXJ69lp3ulo6/muXJ/Rb8XozmOwgGJa6YJBMjXy3KYENr0i0yA4b9l4uWvR3win2TqYQuotY8hxa1pJ5kaHojKNZxYBYASLb91y5TkdcIpIHdUvA8uskRJVdTF+Gw2nm6Gh1idwJ3G+y5clRRnjaX2gAlzheY66Azup1sFlDS68jYxbYC3RerkwUeOpWaQBBG99OpXq5csK2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68263" y="-1195388"/>
            <a:ext cx="3810000" cy="250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7416" name="Picture 6" descr="http://campos24horas.com.br/portal/wp-content/uploads/2015/03/enchent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2" descr="Resultado de imagem para desertificação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36" name="AutoShape 4" descr="Resultado de imagem para desertificação"/>
          <p:cNvSpPr>
            <a:spLocks noChangeAspect="1" noChangeArrowheads="1"/>
          </p:cNvSpPr>
          <p:nvPr/>
        </p:nvSpPr>
        <p:spPr bwMode="auto">
          <a:xfrm>
            <a:off x="152400" y="15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37" name="AutoShape 6" descr="Resultado de imagem para desertificação antes e depois"/>
          <p:cNvSpPr>
            <a:spLocks noChangeAspect="1" noChangeArrowheads="1"/>
          </p:cNvSpPr>
          <p:nvPr/>
        </p:nvSpPr>
        <p:spPr bwMode="auto">
          <a:xfrm>
            <a:off x="304800" y="1682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8438" name="AutoShape 8" descr="Resultado de imagem para desertificação antes e depois"/>
          <p:cNvSpPr>
            <a:spLocks noChangeAspect="1" noChangeArrowheads="1"/>
          </p:cNvSpPr>
          <p:nvPr/>
        </p:nvSpPr>
        <p:spPr bwMode="auto">
          <a:xfrm>
            <a:off x="457200" y="320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8439" name="Picture 2" descr="http://homemculto.files.wordpress.com/2014/01/bdevw6accaaxs0f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331236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9" descr="Resultado de imagem para CONGELAMENTO NIAGAR FALLS E ALTA QUALIDADE"/>
          <p:cNvSpPr>
            <a:spLocks noChangeAspect="1" noChangeArrowheads="1"/>
          </p:cNvSpPr>
          <p:nvPr/>
        </p:nvSpPr>
        <p:spPr bwMode="auto">
          <a:xfrm>
            <a:off x="6096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11" descr="Resultado de imagem para CONGELAMENTO NIAGAR FALLS E ALTA QUALIDADE"/>
          <p:cNvSpPr>
            <a:spLocks noChangeAspect="1" noChangeArrowheads="1"/>
          </p:cNvSpPr>
          <p:nvPr/>
        </p:nvSpPr>
        <p:spPr bwMode="auto">
          <a:xfrm>
            <a:off x="76200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445" name="Picture 13" descr="https://cursosdeinglesnoexterior.files.wordpress.com/2012/09/cataratas-niagara-congelad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072" y="2249885"/>
            <a:ext cx="3894992" cy="24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7" name="Picture 15" descr="http://loe.org/content/2014-02-07/7-niagara-falls-frozen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-27384"/>
            <a:ext cx="324036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9" name="Picture 17" descr="http://blog.niagaraparks.com/wp-content/uploads/2013/12/winter-falls-ice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4" y="4476750"/>
            <a:ext cx="918051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1" name="Picture 19" descr="http://i4.mirror.co.uk/incoming/article5237241.ece/ALTERNATES/s615/New-York-Harbour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6872"/>
            <a:ext cx="3759373" cy="219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588224" y="15875"/>
            <a:ext cx="2555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>
              <a:solidFill>
                <a:srgbClr val="0070C0"/>
              </a:solidFill>
            </a:endParaRPr>
          </a:p>
          <a:p>
            <a:endParaRPr lang="pt-BR" smtClean="0">
              <a:solidFill>
                <a:srgbClr val="0070C0"/>
              </a:solidFill>
            </a:endParaRPr>
          </a:p>
          <a:p>
            <a:endParaRPr lang="pt-BR">
              <a:solidFill>
                <a:srgbClr val="0070C0"/>
              </a:solidFill>
            </a:endParaRPr>
          </a:p>
        </p:txBody>
      </p:sp>
      <p:sp>
        <p:nvSpPr>
          <p:cNvPr id="5" name="AutoShape 21" descr="Resultado de imagem para TERMÔMETRO FRIO"/>
          <p:cNvSpPr>
            <a:spLocks noChangeAspect="1" noChangeArrowheads="1"/>
          </p:cNvSpPr>
          <p:nvPr/>
        </p:nvSpPr>
        <p:spPr bwMode="auto">
          <a:xfrm>
            <a:off x="914400" y="777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8457" name="Picture 25" descr="Resultado de imagem para TERMÔMETRO FRI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293" y="3229882"/>
            <a:ext cx="153270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9" name="Picture 27" descr="Resultado de imagem para FRIO EXTREM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15054"/>
            <a:ext cx="2627784" cy="229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http://www.nasa.gov/images/content/655895main_icescape-Pictur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64704"/>
            <a:ext cx="4659897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http://s2.lemde.fr/image/2013/09/12/534x267/3476776_3_98a7_la-banquise-arctique-aurait-gagne-60-en_a70c7157459e816d44870c254c0f37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98" y="980728"/>
            <a:ext cx="445469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graph of  Arctic sea ice area from 1979 to 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41" y="3232043"/>
            <a:ext cx="820891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55" y="4192"/>
            <a:ext cx="17335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2862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68313" y="549275"/>
            <a:ext cx="4572000" cy="2492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/>
              <a:t>Dados obtidos em:</a:t>
            </a:r>
          </a:p>
          <a:p>
            <a:pPr>
              <a:defRPr/>
            </a:pPr>
            <a:endParaRPr lang="pt-BR"/>
          </a:p>
          <a:p>
            <a:pPr>
              <a:defRPr/>
            </a:pPr>
            <a:r>
              <a:rPr lang="pt-BR" sz="1500" b="1">
                <a:solidFill>
                  <a:schemeClr val="accent1">
                    <a:lumMod val="50000"/>
                  </a:schemeClr>
                </a:solidFill>
              </a:rPr>
              <a:t>Em-dat (universidade belga)</a:t>
            </a:r>
          </a:p>
          <a:p>
            <a:pPr>
              <a:defRPr/>
            </a:pPr>
            <a:r>
              <a:rPr lang="pt-BR" sz="1500" b="1">
                <a:solidFill>
                  <a:schemeClr val="accent1">
                    <a:lumMod val="50000"/>
                  </a:schemeClr>
                </a:solidFill>
              </a:rPr>
              <a:t>Munich </a:t>
            </a:r>
            <a:r>
              <a:rPr lang="pt-BR" sz="1500" b="1">
                <a:solidFill>
                  <a:schemeClr val="accent1">
                    <a:lumMod val="50000"/>
                  </a:schemeClr>
                </a:solidFill>
              </a:rPr>
              <a:t>Re (Topics)</a:t>
            </a:r>
          </a:p>
          <a:p>
            <a:pPr>
              <a:defRPr/>
            </a:pPr>
            <a:r>
              <a:rPr lang="pt-BR" sz="1500" b="1">
                <a:solidFill>
                  <a:schemeClr val="accent1">
                    <a:lumMod val="50000"/>
                  </a:schemeClr>
                </a:solidFill>
              </a:rPr>
              <a:t>Swiss </a:t>
            </a:r>
            <a:r>
              <a:rPr lang="pt-BR" sz="1500" b="1">
                <a:solidFill>
                  <a:schemeClr val="accent1">
                    <a:lumMod val="50000"/>
                  </a:schemeClr>
                </a:solidFill>
              </a:rPr>
              <a:t>Re (Sigma)</a:t>
            </a:r>
          </a:p>
          <a:p>
            <a:pPr>
              <a:defRPr/>
            </a:pPr>
            <a:r>
              <a:rPr lang="pt-BR" sz="1500" b="1">
                <a:solidFill>
                  <a:schemeClr val="accent1">
                    <a:lumMod val="50000"/>
                  </a:schemeClr>
                </a:solidFill>
              </a:rPr>
              <a:t>Nasa </a:t>
            </a:r>
            <a:r>
              <a:rPr lang="pt-BR" sz="1500" b="1">
                <a:solidFill>
                  <a:schemeClr val="accent1">
                    <a:lumMod val="50000"/>
                  </a:schemeClr>
                </a:solidFill>
              </a:rPr>
              <a:t>(fotos)</a:t>
            </a:r>
          </a:p>
          <a:p>
            <a:pPr>
              <a:defRPr/>
            </a:pPr>
            <a:r>
              <a:rPr lang="pt-BR" sz="1500" b="1">
                <a:solidFill>
                  <a:schemeClr val="accent1">
                    <a:lumMod val="50000"/>
                  </a:schemeClr>
                </a:solidFill>
              </a:rPr>
              <a:t>NOAA</a:t>
            </a:r>
            <a:r>
              <a:rPr lang="pt-BR" sz="1500" b="1">
                <a:solidFill>
                  <a:schemeClr val="accent1">
                    <a:lumMod val="50000"/>
                  </a:schemeClr>
                </a:solidFill>
              </a:rPr>
              <a:t>:  furacões, dados de El Niño/La Niña;  AMO </a:t>
            </a:r>
          </a:p>
          <a:p>
            <a:pPr>
              <a:defRPr/>
            </a:pPr>
            <a:r>
              <a:rPr lang="pt-BR" sz="1500" b="1">
                <a:solidFill>
                  <a:schemeClr val="accent1">
                    <a:lumMod val="50000"/>
                  </a:schemeClr>
                </a:solidFill>
              </a:rPr>
              <a:t>Defesa </a:t>
            </a:r>
            <a:r>
              <a:rPr lang="pt-BR" sz="1500" b="1">
                <a:solidFill>
                  <a:schemeClr val="accent1">
                    <a:lumMod val="50000"/>
                  </a:schemeClr>
                </a:solidFill>
              </a:rPr>
              <a:t>Civil (Brasil</a:t>
            </a:r>
            <a:r>
              <a:rPr lang="pt-BR" sz="1500" b="1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defRPr/>
            </a:pPr>
            <a:r>
              <a:rPr lang="pt-BR" sz="1500" b="1">
                <a:solidFill>
                  <a:schemeClr val="accent1">
                    <a:lumMod val="50000"/>
                  </a:schemeClr>
                </a:solidFill>
              </a:rPr>
              <a:t>Evento Desafio da Sustentabilidade e Seguros</a:t>
            </a:r>
            <a:endParaRPr lang="pt-BR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484" name="CaixaDeTexto 6"/>
          <p:cNvSpPr txBox="1">
            <a:spLocks noChangeArrowheads="1"/>
          </p:cNvSpPr>
          <p:nvPr/>
        </p:nvSpPr>
        <p:spPr bwMode="auto">
          <a:xfrm>
            <a:off x="2916238" y="3717032"/>
            <a:ext cx="5759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OBRIGADA!</a:t>
            </a:r>
          </a:p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Ana Rita R. Petraroli – Diretora ANSP</a:t>
            </a:r>
          </a:p>
          <a:p>
            <a:pPr eaLnBrk="1" hangingPunct="1"/>
            <a:r>
              <a:rPr lang="pt-BR" altLang="pt-BR">
                <a:solidFill>
                  <a:srgbClr val="FF0000"/>
                </a:solidFill>
              </a:rPr>
              <a:t>Contato: anapetraroli@anspnet.org.br</a:t>
            </a:r>
          </a:p>
        </p:txBody>
      </p:sp>
      <p:pic>
        <p:nvPicPr>
          <p:cNvPr id="20486" name="Picture 6" descr="Academia Nacional de Seguros e Previdên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17232"/>
            <a:ext cx="57912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78497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504" y="18864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>
                <a:solidFill>
                  <a:schemeClr val="bg1"/>
                </a:solidFill>
                <a:latin typeface="+mn-lt"/>
              </a:rPr>
              <a:t>No dia 18 de Setembro de 1900, um furacão em Galveston, Texas nos EUA, matou 6000 pessoas nesta cidade e 2000 mais em outras localidades. A intensidade da tempestade sem alerta surpreendeu a população e tornou-se o pior disastre natural na história dos Estados </a:t>
            </a:r>
            <a:r>
              <a:rPr lang="pt-BR">
                <a:solidFill>
                  <a:schemeClr val="bg1"/>
                </a:solidFill>
                <a:latin typeface="+mn-lt"/>
              </a:rPr>
              <a:t>Unidos</a:t>
            </a:r>
            <a:r>
              <a:rPr lang="pt-BR" smtClean="0">
                <a:solidFill>
                  <a:schemeClr val="bg1"/>
                </a:solidFill>
                <a:latin typeface="+mn-lt"/>
              </a:rPr>
              <a:t>.</a:t>
            </a:r>
            <a:endParaRPr lang="pt-BR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816424" cy="386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5" y="980728"/>
            <a:ext cx="4129657" cy="386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95536" y="4936622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>
                <a:solidFill>
                  <a:schemeClr val="bg1"/>
                </a:solidFill>
              </a:rPr>
              <a:t>Embora que muitas melhorias nas ferramentas de observação e tecnicas de previsões tenham ocorrido recentemente, destruição de propriedades e o potencial de fatalidades continuam crescendo. Previsões melhoram, mas não tão rápido quanto o aumento das populações nas áreas sujeitas à furacões, resultando assim a necessidade para mais tempo para preparação antes dos furacões.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26319" y="78560"/>
            <a:ext cx="8234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solidFill>
                  <a:schemeClr val="bg1"/>
                </a:solidFill>
                <a:effectLst/>
              </a:rPr>
              <a:t>“ Bando de desocupados, mente imersa em concreto, que não enxergam um palmo á frente e se acham os homens do progresso...” </a:t>
            </a:r>
            <a:r>
              <a:rPr lang="pt-BR" sz="1100" smtClean="0">
                <a:solidFill>
                  <a:schemeClr val="bg1"/>
                </a:solidFill>
                <a:effectLst/>
              </a:rPr>
              <a:t>Shawlin</a:t>
            </a:r>
          </a:p>
          <a:p>
            <a:endParaRPr 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770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0891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11560" y="404664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smtClean="0">
                <a:solidFill>
                  <a:schemeClr val="bg1"/>
                </a:solidFill>
                <a:effectLst/>
              </a:rPr>
              <a:t>Brasil: o país dos 100 milhões de raios</a:t>
            </a:r>
            <a:endParaRPr lang="pt-BR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 descr="Resultado de imagem para raio para inserir em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21343" y="2702754"/>
            <a:ext cx="5133486" cy="193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915814" y="797803"/>
            <a:ext cx="6028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smtClean="0">
                <a:solidFill>
                  <a:srgbClr val="C0C0C0"/>
                </a:solidFill>
                <a:effectLst/>
              </a:rPr>
              <a:t>No ranking dos relâmpagos, o Brasil é campeão mundial, e os nossos ainda são de carga positiva, os mais perigosos. </a:t>
            </a:r>
            <a:endParaRPr lang="pt-BR" sz="1600" b="1">
              <a:solidFill>
                <a:srgbClr val="C0C0C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2420888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100 brasileiros morrem todos os anos;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974 casos de falhas eletricas ou interrupções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Um bleckout na grande SP gera perda de 30 milhoes de dolares</a:t>
            </a:r>
            <a:endParaRPr lang="pt-BR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11560" y="404664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smtClean="0">
                <a:solidFill>
                  <a:schemeClr val="bg1"/>
                </a:solidFill>
                <a:effectLst/>
              </a:rPr>
              <a:t>Brasil: o país dos </a:t>
            </a:r>
            <a:r>
              <a:rPr lang="pt-BR" sz="2800" b="1" smtClean="0">
                <a:solidFill>
                  <a:schemeClr val="tx2">
                    <a:lumMod val="40000"/>
                    <a:lumOff val="60000"/>
                  </a:schemeClr>
                </a:solidFill>
                <a:effectLst/>
              </a:rPr>
              <a:t>100 milhões de raios</a:t>
            </a:r>
            <a:endParaRPr lang="pt-BR" sz="280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9161" name="Picture 9" descr="Resultado de imagem para rai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0892"/>
            <a:ext cx="6984776" cy="240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60544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628775"/>
            <a:ext cx="5835650" cy="361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5408613"/>
            <a:ext cx="6330950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00113" y="620713"/>
            <a:ext cx="56880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chemeClr val="accent6"/>
                </a:solidFill>
              </a:rPr>
              <a:t>DESASTRES NATURAIS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00113" y="620713"/>
            <a:ext cx="56880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chemeClr val="accent6"/>
                </a:solidFill>
              </a:rPr>
              <a:t>DESASTRES NATURAIS</a:t>
            </a:r>
          </a:p>
        </p:txBody>
      </p:sp>
      <p:pic>
        <p:nvPicPr>
          <p:cNvPr id="717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1662113"/>
            <a:ext cx="726757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tângulo 5"/>
          <p:cNvSpPr>
            <a:spLocks noChangeArrowheads="1"/>
          </p:cNvSpPr>
          <p:nvPr/>
        </p:nvSpPr>
        <p:spPr bwMode="auto">
          <a:xfrm>
            <a:off x="6156325" y="5084763"/>
            <a:ext cx="10302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altLang="pt-BR" sz="1300" b="1">
                <a:solidFill>
                  <a:srgbClr val="0070C0"/>
                </a:solidFill>
              </a:rPr>
              <a:t>Munich Re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6725" y="620713"/>
            <a:ext cx="56880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>
                <a:solidFill>
                  <a:schemeClr val="accent6"/>
                </a:solidFill>
              </a:rPr>
              <a:t>DESASTRES NATURAIS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68413"/>
            <a:ext cx="79152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imated_pointer_and_light-up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5106A2-B959-4208-8D89-6F54E3A56B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Ponteiro animado e texto iluminado</Template>
  <TotalTime>0</TotalTime>
  <Words>555</Words>
  <Application>Microsoft Office PowerPoint</Application>
  <PresentationFormat>Apresentação na tela (4:3)</PresentationFormat>
  <Paragraphs>77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Verdana</vt:lpstr>
      <vt:lpstr>Cambria</vt:lpstr>
      <vt:lpstr>Animated_pointer_and_light-up_text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2016-03-22T15:40:12Z</dcterms:created>
  <dcterms:modified xsi:type="dcterms:W3CDTF">2016-04-15T14:50:27Z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TC024787149991</vt:lpwstr>
  </property>
</Properties>
</file>