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8" r:id="rId4"/>
    <p:sldId id="259" r:id="rId5"/>
    <p:sldId id="260" r:id="rId6"/>
    <p:sldId id="261" r:id="rId7"/>
    <p:sldId id="266" r:id="rId8"/>
    <p:sldId id="262" r:id="rId9"/>
    <p:sldId id="264" r:id="rId10"/>
    <p:sldId id="267" r:id="rId11"/>
    <p:sldId id="268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2B85C-DB94-4499-ACAD-F36D0710981B}" type="datetimeFigureOut">
              <a:rPr lang="pt-BR" smtClean="0"/>
              <a:pPr/>
              <a:t>21/03/2018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17A5F1-731C-4E49-BE1F-5961BB8471A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844825"/>
            <a:ext cx="7772400" cy="4104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/>
              <a:t>GNT RCG</a:t>
            </a:r>
          </a:p>
          <a:p>
            <a:endParaRPr lang="pt-BR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AMIANTO, ASBESTO CRISOTILA  (ASBESTO BRANCO)</a:t>
            </a:r>
          </a:p>
          <a:p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ADILSON NERI PEREIRA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980728"/>
            <a:ext cx="7772400" cy="5760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/>
              <a:t>ADI 3356, 3357, 3406 e 3470</a:t>
            </a:r>
            <a:endParaRPr lang="en-US" sz="3000" b="1" dirty="0" smtClean="0"/>
          </a:p>
          <a:p>
            <a:r>
              <a:rPr lang="en-US" sz="3000" dirty="0" smtClean="0"/>
              <a:t>D</a:t>
            </a:r>
            <a:r>
              <a:rPr lang="en-US" sz="3000" dirty="0"/>
              <a:t>: </a:t>
            </a:r>
            <a:r>
              <a:rPr lang="en-US" sz="3000" dirty="0" err="1"/>
              <a:t>Abr</a:t>
            </a:r>
            <a:r>
              <a:rPr lang="en-US" sz="3000" dirty="0"/>
              <a:t>/</a:t>
            </a:r>
            <a:r>
              <a:rPr lang="en-US" sz="3000" dirty="0" smtClean="0"/>
              <a:t>15     J</a:t>
            </a:r>
            <a:r>
              <a:rPr lang="en-US" sz="3000" dirty="0"/>
              <a:t>: Nov/</a:t>
            </a:r>
            <a:r>
              <a:rPr lang="en-US" sz="3000" dirty="0" smtClean="0"/>
              <a:t>17      </a:t>
            </a:r>
            <a:r>
              <a:rPr lang="en-US" sz="3000" dirty="0" err="1" smtClean="0"/>
              <a:t>Publ</a:t>
            </a:r>
            <a:r>
              <a:rPr lang="en-US" sz="3000" dirty="0" smtClean="0"/>
              <a:t>: </a:t>
            </a:r>
            <a:r>
              <a:rPr lang="en-US" sz="3000" dirty="0"/>
              <a:t>?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 smtClean="0"/>
              <a:t>Constitucionalidade leis </a:t>
            </a:r>
            <a:r>
              <a:rPr lang="en-US" sz="3000" dirty="0"/>
              <a:t>estaduais </a:t>
            </a:r>
            <a:r>
              <a:rPr lang="en-US" sz="3000" dirty="0" err="1"/>
              <a:t>proibindo</a:t>
            </a:r>
            <a:r>
              <a:rPr lang="en-US" sz="3000" dirty="0"/>
              <a:t> </a:t>
            </a:r>
            <a:r>
              <a:rPr lang="en-US" sz="3000" dirty="0" smtClean="0"/>
              <a:t>exploração </a:t>
            </a:r>
            <a:r>
              <a:rPr lang="en-US" sz="3000" dirty="0"/>
              <a:t>e </a:t>
            </a:r>
            <a:r>
              <a:rPr lang="en-US" sz="3000" dirty="0" smtClean="0"/>
              <a:t>transporte </a:t>
            </a:r>
            <a:r>
              <a:rPr lang="en-US" sz="3000" dirty="0"/>
              <a:t>de </a:t>
            </a:r>
            <a:r>
              <a:rPr lang="en-US" sz="3000" dirty="0" err="1"/>
              <a:t>amianto</a:t>
            </a:r>
            <a:r>
              <a:rPr lang="en-US" sz="3000" dirty="0"/>
              <a:t>.</a:t>
            </a:r>
          </a:p>
          <a:p>
            <a:pPr algn="just"/>
            <a:endParaRPr lang="en-US" sz="3000" dirty="0" smtClean="0"/>
          </a:p>
          <a:p>
            <a:pPr algn="just"/>
            <a:r>
              <a:rPr lang="en-US" sz="3000" dirty="0" smtClean="0"/>
              <a:t>STF</a:t>
            </a:r>
            <a:r>
              <a:rPr lang="pt-BR" sz="3000" dirty="0" smtClean="0"/>
              <a:t> </a:t>
            </a:r>
            <a:r>
              <a:rPr lang="pt-BR" sz="3000" dirty="0"/>
              <a:t>julgou improcedentes as </a:t>
            </a:r>
            <a:r>
              <a:rPr lang="pt-BR" sz="3000" dirty="0" smtClean="0"/>
              <a:t>ações.</a:t>
            </a:r>
          </a:p>
          <a:p>
            <a:pPr algn="just"/>
            <a:endParaRPr lang="pt-BR" sz="3000" dirty="0"/>
          </a:p>
          <a:p>
            <a:pPr algn="just"/>
            <a:r>
              <a:rPr lang="pt-BR" sz="3000" b="1" dirty="0" smtClean="0"/>
              <a:t>Incidentalmente</a:t>
            </a:r>
            <a:r>
              <a:rPr lang="pt-BR" sz="3000" dirty="0" smtClean="0"/>
              <a:t> </a:t>
            </a:r>
            <a:r>
              <a:rPr lang="pt-BR" sz="3000" dirty="0"/>
              <a:t>declarou  </a:t>
            </a:r>
            <a:r>
              <a:rPr lang="pt-BR" sz="3000" dirty="0" smtClean="0"/>
              <a:t> </a:t>
            </a:r>
            <a:r>
              <a:rPr lang="pt-BR" sz="3000" dirty="0"/>
              <a:t>inconstitucionalidade  </a:t>
            </a:r>
            <a:r>
              <a:rPr lang="pt-BR" sz="3000" dirty="0" smtClean="0"/>
              <a:t>art</a:t>
            </a:r>
            <a:r>
              <a:rPr lang="pt-BR" sz="3000" dirty="0"/>
              <a:t>. 2º da Lei 9.055/</a:t>
            </a:r>
            <a:r>
              <a:rPr lang="pt-BR" sz="3000" dirty="0" smtClean="0"/>
              <a:t>95. </a:t>
            </a:r>
          </a:p>
          <a:p>
            <a:pPr algn="just"/>
            <a:endParaRPr lang="pt-BR" sz="3000" dirty="0" smtClean="0"/>
          </a:p>
          <a:p>
            <a:pPr algn="just"/>
            <a:r>
              <a:rPr lang="pt-BR" sz="3000" dirty="0" smtClean="0"/>
              <a:t>Efeito </a:t>
            </a:r>
            <a:r>
              <a:rPr lang="pt-BR" sz="3000" dirty="0"/>
              <a:t>vinculante e erga omnes. </a:t>
            </a:r>
            <a:endParaRPr lang="en-US" sz="3000" dirty="0"/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47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772817"/>
            <a:ext cx="7772400" cy="44644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b="1" dirty="0" smtClean="0"/>
              <a:t>Grato</a:t>
            </a:r>
          </a:p>
          <a:p>
            <a:endParaRPr lang="pt-BR" b="1" dirty="0"/>
          </a:p>
          <a:p>
            <a:endParaRPr lang="pt-BR" b="1" dirty="0" smtClean="0"/>
          </a:p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Adilson Neri Pereira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76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24352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582341"/>
            <a:ext cx="78488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sz="3200" dirty="0" smtClean="0"/>
          </a:p>
          <a:p>
            <a:r>
              <a:rPr lang="pt-BR" sz="3200" dirty="0" smtClean="0"/>
              <a:t>Convenção </a:t>
            </a:r>
            <a:r>
              <a:rPr lang="pt-BR" sz="3200" dirty="0"/>
              <a:t>162 </a:t>
            </a:r>
            <a:r>
              <a:rPr lang="pt-BR" sz="3200" dirty="0" smtClean="0"/>
              <a:t>(</a:t>
            </a:r>
            <a:r>
              <a:rPr lang="pt-BR" sz="3200" dirty="0"/>
              <a:t>OIT</a:t>
            </a:r>
            <a:r>
              <a:rPr lang="pt-BR" sz="3200" dirty="0" smtClean="0"/>
              <a:t>): banimento </a:t>
            </a:r>
            <a:r>
              <a:rPr lang="pt-BR" sz="3200" dirty="0"/>
              <a:t>do </a:t>
            </a:r>
            <a:r>
              <a:rPr lang="pt-BR" sz="3200" dirty="0" smtClean="0"/>
              <a:t>amianto.</a:t>
            </a:r>
          </a:p>
          <a:p>
            <a:endParaRPr lang="pt-BR" sz="3200" dirty="0" smtClean="0"/>
          </a:p>
          <a:p>
            <a:r>
              <a:rPr lang="pt-BR" sz="3200" dirty="0" smtClean="0"/>
              <a:t>Continuidade em </a:t>
            </a:r>
            <a:r>
              <a:rPr lang="pt-BR" sz="3200" dirty="0"/>
              <a:t>determinadas </a:t>
            </a:r>
            <a:r>
              <a:rPr lang="pt-BR" sz="3200" dirty="0" smtClean="0"/>
              <a:t>condições</a:t>
            </a:r>
          </a:p>
          <a:p>
            <a:endParaRPr lang="pt-BR" sz="3200" dirty="0" smtClean="0"/>
          </a:p>
          <a:p>
            <a:r>
              <a:rPr lang="pt-BR" sz="3200" dirty="0" smtClean="0"/>
              <a:t>Orienta substituição progressiva. </a:t>
            </a:r>
          </a:p>
          <a:p>
            <a:endParaRPr lang="pt-BR" sz="3200" dirty="0" smtClean="0"/>
          </a:p>
          <a:p>
            <a:r>
              <a:rPr lang="pt-BR" sz="3200" dirty="0" smtClean="0"/>
              <a:t>Prevê atualização </a:t>
            </a:r>
            <a:r>
              <a:rPr lang="pt-BR" sz="3200" dirty="0"/>
              <a:t>periódica da </a:t>
            </a:r>
            <a:r>
              <a:rPr lang="pt-BR" sz="3200" dirty="0" smtClean="0"/>
              <a:t>legislação.</a:t>
            </a:r>
            <a:endParaRPr lang="pt-BR" sz="3200" dirty="0"/>
          </a:p>
          <a:p>
            <a:endParaRPr lang="pt-BR" sz="3200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8553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443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24352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55576" y="197346"/>
            <a:ext cx="8064896" cy="6647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pPr algn="ctr"/>
            <a:r>
              <a:rPr lang="pt-BR" sz="2800" b="1" dirty="0" smtClean="0"/>
              <a:t>Lei 9055/95</a:t>
            </a:r>
          </a:p>
          <a:p>
            <a:pPr algn="just"/>
            <a:r>
              <a:rPr lang="pt-BR" sz="2800" dirty="0" smtClean="0"/>
              <a:t>Art</a:t>
            </a:r>
            <a:r>
              <a:rPr lang="pt-BR" sz="2800" dirty="0"/>
              <a:t>. 1º É vedada em todo o território nacional:</a:t>
            </a:r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I </a:t>
            </a:r>
            <a:r>
              <a:rPr lang="pt-BR" sz="2800" dirty="0"/>
              <a:t>- a extração, produção, industrialização, utilização e comercialização </a:t>
            </a:r>
            <a:r>
              <a:rPr lang="pt-BR" sz="2800" dirty="0" smtClean="0"/>
              <a:t>(... )asbesto marrom, (...)amianto azul (...);</a:t>
            </a:r>
            <a:endParaRPr lang="pt-BR" sz="2800" dirty="0"/>
          </a:p>
          <a:p>
            <a:pPr algn="just"/>
            <a:endParaRPr lang="pt-BR" sz="2800" dirty="0" smtClean="0"/>
          </a:p>
          <a:p>
            <a:pPr algn="just"/>
            <a:r>
              <a:rPr lang="pt-BR" sz="2800" dirty="0" smtClean="0"/>
              <a:t>Art</a:t>
            </a:r>
            <a:r>
              <a:rPr lang="pt-BR" sz="2800" dirty="0"/>
              <a:t>. 2º O asbesto/amianto da variedade </a:t>
            </a:r>
            <a:r>
              <a:rPr lang="pt-BR" sz="2800" dirty="0" err="1"/>
              <a:t>crisotila</a:t>
            </a:r>
            <a:r>
              <a:rPr lang="pt-BR" sz="2800" dirty="0"/>
              <a:t> (asbesto branco), </a:t>
            </a:r>
            <a:r>
              <a:rPr lang="pt-BR" sz="2800" dirty="0" smtClean="0"/>
              <a:t>e </a:t>
            </a:r>
            <a:r>
              <a:rPr lang="pt-BR" sz="2800" dirty="0"/>
              <a:t>as demais </a:t>
            </a:r>
            <a:r>
              <a:rPr lang="pt-BR" sz="2800" dirty="0" smtClean="0"/>
              <a:t>fibras</a:t>
            </a:r>
            <a:r>
              <a:rPr lang="pt-BR" sz="2800" dirty="0"/>
              <a:t> </a:t>
            </a:r>
            <a:r>
              <a:rPr lang="pt-BR" sz="2800" dirty="0" smtClean="0"/>
              <a:t>(...) </a:t>
            </a:r>
            <a:r>
              <a:rPr lang="pt-BR" sz="2800" dirty="0"/>
              <a:t>serão extraídas, industrializadas, utilizadas e comercializadas em consonância com as disposições desta Lei</a:t>
            </a:r>
            <a:r>
              <a:rPr lang="pt-BR" sz="28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248553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340769"/>
            <a:ext cx="7772400" cy="4104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en-US" dirty="0" smtClean="0"/>
          </a:p>
          <a:p>
            <a:pPr marL="571500" indent="-571500" algn="just">
              <a:buFont typeface="Arial"/>
              <a:buChar char="•"/>
            </a:pPr>
            <a:r>
              <a:rPr lang="en-US" dirty="0" smtClean="0"/>
              <a:t>250 </a:t>
            </a:r>
            <a:r>
              <a:rPr lang="en-US" dirty="0"/>
              <a:t>mil ton </a:t>
            </a:r>
            <a:r>
              <a:rPr lang="en-US" dirty="0" err="1" smtClean="0"/>
              <a:t>fibra</a:t>
            </a:r>
            <a:r>
              <a:rPr lang="en-US" dirty="0" smtClean="0"/>
              <a:t>/ano</a:t>
            </a:r>
            <a:r>
              <a:rPr lang="en-US" dirty="0"/>
              <a:t>, em </a:t>
            </a:r>
            <a:r>
              <a:rPr lang="en-US" dirty="0" smtClean="0"/>
              <a:t>GO</a:t>
            </a:r>
          </a:p>
          <a:p>
            <a:pPr marL="571500" indent="-571500" algn="just">
              <a:buFont typeface="Arial"/>
              <a:buChar char="•"/>
            </a:pPr>
            <a:endParaRPr lang="en-US" dirty="0" smtClean="0"/>
          </a:p>
          <a:p>
            <a:pPr marL="571500" indent="-571500" algn="just">
              <a:buFont typeface="Arial"/>
              <a:buChar char="•"/>
            </a:pPr>
            <a:r>
              <a:rPr lang="en-US" dirty="0" smtClean="0"/>
              <a:t>Governo </a:t>
            </a:r>
            <a:r>
              <a:rPr lang="en-US" dirty="0"/>
              <a:t>de </a:t>
            </a:r>
            <a:r>
              <a:rPr lang="en-US" dirty="0" err="1"/>
              <a:t>Goiás</a:t>
            </a:r>
            <a:r>
              <a:rPr lang="en-US" dirty="0"/>
              <a:t> levou ao STF </a:t>
            </a:r>
            <a:r>
              <a:rPr lang="en-US" dirty="0" smtClean="0"/>
              <a:t>discussão sobre leis restritivas de outras U.F.</a:t>
            </a:r>
            <a:endParaRPr lang="en-US" dirty="0"/>
          </a:p>
          <a:p>
            <a:pPr marL="571500" indent="-571500" algn="just">
              <a:buFont typeface="Arial"/>
              <a:buChar char="•"/>
            </a:pPr>
            <a:endParaRPr lang="en-US" dirty="0"/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5530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556793"/>
            <a:ext cx="7772400" cy="48965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Princípio Federativo</a:t>
            </a:r>
          </a:p>
          <a:p>
            <a:pPr algn="just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Livre iniciativa</a:t>
            </a:r>
          </a:p>
          <a:p>
            <a:pPr algn="just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Leis de iniciativa da União</a:t>
            </a:r>
          </a:p>
          <a:p>
            <a:pPr algn="just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Direito ao Trabalho</a:t>
            </a:r>
          </a:p>
          <a:p>
            <a:pPr algn="just"/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Desenvolvimento Econômico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553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539552" y="1340769"/>
            <a:ext cx="8223448" cy="5256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pt-BR" sz="3600" dirty="0"/>
              <a:t>Art. 22. Compete privativamente à União legislar sobre:</a:t>
            </a:r>
          </a:p>
          <a:p>
            <a:pPr algn="just"/>
            <a:endParaRPr lang="pt-BR" sz="3600" dirty="0" smtClean="0"/>
          </a:p>
          <a:p>
            <a:pPr algn="just"/>
            <a:r>
              <a:rPr lang="pt-BR" sz="3600" dirty="0" smtClean="0"/>
              <a:t>I </a:t>
            </a:r>
            <a:r>
              <a:rPr lang="pt-BR" sz="3600" dirty="0"/>
              <a:t>- direito </a:t>
            </a:r>
            <a:r>
              <a:rPr lang="pt-BR" sz="3600" dirty="0" smtClean="0"/>
              <a:t>civil (...) e </a:t>
            </a:r>
            <a:r>
              <a:rPr lang="pt-BR" sz="3600" dirty="0"/>
              <a:t>do trabalho;</a:t>
            </a:r>
          </a:p>
          <a:p>
            <a:pPr algn="just"/>
            <a:endParaRPr lang="pt-BR" sz="3600" dirty="0" smtClean="0"/>
          </a:p>
          <a:p>
            <a:pPr algn="just"/>
            <a:r>
              <a:rPr lang="pt-BR" sz="3600" dirty="0" smtClean="0"/>
              <a:t>XII </a:t>
            </a:r>
            <a:r>
              <a:rPr lang="pt-BR" sz="3600" dirty="0"/>
              <a:t>- jazidas, minas, outros recursos minerais e metalurgia;</a:t>
            </a: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55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340769"/>
            <a:ext cx="7772400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 smtClean="0"/>
              <a:t>ADI 4066</a:t>
            </a:r>
          </a:p>
          <a:p>
            <a:r>
              <a:rPr lang="en-US" dirty="0" smtClean="0"/>
              <a:t>D</a:t>
            </a:r>
            <a:r>
              <a:rPr lang="en-US" dirty="0"/>
              <a:t>: </a:t>
            </a:r>
            <a:r>
              <a:rPr lang="en-US" dirty="0" err="1" smtClean="0"/>
              <a:t>Abr</a:t>
            </a:r>
            <a:r>
              <a:rPr lang="en-US" dirty="0" smtClean="0"/>
              <a:t>/</a:t>
            </a:r>
            <a:r>
              <a:rPr lang="en-US" dirty="0"/>
              <a:t>08 </a:t>
            </a:r>
            <a:r>
              <a:rPr lang="en-US" dirty="0" smtClean="0"/>
              <a:t> J</a:t>
            </a:r>
            <a:r>
              <a:rPr lang="en-US" dirty="0"/>
              <a:t>: </a:t>
            </a:r>
            <a:r>
              <a:rPr lang="en-US" dirty="0" smtClean="0"/>
              <a:t>Ago/17 </a:t>
            </a:r>
            <a:r>
              <a:rPr lang="en-US" dirty="0" err="1" smtClean="0"/>
              <a:t>Publ</a:t>
            </a:r>
            <a:r>
              <a:rPr lang="en-US" dirty="0" smtClean="0"/>
              <a:t>: Mar/</a:t>
            </a:r>
            <a:r>
              <a:rPr lang="en-US" dirty="0"/>
              <a:t>18</a:t>
            </a:r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Art</a:t>
            </a:r>
            <a:r>
              <a:rPr lang="en-US" dirty="0"/>
              <a:t>. 2º Lei 9055/95 – Fonte positiva para exploração econômica do </a:t>
            </a:r>
            <a:r>
              <a:rPr lang="en-US" dirty="0" err="1"/>
              <a:t>asbesto</a:t>
            </a:r>
            <a:r>
              <a:rPr lang="en-US" dirty="0"/>
              <a:t> </a:t>
            </a:r>
            <a:r>
              <a:rPr lang="en-US" dirty="0" err="1" smtClean="0"/>
              <a:t>crisotila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Valores </a:t>
            </a:r>
            <a:r>
              <a:rPr lang="en-US" b="1" dirty="0"/>
              <a:t>em colisão: </a:t>
            </a:r>
            <a:endParaRPr lang="en-US" b="1" dirty="0" smtClean="0"/>
          </a:p>
          <a:p>
            <a:pPr algn="just"/>
            <a:r>
              <a:rPr lang="en-US" dirty="0" smtClean="0"/>
              <a:t>livre </a:t>
            </a:r>
            <a:r>
              <a:rPr lang="en-US" dirty="0"/>
              <a:t>iniciativa, desenvolvimento econômico, dignidade da pessoa humana, direito à saúde, direito ao meio </a:t>
            </a:r>
            <a:r>
              <a:rPr lang="en-US" dirty="0" smtClean="0"/>
              <a:t>ambiente.</a:t>
            </a:r>
            <a:endParaRPr lang="en-US" dirty="0"/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3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412777"/>
            <a:ext cx="7772400" cy="4968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just">
              <a:buFont typeface="Arial"/>
              <a:buChar char="•"/>
            </a:pPr>
            <a:r>
              <a:rPr lang="en-US" dirty="0" err="1"/>
              <a:t>Nocividade</a:t>
            </a:r>
            <a:r>
              <a:rPr lang="en-US" dirty="0"/>
              <a:t> à saúde</a:t>
            </a:r>
          </a:p>
          <a:p>
            <a:pPr marL="571500" indent="-571500" algn="just">
              <a:buFont typeface="Arial"/>
              <a:buChar char="•"/>
            </a:pPr>
            <a:endParaRPr lang="en-US" dirty="0" smtClean="0"/>
          </a:p>
          <a:p>
            <a:pPr marL="571500" indent="-571500" algn="just">
              <a:buFont typeface="Arial"/>
              <a:buChar char="•"/>
            </a:pPr>
            <a:r>
              <a:rPr lang="en-US" dirty="0" err="1" smtClean="0"/>
              <a:t>Cancerígeno</a:t>
            </a:r>
            <a:endParaRPr lang="en-US" dirty="0"/>
          </a:p>
          <a:p>
            <a:pPr marL="571500" indent="-571500" algn="just">
              <a:buFont typeface="Arial"/>
              <a:buChar char="•"/>
            </a:pPr>
            <a:endParaRPr lang="en-US" dirty="0" smtClean="0"/>
          </a:p>
          <a:p>
            <a:pPr marL="571500" indent="-571500" algn="just">
              <a:buFont typeface="Arial"/>
              <a:buChar char="•"/>
            </a:pPr>
            <a:r>
              <a:rPr lang="en-US" dirty="0" err="1" smtClean="0"/>
              <a:t>Proibido</a:t>
            </a:r>
            <a:r>
              <a:rPr lang="en-US" dirty="0" smtClean="0"/>
              <a:t> </a:t>
            </a:r>
            <a:r>
              <a:rPr lang="en-US" dirty="0"/>
              <a:t>em </a:t>
            </a:r>
            <a:r>
              <a:rPr lang="en-US" dirty="0" smtClean="0"/>
              <a:t>75 países</a:t>
            </a:r>
            <a:endParaRPr lang="en-US" dirty="0"/>
          </a:p>
          <a:p>
            <a:pPr marL="571500" indent="-571500" algn="just">
              <a:buFont typeface="Arial"/>
              <a:buChar char="•"/>
            </a:pPr>
            <a:endParaRPr lang="en-US" sz="3600" dirty="0" smtClean="0"/>
          </a:p>
          <a:p>
            <a:pPr marL="571500" indent="-571500" algn="just">
              <a:buFont typeface="Arial"/>
              <a:buChar char="•"/>
            </a:pPr>
            <a:r>
              <a:rPr lang="en-US" sz="3600" dirty="0" err="1" smtClean="0"/>
              <a:t>Proibido</a:t>
            </a:r>
            <a:r>
              <a:rPr lang="en-US" sz="3600" dirty="0" smtClean="0"/>
              <a:t> transporte </a:t>
            </a:r>
            <a:r>
              <a:rPr lang="en-US" sz="3600" dirty="0"/>
              <a:t>internacional</a:t>
            </a:r>
          </a:p>
          <a:p>
            <a:pPr marL="571500" indent="-571500" algn="just">
              <a:buFont typeface="Arial"/>
              <a:buChar char="•"/>
            </a:pPr>
            <a:endParaRPr lang="en-US" dirty="0" smtClean="0"/>
          </a:p>
          <a:p>
            <a:pPr marL="571500" indent="-571500" algn="just">
              <a:buFont typeface="Arial"/>
              <a:buChar char="•"/>
            </a:pPr>
            <a:r>
              <a:rPr lang="en-US" dirty="0" smtClean="0"/>
              <a:t>Possibilidade </a:t>
            </a:r>
            <a:r>
              <a:rPr lang="en-US" dirty="0"/>
              <a:t>de substituição</a:t>
            </a:r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55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 do </a:t>
            </a:r>
            <a:r>
              <a:rPr lang="pt-BR" dirty="0" err="1"/>
              <a:t>gnt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tema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F8824E93-19BB-47C4-AA83-4F5BFEACCC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8" name="Título 1">
            <a:extLst>
              <a:ext uri="{FF2B5EF4-FFF2-40B4-BE49-F238E27FC236}">
                <a16:creationId xmlns:a16="http://schemas.microsoft.com/office/drawing/2014/main" xmlns="" id="{98EB6665-979E-4B47-A1AE-776220C39555}"/>
              </a:ext>
            </a:extLst>
          </p:cNvPr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ONE COMUNICAÇÃO</a:t>
            </a:r>
          </a:p>
        </p:txBody>
      </p:sp>
      <p:sp>
        <p:nvSpPr>
          <p:cNvPr id="9" name="Subtítulo 5">
            <a:extLst>
              <a:ext uri="{FF2B5EF4-FFF2-40B4-BE49-F238E27FC236}">
                <a16:creationId xmlns:a16="http://schemas.microsoft.com/office/drawing/2014/main" xmlns="" id="{299DADEA-855E-427B-BE6D-A4EACBCC2276}"/>
              </a:ext>
            </a:extLst>
          </p:cNvPr>
          <p:cNvSpPr txBox="1">
            <a:spLocks/>
          </p:cNvSpPr>
          <p:nvPr/>
        </p:nvSpPr>
        <p:spPr>
          <a:xfrm>
            <a:off x="1524000" y="40386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One Comunicação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xmlns="" id="{0AE5493F-5FA0-41CF-A81A-691379405F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521"/>
            <a:ext cx="9144000" cy="6846957"/>
          </a:xfrm>
          <a:prstGeom prst="rect">
            <a:avLst/>
          </a:prstGeom>
        </p:spPr>
      </p:pic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6C4E66B0-E4BF-48A8-A93C-ED5304995F20}"/>
              </a:ext>
            </a:extLst>
          </p:cNvPr>
          <p:cNvSpPr txBox="1">
            <a:spLocks/>
          </p:cNvSpPr>
          <p:nvPr/>
        </p:nvSpPr>
        <p:spPr>
          <a:xfrm>
            <a:off x="990600" y="1412777"/>
            <a:ext cx="7772400" cy="51125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b="1" dirty="0"/>
              <a:t>5 </a:t>
            </a:r>
            <a:r>
              <a:rPr lang="en-US" b="1" dirty="0" err="1"/>
              <a:t>votos</a:t>
            </a:r>
            <a:r>
              <a:rPr lang="en-US" b="1" dirty="0"/>
              <a:t> pela </a:t>
            </a:r>
            <a:r>
              <a:rPr lang="en-US" b="1" dirty="0" smtClean="0"/>
              <a:t>procedência</a:t>
            </a:r>
            <a:endParaRPr lang="en-US" dirty="0" smtClean="0"/>
          </a:p>
          <a:p>
            <a:pPr algn="just"/>
            <a:r>
              <a:rPr lang="pt-BR" sz="3800" dirty="0" smtClean="0"/>
              <a:t>Rosa  </a:t>
            </a:r>
            <a:r>
              <a:rPr lang="pt-BR" sz="3800" dirty="0"/>
              <a:t>Weber  (Relatora), Edson </a:t>
            </a:r>
            <a:r>
              <a:rPr lang="pt-BR" sz="3800" dirty="0" err="1"/>
              <a:t>Fachin</a:t>
            </a:r>
            <a:r>
              <a:rPr lang="pt-BR" sz="3800" dirty="0"/>
              <a:t>,  Ricardo  </a:t>
            </a:r>
            <a:r>
              <a:rPr lang="pt-BR" sz="3800" dirty="0" err="1"/>
              <a:t>Lewandowski</a:t>
            </a:r>
            <a:r>
              <a:rPr lang="pt-BR" sz="3800" dirty="0"/>
              <a:t> ,  Celso  de  Mello  e  </a:t>
            </a:r>
            <a:r>
              <a:rPr lang="pt-BR" sz="3800" dirty="0" err="1"/>
              <a:t>Cármen</a:t>
            </a:r>
            <a:r>
              <a:rPr lang="pt-BR" sz="3800" dirty="0"/>
              <a:t>  </a:t>
            </a:r>
            <a:r>
              <a:rPr lang="pt-BR" sz="3800" dirty="0" smtClean="0"/>
              <a:t>Lúcia.  </a:t>
            </a:r>
            <a:endParaRPr lang="pt-BR" sz="3800" dirty="0"/>
          </a:p>
          <a:p>
            <a:pPr algn="just"/>
            <a:endParaRPr lang="pt-BR" sz="3800" dirty="0" smtClean="0"/>
          </a:p>
          <a:p>
            <a:pPr algn="just"/>
            <a:r>
              <a:rPr lang="pt-BR" b="1" dirty="0" smtClean="0"/>
              <a:t>4 </a:t>
            </a:r>
            <a:r>
              <a:rPr lang="pt-BR" b="1" dirty="0"/>
              <a:t>votos pela Improcedência</a:t>
            </a:r>
            <a:r>
              <a:rPr lang="pt-BR" dirty="0"/>
              <a:t> </a:t>
            </a:r>
            <a:endParaRPr lang="pt-BR" dirty="0" smtClean="0"/>
          </a:p>
          <a:p>
            <a:pPr algn="just"/>
            <a:r>
              <a:rPr lang="pt-BR" sz="3500" dirty="0" smtClean="0"/>
              <a:t>Alexandre  </a:t>
            </a:r>
            <a:r>
              <a:rPr lang="pt-BR" sz="3500" dirty="0"/>
              <a:t>de  Moraes ,  Luiz </a:t>
            </a:r>
            <a:r>
              <a:rPr lang="pt-BR" sz="3500" dirty="0" err="1"/>
              <a:t>Fux</a:t>
            </a:r>
            <a:r>
              <a:rPr lang="pt-BR" sz="3500" dirty="0"/>
              <a:t>, Gilmar Mendes e Marco Aurélio</a:t>
            </a:r>
          </a:p>
          <a:p>
            <a:endParaRPr lang="en-US" dirty="0" smtClean="0"/>
          </a:p>
          <a:p>
            <a:r>
              <a:rPr lang="en-US" dirty="0"/>
              <a:t> </a:t>
            </a:r>
            <a:r>
              <a:rPr lang="en-US" b="1" dirty="0"/>
              <a:t>Não atingiu a maioria absoluta</a:t>
            </a:r>
            <a:endParaRPr lang="pt-BR" b="1" dirty="0"/>
          </a:p>
        </p:txBody>
      </p:sp>
      <p:sp>
        <p:nvSpPr>
          <p:cNvPr id="12" name="Subtítulo 5">
            <a:extLst>
              <a:ext uri="{FF2B5EF4-FFF2-40B4-BE49-F238E27FC236}">
                <a16:creationId xmlns:a16="http://schemas.microsoft.com/office/drawing/2014/main" xmlns="" id="{6A0CCFE6-A2CC-40F7-A56D-5A11312E34DE}"/>
              </a:ext>
            </a:extLst>
          </p:cNvPr>
          <p:cNvSpPr txBox="1">
            <a:spLocks/>
          </p:cNvSpPr>
          <p:nvPr/>
        </p:nvSpPr>
        <p:spPr>
          <a:xfrm>
            <a:off x="1676400" y="419100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36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413</Words>
  <Application>Microsoft Office PowerPoint</Application>
  <PresentationFormat>Apresentação na tela (4:3)</PresentationFormat>
  <Paragraphs>126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4" baseType="lpstr">
      <vt:lpstr>Arial</vt:lpstr>
      <vt:lpstr>Calibri</vt:lpstr>
      <vt:lpstr>Tema do Office</vt:lpstr>
      <vt:lpstr>Título do gnt</vt:lpstr>
      <vt:lpstr>Título do gnt</vt:lpstr>
      <vt:lpstr>Título do gnt</vt:lpstr>
      <vt:lpstr>Título do gnt</vt:lpstr>
      <vt:lpstr>Título do gnt</vt:lpstr>
      <vt:lpstr>Título do gnt</vt:lpstr>
      <vt:lpstr>Título do gnt</vt:lpstr>
      <vt:lpstr>Título do gnt</vt:lpstr>
      <vt:lpstr>Título do gnt</vt:lpstr>
      <vt:lpstr>Título do gnt</vt:lpstr>
      <vt:lpstr>Título do gnt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gnt</dc:title>
  <dc:creator>PSN</dc:creator>
  <cp:lastModifiedBy>Sergio Mello</cp:lastModifiedBy>
  <cp:revision>11</cp:revision>
  <dcterms:created xsi:type="dcterms:W3CDTF">2018-02-27T00:45:59Z</dcterms:created>
  <dcterms:modified xsi:type="dcterms:W3CDTF">2018-03-21T13:44:30Z</dcterms:modified>
</cp:coreProperties>
</file>