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8" r:id="rId5"/>
    <p:sldId id="316" r:id="rId6"/>
    <p:sldId id="337" r:id="rId7"/>
    <p:sldId id="372" r:id="rId8"/>
    <p:sldId id="373" r:id="rId9"/>
    <p:sldId id="351" r:id="rId10"/>
    <p:sldId id="374" r:id="rId11"/>
    <p:sldId id="375" r:id="rId12"/>
    <p:sldId id="376" r:id="rId13"/>
    <p:sldId id="377" r:id="rId14"/>
    <p:sldId id="378" r:id="rId15"/>
    <p:sldId id="270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2781"/>
    <a:srgbClr val="80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7BBD2-B61C-4418-834F-0B2BF4287F4B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ADE6E-45F2-448F-ABDE-7C1DA40695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88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873654-E677-4394-BD7B-0C8DD5F0B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8526D2-6F99-4B23-9DD4-6AD333591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7C4ED4-E496-4414-B4C3-F19CE96AB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42187C-4CEF-414E-8C52-1F7161D8C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420648-1F4A-41A1-B4F0-0B96A14B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6029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258CDF-2015-422B-BC10-D5EE0E37F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99E72B2-F17A-4C98-B62B-D85DE4CFF3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154C05-9060-4665-ABB3-9BFAD1B7A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1C0804-ECBE-4DF5-A1DD-7C56C9BE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1324BC-1995-49D9-AFB1-46FBB012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666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C42E22A-D16C-4006-8EAF-01A879069C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E983179-A21E-4988-B661-39D9FE529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BB4D25-8935-4A13-931E-83D16D501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388C49-8294-4C25-91D7-2AA26C79C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2A5116-CDE3-4F6C-8DA1-3AD602F6C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63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F0FA4D-9BB5-45C1-829C-ABE123992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71DC69-39DE-450E-9AC2-25182C7D1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175D93-0D68-4857-8D7A-1A888D7C9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4C5116-1D87-4C5A-A588-F425796E8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2AE91B-1155-4428-9CFF-FCAFCF899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017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16148F-D625-4BA9-8BD1-8CA612DFF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2788E5-F81C-41D8-A896-43935936C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2B8D17-3AD4-4EBA-8759-7936B881D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623241-8B5E-434D-971B-F54E08E34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92A91D-1E63-4100-A84C-51AE54E2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84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0E9F5-8B00-4C7B-8862-FD6513068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07A3F2-7E54-4CBF-A6F4-96A157AE3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40BDC76-7244-4C60-8F7B-3ADE6F1C7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9956D1-FA65-4989-8F09-720B35F1E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543BABF-B67B-47A7-AFC7-E2125EF41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4184D4-16A6-4A7A-A87F-E0F2D9985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272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C989B7-816C-426C-8510-5EA851F76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D9BF65-433A-48A7-B4C6-656F2C8ED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5137B54-4A24-4374-BFBC-C5C497DA1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66A685F-4E8F-4B21-A213-EF1888351F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1E245D-834E-4C59-8953-981F9E572D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994C7AA-50F6-4BF1-A89A-FB4CB92E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180C2CC-71B8-4CC5-8996-7AA8DEC2C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8ACAF5F-4BC3-4E5A-B3A6-366AAC613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24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F419B-77A8-4456-BFC5-C8387AA45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484D39E-330C-4B0E-BF8C-8CF04ACE7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1AF4C69-FF20-4322-A4B9-BE48F1F22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CB008E8-9036-4C83-A05A-4ECB4305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10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319A66B-7B96-44CB-B07D-7CF08996D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87F763A-AAC5-4950-9193-DC2FAD868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89D38D-3DE6-443E-99C3-0ACF610A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95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0E149F-5ED2-47CF-8103-0F4A39D72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A57756-41ED-465B-AC0F-80C771626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514952-6A7F-491A-972F-836BBABD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40C2E35-8FBD-4868-B325-1E603B6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E22C9D-D2DB-48C3-876A-6737D14E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802B4B-1F3F-4F77-A207-BC2DAB8D7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11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C5BC21-9A70-4570-996A-43973765D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6CE67F4-996D-4D19-98F5-E7CB775A2D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2AC51B7-47F6-4A93-80B9-849C05A11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07A8854-3A66-4850-BF04-E0DF2D477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A07D86F-D246-45E9-9BE4-D3EF126B1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3B7DD1-8498-49AF-9397-92239515E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221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C1A34EA-4523-4167-8156-BA458E0D4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9BD9F52-8A94-4132-B763-EA0060D52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EA5B8F-DF50-4E7D-A42A-B5A762BA8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F5980-C436-462A-94A7-EE3690EE5BF9}" type="datetimeFigureOut">
              <a:rPr lang="pt-BR" smtClean="0"/>
              <a:t>11/02/2021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679D33-2267-4038-BB6F-5370806D3A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2C7BF2-2C73-4927-A3AB-94E946C430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7562C-5349-4452-ADBC-A098790E4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673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Karina@znt-net.com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znt-net.com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42D5007B-EB5E-4A87-8C77-3C4FE2AFCDF0}"/>
              </a:ext>
            </a:extLst>
          </p:cNvPr>
          <p:cNvSpPr txBox="1"/>
          <p:nvPr/>
        </p:nvSpPr>
        <p:spPr>
          <a:xfrm>
            <a:off x="1744824" y="1390261"/>
            <a:ext cx="3013788" cy="1679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8FBF745-AF41-4A7D-A015-BF5167C3C2F8}"/>
              </a:ext>
            </a:extLst>
          </p:cNvPr>
          <p:cNvSpPr txBox="1"/>
          <p:nvPr/>
        </p:nvSpPr>
        <p:spPr>
          <a:xfrm>
            <a:off x="1812023" y="1465762"/>
            <a:ext cx="4991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Capa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DFC6FFA-398B-4C49-A9D8-96809A69DD66}"/>
              </a:ext>
            </a:extLst>
          </p:cNvPr>
          <p:cNvSpPr txBox="1"/>
          <p:nvPr/>
        </p:nvSpPr>
        <p:spPr>
          <a:xfrm>
            <a:off x="1879048" y="2346496"/>
            <a:ext cx="49918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16000" algn="l"/>
              </a:tabLst>
            </a:pPr>
            <a:r>
              <a:rPr lang="pt-BR" sz="440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Capa </a:t>
            </a:r>
          </a:p>
          <a:p>
            <a:pPr>
              <a:tabLst>
                <a:tab pos="216000" algn="l"/>
              </a:tabLst>
            </a:pPr>
            <a:r>
              <a:rPr lang="pt-BR" sz="440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texto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F08B52E-886C-412C-BB7B-ACA6EB292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50" y="-46796"/>
            <a:ext cx="12264499" cy="717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75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7"/>
            <a:ext cx="12544886" cy="719969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1" y="422694"/>
            <a:ext cx="2888973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1254714" y="284914"/>
            <a:ext cx="92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Panorama Mundial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7B9E89-5ABB-4C7C-A107-177E3D9366FD}"/>
              </a:ext>
            </a:extLst>
          </p:cNvPr>
          <p:cNvSpPr txBox="1"/>
          <p:nvPr/>
        </p:nvSpPr>
        <p:spPr>
          <a:xfrm>
            <a:off x="1392298" y="2080590"/>
            <a:ext cx="976028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Programas semelhantes: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Alemanha – 1961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França - 1963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Japão - 1970</a:t>
            </a:r>
          </a:p>
        </p:txBody>
      </p:sp>
    </p:spTree>
    <p:extLst>
      <p:ext uri="{BB962C8B-B14F-4D97-AF65-F5344CB8AC3E}">
        <p14:creationId xmlns:p14="http://schemas.microsoft.com/office/powerpoint/2010/main" val="1327467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886" y="-384013"/>
            <a:ext cx="12544886" cy="719969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1" y="422694"/>
            <a:ext cx="2888973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1254714" y="284914"/>
            <a:ext cx="92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Panorama Nacional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7B9E89-5ABB-4C7C-A107-177E3D9366FD}"/>
              </a:ext>
            </a:extLst>
          </p:cNvPr>
          <p:cNvSpPr txBox="1"/>
          <p:nvPr/>
        </p:nvSpPr>
        <p:spPr>
          <a:xfrm>
            <a:off x="1254714" y="1365111"/>
            <a:ext cx="976028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Necessidade de criação de PEC;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Problemas de situação fiscal;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Ausência de verba;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Transferência de responsabilidade.</a:t>
            </a:r>
          </a:p>
        </p:txBody>
      </p:sp>
    </p:spTree>
    <p:extLst>
      <p:ext uri="{BB962C8B-B14F-4D97-AF65-F5344CB8AC3E}">
        <p14:creationId xmlns:p14="http://schemas.microsoft.com/office/powerpoint/2010/main" val="3594000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42D5007B-EB5E-4A87-8C77-3C4FE2AFCDF0}"/>
              </a:ext>
            </a:extLst>
          </p:cNvPr>
          <p:cNvSpPr txBox="1"/>
          <p:nvPr/>
        </p:nvSpPr>
        <p:spPr>
          <a:xfrm>
            <a:off x="1744824" y="1390261"/>
            <a:ext cx="3013788" cy="1679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8FBF745-AF41-4A7D-A015-BF5167C3C2F8}"/>
              </a:ext>
            </a:extLst>
          </p:cNvPr>
          <p:cNvSpPr txBox="1"/>
          <p:nvPr/>
        </p:nvSpPr>
        <p:spPr>
          <a:xfrm>
            <a:off x="1812023" y="1465762"/>
            <a:ext cx="4991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Capa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DFC6FFA-398B-4C49-A9D8-96809A69DD66}"/>
              </a:ext>
            </a:extLst>
          </p:cNvPr>
          <p:cNvSpPr txBox="1"/>
          <p:nvPr/>
        </p:nvSpPr>
        <p:spPr>
          <a:xfrm>
            <a:off x="1879048" y="2346496"/>
            <a:ext cx="49918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16000" algn="l"/>
              </a:tabLst>
            </a:pPr>
            <a:r>
              <a:rPr lang="pt-BR" sz="440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Capa </a:t>
            </a:r>
          </a:p>
          <a:p>
            <a:pPr>
              <a:tabLst>
                <a:tab pos="216000" algn="l"/>
              </a:tabLst>
            </a:pPr>
            <a:r>
              <a:rPr lang="pt-BR" sz="4400" dirty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texto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F08B52E-886C-412C-BB7B-ACA6EB292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99" y="0"/>
            <a:ext cx="12264499" cy="717630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C592CDA-2553-4531-A7E8-58D20E1EC31A}"/>
              </a:ext>
            </a:extLst>
          </p:cNvPr>
          <p:cNvSpPr/>
          <p:nvPr/>
        </p:nvSpPr>
        <p:spPr>
          <a:xfrm>
            <a:off x="2438609" y="1367850"/>
            <a:ext cx="38363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DA90E59-907A-4F6B-9446-296BD8BC8337}"/>
              </a:ext>
            </a:extLst>
          </p:cNvPr>
          <p:cNvSpPr/>
          <p:nvPr/>
        </p:nvSpPr>
        <p:spPr>
          <a:xfrm>
            <a:off x="2289548" y="263888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Karina Lanzellotti Saleme Losito</a:t>
            </a: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Diretora Jurídica</a:t>
            </a: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– 99227-0033</a:t>
            </a: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Karina@znt-net.com.br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www.znt-net.com.br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@zntconsultoria</a:t>
            </a:r>
          </a:p>
        </p:txBody>
      </p:sp>
    </p:spTree>
    <p:extLst>
      <p:ext uri="{BB962C8B-B14F-4D97-AF65-F5344CB8AC3E}">
        <p14:creationId xmlns:p14="http://schemas.microsoft.com/office/powerpoint/2010/main" val="4146574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44886" cy="719969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F756DD5-3346-445E-BFF2-70B101B0C297}"/>
              </a:ext>
            </a:extLst>
          </p:cNvPr>
          <p:cNvSpPr txBox="1"/>
          <p:nvPr/>
        </p:nvSpPr>
        <p:spPr>
          <a:xfrm>
            <a:off x="2189769" y="4241026"/>
            <a:ext cx="978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5A27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0" y="422694"/>
            <a:ext cx="2955235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2583562" y="1069376"/>
            <a:ext cx="8998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RESPONSABILIDADE CIVIL DOS LABORATÓRIOS PELAS VACINAS CONTRA A COVID-19 E O SEU SEGURO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DF1D74D-BE58-4BEC-9380-AE2DCF9C7BAB}"/>
              </a:ext>
            </a:extLst>
          </p:cNvPr>
          <p:cNvSpPr txBox="1"/>
          <p:nvPr/>
        </p:nvSpPr>
        <p:spPr>
          <a:xfrm>
            <a:off x="7258050" y="3429000"/>
            <a:ext cx="10381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400" dirty="0">
              <a:solidFill>
                <a:srgbClr val="7030A0"/>
              </a:solidFill>
            </a:endParaRPr>
          </a:p>
          <a:p>
            <a:pPr algn="ctr"/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8F32459-EC75-43E4-87F4-CA6B0D784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433" y="3480767"/>
            <a:ext cx="3747954" cy="268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90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97164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1" y="422694"/>
            <a:ext cx="2888973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1254714" y="284914"/>
            <a:ext cx="92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NOTÍCIAS:          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7B9E89-5ABB-4C7C-A107-177E3D9366FD}"/>
              </a:ext>
            </a:extLst>
          </p:cNvPr>
          <p:cNvSpPr txBox="1"/>
          <p:nvPr/>
        </p:nvSpPr>
        <p:spPr>
          <a:xfrm>
            <a:off x="1254714" y="1252631"/>
            <a:ext cx="847578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C17F64C-6C17-4F3F-BD2A-289599E3C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526" y="1034268"/>
            <a:ext cx="5878442" cy="69206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294FDD9-434C-45FA-80D3-5B602601D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8759" y="2125403"/>
            <a:ext cx="5961660" cy="111322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35FA0F3-9361-496D-9F9F-9F074F0573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94" y="3945909"/>
            <a:ext cx="5546555" cy="234396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36D280D-BC07-4312-848D-35A9CE862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3543" y="3975095"/>
            <a:ext cx="5571584" cy="1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37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44886" cy="719969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1" y="422694"/>
            <a:ext cx="2888973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1254714" y="284914"/>
            <a:ext cx="92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Histórico          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7B9E89-5ABB-4C7C-A107-177E3D9366FD}"/>
              </a:ext>
            </a:extLst>
          </p:cNvPr>
          <p:cNvSpPr txBox="1"/>
          <p:nvPr/>
        </p:nvSpPr>
        <p:spPr>
          <a:xfrm>
            <a:off x="1733015" y="1448101"/>
            <a:ext cx="847578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5A27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EUA: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1970 – 1980 – DTP – Difteria, Tétano e Coqueluche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Graves danos cerebrais  - encefalopatia;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Risco &lt; Benefício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5A27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5A27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Movimento </a:t>
            </a: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A</a:t>
            </a:r>
            <a:r>
              <a:rPr kumimoji="0" lang="pt-B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A27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nti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5A27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DPT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724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44886" cy="719969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1" y="422694"/>
            <a:ext cx="2888973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1254714" y="284914"/>
            <a:ext cx="92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Consequências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7B9E89-5ABB-4C7C-A107-177E3D9366FD}"/>
              </a:ext>
            </a:extLst>
          </p:cNvPr>
          <p:cNvSpPr txBox="1"/>
          <p:nvPr/>
        </p:nvSpPr>
        <p:spPr>
          <a:xfrm>
            <a:off x="1716613" y="931245"/>
            <a:ext cx="8475784" cy="10156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Aumento das demanda - custas judiciais;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Desistência de inúmeros laboratórios;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Escassez da vacina;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Aumento dos preços;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Propagação da doença;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Paralisação dos investimentos em pesquisas.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 danos cerebrais  - encefalopatia;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Risco &lt; Benefício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5A27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5A27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Movimento </a:t>
            </a: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A</a:t>
            </a:r>
            <a:r>
              <a:rPr kumimoji="0" lang="pt-B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A27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nti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5A27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DPT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443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7"/>
            <a:ext cx="12544886" cy="719969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1" y="422694"/>
            <a:ext cx="2888973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1254714" y="284914"/>
            <a:ext cx="92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NCVIA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7B9E89-5ABB-4C7C-A107-177E3D9366FD}"/>
              </a:ext>
            </a:extLst>
          </p:cNvPr>
          <p:cNvSpPr txBox="1"/>
          <p:nvPr/>
        </p:nvSpPr>
        <p:spPr>
          <a:xfrm>
            <a:off x="1733015" y="1448101"/>
            <a:ext cx="860673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1986 – Sancionada a “Lei Nacional de Lesões por Vacinas Infantis” (Nacional </a:t>
            </a:r>
            <a:r>
              <a:rPr lang="pt-BR" sz="2800" dirty="0" err="1">
                <a:solidFill>
                  <a:srgbClr val="5A2781"/>
                </a:solidFill>
                <a:latin typeface="Arial" panose="020B0604020202020204" pitchFamily="34" charset="0"/>
              </a:rPr>
              <a:t>Childhood</a:t>
            </a: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5A2781"/>
                </a:solidFill>
                <a:latin typeface="Arial" panose="020B0604020202020204" pitchFamily="34" charset="0"/>
              </a:rPr>
              <a:t>Vaccine</a:t>
            </a: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5A2781"/>
                </a:solidFill>
                <a:latin typeface="Arial" panose="020B0604020202020204" pitchFamily="34" charset="0"/>
              </a:rPr>
              <a:t>Injury</a:t>
            </a: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 </a:t>
            </a:r>
            <a:r>
              <a:rPr lang="pt-BR" sz="2800" dirty="0" err="1">
                <a:solidFill>
                  <a:srgbClr val="5A2781"/>
                </a:solidFill>
                <a:latin typeface="Arial" panose="020B0604020202020204" pitchFamily="34" charset="0"/>
              </a:rPr>
              <a:t>Act</a:t>
            </a: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 – NCVIA)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254DE67-F67E-4CC1-9761-74E7D9030DBC}"/>
              </a:ext>
            </a:extLst>
          </p:cNvPr>
          <p:cNvSpPr txBox="1"/>
          <p:nvPr/>
        </p:nvSpPr>
        <p:spPr>
          <a:xfrm>
            <a:off x="1733015" y="3182368"/>
            <a:ext cx="874237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Objetivo: Eliminar a potencial responsabilidade financeira dos fabricantes de vacinas devido aos efeitos adversos.</a:t>
            </a:r>
            <a:endParaRPr lang="pt-BR" sz="28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1F76696-D34C-4105-9FF6-DB0EACACF87D}"/>
              </a:ext>
            </a:extLst>
          </p:cNvPr>
          <p:cNvSpPr txBox="1"/>
          <p:nvPr/>
        </p:nvSpPr>
        <p:spPr>
          <a:xfrm>
            <a:off x="1733016" y="5115424"/>
            <a:ext cx="86067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Programa Nacional de Compensação por Danos de Vacinação.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257174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886" y="-341690"/>
            <a:ext cx="12544886" cy="719969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1" y="422694"/>
            <a:ext cx="2888973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1254714" y="284914"/>
            <a:ext cx="92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Funcionamento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7B9E89-5ABB-4C7C-A107-177E3D9366FD}"/>
              </a:ext>
            </a:extLst>
          </p:cNvPr>
          <p:cNvSpPr txBox="1"/>
          <p:nvPr/>
        </p:nvSpPr>
        <p:spPr>
          <a:xfrm>
            <a:off x="1733015" y="1448101"/>
            <a:ext cx="86067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Familiares ou “vítima”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5A27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1F76696-D34C-4105-9FF6-DB0EACACF87D}"/>
              </a:ext>
            </a:extLst>
          </p:cNvPr>
          <p:cNvSpPr txBox="1"/>
          <p:nvPr/>
        </p:nvSpPr>
        <p:spPr>
          <a:xfrm>
            <a:off x="-10961" y="5067071"/>
            <a:ext cx="95769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5A2781"/>
                </a:solidFill>
                <a:latin typeface="Arial" panose="020B0604020202020204" pitchFamily="34" charset="0"/>
              </a:rPr>
              <a:t>Financiado</a:t>
            </a: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: imposto de baixo valor que incide sobre todas as vacinas em circulação no pais – “Seguro Obrigatório” </a:t>
            </a:r>
            <a:endParaRPr lang="pt-BR" sz="2800" dirty="0"/>
          </a:p>
        </p:txBody>
      </p:sp>
      <p:sp>
        <p:nvSpPr>
          <p:cNvPr id="3" name="Seta: Dobrada para Cima 2">
            <a:extLst>
              <a:ext uri="{FF2B5EF4-FFF2-40B4-BE49-F238E27FC236}">
                <a16:creationId xmlns:a16="http://schemas.microsoft.com/office/drawing/2014/main" id="{029F19BA-728D-42CE-B81C-2D482AD2AED5}"/>
              </a:ext>
            </a:extLst>
          </p:cNvPr>
          <p:cNvSpPr/>
          <p:nvPr/>
        </p:nvSpPr>
        <p:spPr>
          <a:xfrm rot="5400000" flipV="1">
            <a:off x="4606357" y="2153445"/>
            <a:ext cx="922239" cy="931633"/>
          </a:xfrm>
          <a:prstGeom prst="bentUpArrow">
            <a:avLst>
              <a:gd name="adj1" fmla="val 25000"/>
              <a:gd name="adj2" fmla="val 23211"/>
              <a:gd name="adj3" fmla="val 25000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: Dobrada para Cima 5">
            <a:extLst>
              <a:ext uri="{FF2B5EF4-FFF2-40B4-BE49-F238E27FC236}">
                <a16:creationId xmlns:a16="http://schemas.microsoft.com/office/drawing/2014/main" id="{97DA0CE3-F1CD-4653-ADF1-058446C8D959}"/>
              </a:ext>
            </a:extLst>
          </p:cNvPr>
          <p:cNvSpPr/>
          <p:nvPr/>
        </p:nvSpPr>
        <p:spPr>
          <a:xfrm rot="5400000">
            <a:off x="6096000" y="2179841"/>
            <a:ext cx="931634" cy="931634"/>
          </a:xfrm>
          <a:prstGeom prst="bentUp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03C75DF-C3B5-400B-BD97-022F13FDCF7D}"/>
              </a:ext>
            </a:extLst>
          </p:cNvPr>
          <p:cNvSpPr txBox="1"/>
          <p:nvPr/>
        </p:nvSpPr>
        <p:spPr>
          <a:xfrm>
            <a:off x="1847083" y="2619261"/>
            <a:ext cx="247322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Farmacêutica</a:t>
            </a:r>
          </a:p>
          <a:p>
            <a:endParaRPr lang="pt-BR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7670DD1-7E52-4E38-BF2A-AE11C77409D5}"/>
              </a:ext>
            </a:extLst>
          </p:cNvPr>
          <p:cNvSpPr txBox="1"/>
          <p:nvPr/>
        </p:nvSpPr>
        <p:spPr>
          <a:xfrm>
            <a:off x="7308986" y="2158142"/>
            <a:ext cx="503857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Programa Nacional de Compensação por Danos de Vacinação.</a:t>
            </a:r>
            <a:endParaRPr lang="pt-BR" sz="2800" dirty="0"/>
          </a:p>
        </p:txBody>
      </p:sp>
      <p:sp>
        <p:nvSpPr>
          <p:cNvPr id="18" name="Sinal de Multiplicação 17">
            <a:extLst>
              <a:ext uri="{FF2B5EF4-FFF2-40B4-BE49-F238E27FC236}">
                <a16:creationId xmlns:a16="http://schemas.microsoft.com/office/drawing/2014/main" id="{030A474E-2C5D-4D2C-AA23-533D0A524D8E}"/>
              </a:ext>
            </a:extLst>
          </p:cNvPr>
          <p:cNvSpPr/>
          <p:nvPr/>
        </p:nvSpPr>
        <p:spPr>
          <a:xfrm>
            <a:off x="2077363" y="1970670"/>
            <a:ext cx="1657790" cy="1824008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20" name="Seta: Dobrada para Cima 19">
            <a:extLst>
              <a:ext uri="{FF2B5EF4-FFF2-40B4-BE49-F238E27FC236}">
                <a16:creationId xmlns:a16="http://schemas.microsoft.com/office/drawing/2014/main" id="{A9C0B90C-1EAB-4ACA-A1BD-3D88149D3EB6}"/>
              </a:ext>
            </a:extLst>
          </p:cNvPr>
          <p:cNvSpPr/>
          <p:nvPr/>
        </p:nvSpPr>
        <p:spPr>
          <a:xfrm rot="5400000" flipV="1">
            <a:off x="8461546" y="3662568"/>
            <a:ext cx="922239" cy="931633"/>
          </a:xfrm>
          <a:prstGeom prst="bentUpArrow">
            <a:avLst>
              <a:gd name="adj1" fmla="val 25000"/>
              <a:gd name="adj2" fmla="val 23211"/>
              <a:gd name="adj3" fmla="val 25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30F7892-92A3-4D28-BBAB-3898682F049B}"/>
              </a:ext>
            </a:extLst>
          </p:cNvPr>
          <p:cNvSpPr txBox="1"/>
          <p:nvPr/>
        </p:nvSpPr>
        <p:spPr>
          <a:xfrm>
            <a:off x="0" y="4095966"/>
            <a:ext cx="84727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5A2781"/>
                </a:solidFill>
                <a:latin typeface="Arial" panose="020B0604020202020204" pitchFamily="34" charset="0"/>
              </a:rPr>
              <a:t>Gestão:</a:t>
            </a: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 órgãos de saúde e judiciário especializado.</a:t>
            </a:r>
            <a:endParaRPr lang="pt-BR" sz="2800" dirty="0"/>
          </a:p>
        </p:txBody>
      </p:sp>
      <p:sp>
        <p:nvSpPr>
          <p:cNvPr id="23" name="Seta: Dobrada para Cima 22">
            <a:extLst>
              <a:ext uri="{FF2B5EF4-FFF2-40B4-BE49-F238E27FC236}">
                <a16:creationId xmlns:a16="http://schemas.microsoft.com/office/drawing/2014/main" id="{61B64570-CE30-476E-A57D-54E004A70F61}"/>
              </a:ext>
            </a:extLst>
          </p:cNvPr>
          <p:cNvSpPr/>
          <p:nvPr/>
        </p:nvSpPr>
        <p:spPr>
          <a:xfrm rot="5400000" flipV="1">
            <a:off x="9086170" y="4196714"/>
            <a:ext cx="1875406" cy="816508"/>
          </a:xfrm>
          <a:prstGeom prst="bentUpArrow">
            <a:avLst>
              <a:gd name="adj1" fmla="val 25000"/>
              <a:gd name="adj2" fmla="val 23211"/>
              <a:gd name="adj3" fmla="val 25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47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  <p:bldP spid="6" grpId="0" animBg="1"/>
      <p:bldP spid="13" grpId="0"/>
      <p:bldP spid="17" grpId="0"/>
      <p:bldP spid="18" grpId="0" animBg="1"/>
      <p:bldP spid="20" grpId="0" animBg="1"/>
      <p:bldP spid="22" grpId="0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7"/>
            <a:ext cx="12544886" cy="719969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1" y="422694"/>
            <a:ext cx="2888973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1254714" y="284914"/>
            <a:ext cx="92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Vantagens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7B9E89-5ABB-4C7C-A107-177E3D9366FD}"/>
              </a:ext>
            </a:extLst>
          </p:cNvPr>
          <p:cNvSpPr txBox="1"/>
          <p:nvPr/>
        </p:nvSpPr>
        <p:spPr>
          <a:xfrm>
            <a:off x="1254713" y="1448101"/>
            <a:ext cx="976028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Sistema mais célere;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Baixo custo processual;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Área de conhecimento especializado;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Ausência de demandas contra enormes grupos;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Investimento, dedicação e estudo dos laboratórios farmacêuticos.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180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3AB04B8-3FD6-415B-87D2-358511C6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7"/>
            <a:ext cx="12544886" cy="719969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61DC892-7873-4735-9610-DC054EDDA8A1}"/>
              </a:ext>
            </a:extLst>
          </p:cNvPr>
          <p:cNvSpPr/>
          <p:nvPr/>
        </p:nvSpPr>
        <p:spPr>
          <a:xfrm>
            <a:off x="1" y="422694"/>
            <a:ext cx="2888973" cy="370773"/>
          </a:xfrm>
          <a:prstGeom prst="rect">
            <a:avLst/>
          </a:prstGeom>
          <a:solidFill>
            <a:srgbClr val="5A2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7EB074-87FB-48B2-8E13-4D7BC7E7809F}"/>
              </a:ext>
            </a:extLst>
          </p:cNvPr>
          <p:cNvSpPr txBox="1"/>
          <p:nvPr/>
        </p:nvSpPr>
        <p:spPr>
          <a:xfrm>
            <a:off x="1254714" y="284914"/>
            <a:ext cx="92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5A27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Números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7B9E89-5ABB-4C7C-A107-177E3D9366FD}"/>
              </a:ext>
            </a:extLst>
          </p:cNvPr>
          <p:cNvSpPr txBox="1"/>
          <p:nvPr/>
        </p:nvSpPr>
        <p:spPr>
          <a:xfrm>
            <a:off x="1254713" y="1448101"/>
            <a:ext cx="976028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2006 – 2018 – 7.565 indenizações (520 óbitos);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3,7 bi de vacinas aplicadas nos EUA;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1 indenização para cada 500 doses;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800" dirty="0">
              <a:solidFill>
                <a:srgbClr val="5A2781"/>
              </a:solidFill>
              <a:latin typeface="Arial" panose="020B0604020202020204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Total pago U$ 4,15 bi;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69C0BA0-143D-435E-9183-755EAE89A855}"/>
              </a:ext>
            </a:extLst>
          </p:cNvPr>
          <p:cNvSpPr txBox="1"/>
          <p:nvPr/>
        </p:nvSpPr>
        <p:spPr>
          <a:xfrm>
            <a:off x="1254712" y="4932845"/>
            <a:ext cx="1093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Valor muito menor do que as intercorrências de outros fármacos.</a:t>
            </a:r>
            <a:endParaRPr lang="pt-BR" sz="28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D6452C3-5A79-41CC-B993-9DCE8BCF53A1}"/>
              </a:ext>
            </a:extLst>
          </p:cNvPr>
          <p:cNvSpPr txBox="1"/>
          <p:nvPr/>
        </p:nvSpPr>
        <p:spPr>
          <a:xfrm>
            <a:off x="5157275" y="6088398"/>
            <a:ext cx="14155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5A2781"/>
                </a:solidFill>
                <a:latin typeface="Arial" panose="020B0604020202020204" pitchFamily="34" charset="0"/>
              </a:rPr>
              <a:t>*Gripe*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71970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10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383B01F9250FF4DB32F420DC95B9B84" ma:contentTypeVersion="12" ma:contentTypeDescription="Crie um novo documento." ma:contentTypeScope="" ma:versionID="8c31e096d747ec9f2e2829d65657d71c">
  <xsd:schema xmlns:xsd="http://www.w3.org/2001/XMLSchema" xmlns:xs="http://www.w3.org/2001/XMLSchema" xmlns:p="http://schemas.microsoft.com/office/2006/metadata/properties" xmlns:ns2="f0a82e0e-1bc5-49ef-9cc1-ce5950fc4dc4" xmlns:ns3="e7aa19fc-7740-471d-be69-cd1b8b90c8ec" targetNamespace="http://schemas.microsoft.com/office/2006/metadata/properties" ma:root="true" ma:fieldsID="939efe50fae049758d5826f07fab2705" ns2:_="" ns3:_="">
    <xsd:import namespace="f0a82e0e-1bc5-49ef-9cc1-ce5950fc4dc4"/>
    <xsd:import namespace="e7aa19fc-7740-471d-be69-cd1b8b90c8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a82e0e-1bc5-49ef-9cc1-ce5950fc4d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aa19fc-7740-471d-be69-cd1b8b90c8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06BFF7-9490-4286-9E02-46A40C04DE7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5C5D6E4-C6F9-4505-B4DB-F0F76AF2E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a82e0e-1bc5-49ef-9cc1-ce5950fc4dc4"/>
    <ds:schemaRef ds:uri="e7aa19fc-7740-471d-be69-cd1b8b90c8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DFD192-0DD7-4176-BD74-F5C128AC5C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2780</TotalTime>
  <Words>341</Words>
  <Application>Microsoft Office PowerPoint</Application>
  <PresentationFormat>Widescreen</PresentationFormat>
  <Paragraphs>97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Roboto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Don Advice</dc:creator>
  <cp:lastModifiedBy>Christina Roncarati</cp:lastModifiedBy>
  <cp:revision>250</cp:revision>
  <dcterms:created xsi:type="dcterms:W3CDTF">2020-01-15T18:34:42Z</dcterms:created>
  <dcterms:modified xsi:type="dcterms:W3CDTF">2021-02-11T07:05:20Z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0x0101000383B01F9250FF4DB32F420DC95B9B84</vt:lpwstr>
  </property>
</Properties>
</file>