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8" r:id="rId6"/>
    <p:sldId id="272" r:id="rId7"/>
    <p:sldId id="277" r:id="rId8"/>
    <p:sldId id="278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0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© 2007 Towers Perrin"/>
          <p:cNvSpPr txBox="1"/>
          <p:nvPr/>
        </p:nvSpPr>
        <p:spPr>
          <a:xfrm>
            <a:off x="2438400" y="6616700"/>
            <a:ext cx="146208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defTabSz="7620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2007 Towers Perrin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75726" y="6626224"/>
            <a:ext cx="139837" cy="127001"/>
          </a:xfrm>
          <a:prstGeom prst="rect">
            <a:avLst/>
          </a:prstGeom>
        </p:spPr>
        <p:txBody>
          <a:bodyPr lIns="0" tIns="0" rIns="0" bIns="0" anchor="b"/>
          <a:lstStyle>
            <a:lvl1pPr defTabSz="849312"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o@rwprojetos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hoto-1519133788675-93a5fe073e1a.jpeg" descr="photo-1519133788675-93a5fe073e1a.jpeg"/>
          <p:cNvPicPr>
            <a:picLocks noChangeAspect="1"/>
          </p:cNvPicPr>
          <p:nvPr/>
        </p:nvPicPr>
        <p:blipFill>
          <a:blip r:embed="rId2" cstate="print">
            <a:extLst/>
          </a:blip>
          <a:srcRect t="14088" b="10919"/>
          <a:stretch>
            <a:fillRect/>
          </a:stretch>
        </p:blipFill>
        <p:spPr>
          <a:xfrm>
            <a:off x="-28972" y="-15443"/>
            <a:ext cx="12250061" cy="688888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25400" y="-12700"/>
            <a:ext cx="12242800" cy="4506398"/>
          </a:xfrm>
          <a:prstGeom prst="rect">
            <a:avLst/>
          </a:prstGeom>
          <a:solidFill>
            <a:srgbClr val="FFFFFF">
              <a:alpha val="82508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2" name="Título 1"/>
          <p:cNvSpPr txBox="1">
            <a:spLocks noGrp="1"/>
          </p:cNvSpPr>
          <p:nvPr>
            <p:ph type="ctrTitle"/>
          </p:nvPr>
        </p:nvSpPr>
        <p:spPr>
          <a:xfrm>
            <a:off x="566001" y="716947"/>
            <a:ext cx="8203201" cy="1263193"/>
          </a:xfrm>
          <a:prstGeom prst="rect">
            <a:avLst/>
          </a:prstGeom>
        </p:spPr>
        <p:txBody>
          <a:bodyPr/>
          <a:lstStyle/>
          <a:p>
            <a:pPr algn="l">
              <a:defRPr sz="41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DECIFRANDO</a:t>
            </a:r>
            <a:r>
              <a:rPr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t>O SETOR BRASILEIRO DE SEGUROS </a:t>
            </a:r>
          </a:p>
        </p:txBody>
      </p:sp>
      <p:sp>
        <p:nvSpPr>
          <p:cNvPr id="123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583058" y="2279145"/>
            <a:ext cx="5241282" cy="913308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Roberto </a:t>
            </a:r>
            <a:r>
              <a:rPr dirty="0" err="1"/>
              <a:t>Westenberger</a:t>
            </a:r>
            <a:r>
              <a:rPr dirty="0"/>
              <a:t>, Ph.D.</a:t>
            </a:r>
          </a:p>
          <a:p>
            <a:pPr algn="l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rPr lang="pt-BR" dirty="0"/>
              <a:t>Consultor e </a:t>
            </a:r>
            <a:r>
              <a:rPr dirty="0"/>
              <a:t>Professor da UFRJ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233693" y="2623528"/>
            <a:ext cx="2449092" cy="83606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25/06/2018"/>
          <p:cNvSpPr txBox="1"/>
          <p:nvPr/>
        </p:nvSpPr>
        <p:spPr>
          <a:xfrm>
            <a:off x="9655083" y="3738792"/>
            <a:ext cx="154494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25/06/2018</a:t>
            </a:r>
          </a:p>
        </p:txBody>
      </p:sp>
      <p:sp>
        <p:nvSpPr>
          <p:cNvPr id="126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hoto-1523265712424-db449b8e2466.jpeg" descr="photo-1523265712424-db449b8e2466.jpeg"/>
          <p:cNvPicPr>
            <a:picLocks noChangeAspect="1"/>
          </p:cNvPicPr>
          <p:nvPr/>
        </p:nvPicPr>
        <p:blipFill>
          <a:blip r:embed="rId2" cstate="print">
            <a:extLst/>
          </a:blip>
          <a:srcRect l="21285" r="35485"/>
          <a:stretch>
            <a:fillRect/>
          </a:stretch>
        </p:blipFill>
        <p:spPr>
          <a:xfrm>
            <a:off x="-3871" y="0"/>
            <a:ext cx="4057622" cy="659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"/>
          <p:cNvSpPr/>
          <p:nvPr/>
        </p:nvSpPr>
        <p:spPr>
          <a:xfrm>
            <a:off x="-12700" y="6494970"/>
            <a:ext cx="12217401" cy="375730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TextBox 31"/>
          <p:cNvSpPr txBox="1"/>
          <p:nvPr/>
        </p:nvSpPr>
        <p:spPr>
          <a:xfrm>
            <a:off x="4671634" y="2343602"/>
            <a:ext cx="6844602" cy="328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SEGURO COMO PERCENTUAL DO PIB (2017):</a:t>
            </a:r>
          </a:p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 ECONOMIAS MADURAS:  10 a 15%</a:t>
            </a:r>
          </a:p>
          <a:p>
            <a:pP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 BRASIL:  6,5% </a:t>
            </a:r>
            <a:r>
              <a:rPr>
                <a:solidFill>
                  <a:srgbClr val="B23213"/>
                </a:solidFill>
              </a:rPr>
              <a:t>&gt; (-) </a:t>
            </a:r>
            <a:r>
              <a:rPr>
                <a:solidFill>
                  <a:srgbClr val="B33213"/>
                </a:solidFill>
              </a:rPr>
              <a:t>VGBL</a:t>
            </a:r>
            <a:r>
              <a:rPr>
                <a:solidFill>
                  <a:srgbClr val="B23213"/>
                </a:solidFill>
              </a:rPr>
              <a:t>: 1,7% =  4,8%  </a:t>
            </a:r>
            <a:r>
              <a:rPr>
                <a:solidFill>
                  <a:srgbClr val="FF0000"/>
                </a:solidFill>
              </a:rPr>
              <a:t>	    </a:t>
            </a:r>
          </a:p>
          <a:p>
            <a:pPr>
              <a:def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  <a:p>
            <a:pPr>
              <a:def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  <a:p>
            <a:pPr>
              <a:defRPr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SEGURADOR É INVESTIDOR INSTITUCIONAL E “MOTOR” MACROECONÔMICO</a:t>
            </a:r>
          </a:p>
        </p:txBody>
      </p:sp>
      <p:sp>
        <p:nvSpPr>
          <p:cNvPr id="131" name="SEGURO É UMA BOA APOSTA ESTRATÉGICA!"/>
          <p:cNvSpPr txBox="1">
            <a:spLocks noGrp="1"/>
          </p:cNvSpPr>
          <p:nvPr>
            <p:ph type="title" idx="4294967295"/>
          </p:nvPr>
        </p:nvSpPr>
        <p:spPr>
          <a:xfrm>
            <a:off x="4642701" y="673668"/>
            <a:ext cx="5390986" cy="1364893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defTabSz="850391">
              <a:defRPr sz="3534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SEGURO É UMA BOA APOSTA ESTRATÉGICA!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31"/>
          <p:cNvSpPr txBox="1"/>
          <p:nvPr/>
        </p:nvSpPr>
        <p:spPr>
          <a:xfrm>
            <a:off x="1383776" y="1945229"/>
            <a:ext cx="7711779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CUSTO SÓ É CONHECIDO APÓS A VENDA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(às vezes anos após)</a:t>
            </a:r>
          </a:p>
        </p:txBody>
      </p:sp>
      <p:sp>
        <p:nvSpPr>
          <p:cNvPr id="156" name="TextBox 32"/>
          <p:cNvSpPr txBox="1"/>
          <p:nvPr/>
        </p:nvSpPr>
        <p:spPr>
          <a:xfrm>
            <a:off x="1346068" y="2804727"/>
            <a:ext cx="784887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REJEIÇÃO DE CLIENTES</a:t>
            </a:r>
          </a:p>
          <a:p>
            <a:pPr>
              <a:defRPr sz="2000" b="1">
                <a:solidFill>
                  <a:srgbClr val="BA281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(“underwriting”)</a:t>
            </a:r>
          </a:p>
        </p:txBody>
      </p:sp>
      <p:sp>
        <p:nvSpPr>
          <p:cNvPr id="157" name="TextBox 33"/>
          <p:cNvSpPr txBox="1"/>
          <p:nvPr/>
        </p:nvSpPr>
        <p:spPr>
          <a:xfrm>
            <a:off x="1383776" y="3512613"/>
            <a:ext cx="7711779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PREÇOS DIFERENTES PARA CLIENTES DIFERENTES </a:t>
            </a:r>
          </a:p>
          <a:p>
            <a:pPr>
              <a:defRPr sz="2000" b="1">
                <a:solidFill>
                  <a:srgbClr val="BA281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(segmentação tarifária)</a:t>
            </a:r>
          </a:p>
        </p:txBody>
      </p:sp>
      <p:sp>
        <p:nvSpPr>
          <p:cNvPr id="158" name="TextBox 34"/>
          <p:cNvSpPr txBox="1"/>
          <p:nvPr/>
        </p:nvSpPr>
        <p:spPr>
          <a:xfrm>
            <a:off x="1311768" y="4316126"/>
            <a:ext cx="7711779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NECESSIDADE DE “GUARDAR” O FATURAMENTO 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(reservas técnicas e capital econômico)</a:t>
            </a:r>
          </a:p>
        </p:txBody>
      </p:sp>
      <p:sp>
        <p:nvSpPr>
          <p:cNvPr id="159" name="TextBox 35"/>
          <p:cNvSpPr txBox="1"/>
          <p:nvPr/>
        </p:nvSpPr>
        <p:spPr>
          <a:xfrm>
            <a:off x="1311765" y="5047631"/>
            <a:ext cx="771178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REPARTIÇÃO DO FATURAMENTO COM CONGÊNERES 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(resseguro e cosseguro)</a:t>
            </a:r>
          </a:p>
        </p:txBody>
      </p:sp>
      <p:sp>
        <p:nvSpPr>
          <p:cNvPr id="160" name="ESPECIFICIDADES DO  SEGURO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ESPECIFICIDADES DO  SEGURO</a:t>
            </a:r>
          </a:p>
        </p:txBody>
      </p:sp>
      <p:sp>
        <p:nvSpPr>
          <p:cNvPr id="161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  <p:bldP spid="157" grpId="3" animBg="1" advAuto="0"/>
      <p:bldP spid="158" grpId="4" animBg="1" advAuto="0"/>
      <p:bldP spid="159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88562" y="6626225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64" name="Distribuição da Perda Agregada"/>
          <p:cNvSpPr txBox="1">
            <a:spLocks noGrp="1"/>
          </p:cNvSpPr>
          <p:nvPr>
            <p:ph type="title" idx="4294967295"/>
          </p:nvPr>
        </p:nvSpPr>
        <p:spPr>
          <a:xfrm>
            <a:off x="2114550" y="541425"/>
            <a:ext cx="7700963" cy="319089"/>
          </a:xfrm>
          <a:prstGeom prst="rect">
            <a:avLst/>
          </a:prstGeom>
        </p:spPr>
        <p:txBody>
          <a:bodyPr lIns="0" tIns="0" rIns="0" bIns="0" anchor="b"/>
          <a:lstStyle>
            <a:lvl1pPr defTabSz="561530">
              <a:lnSpc>
                <a:spcPct val="100000"/>
              </a:lnSpc>
              <a:defRPr sz="1776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Distribuição da Perda Agregada</a:t>
            </a:r>
          </a:p>
        </p:txBody>
      </p:sp>
      <p:sp>
        <p:nvSpPr>
          <p:cNvPr id="165" name="Line"/>
          <p:cNvSpPr/>
          <p:nvPr/>
        </p:nvSpPr>
        <p:spPr>
          <a:xfrm>
            <a:off x="2425700" y="4945150"/>
            <a:ext cx="67056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>
            <a:off x="2425700" y="3025315"/>
            <a:ext cx="6858000" cy="1983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2" extrusionOk="0">
                <a:moveTo>
                  <a:pt x="0" y="20952"/>
                </a:moveTo>
                <a:cubicBezTo>
                  <a:pt x="860" y="10823"/>
                  <a:pt x="1720" y="694"/>
                  <a:pt x="4560" y="23"/>
                </a:cubicBezTo>
                <a:cubicBezTo>
                  <a:pt x="7400" y="-648"/>
                  <a:pt x="14200" y="13841"/>
                  <a:pt x="17040" y="16927"/>
                </a:cubicBezTo>
                <a:cubicBezTo>
                  <a:pt x="19880" y="20013"/>
                  <a:pt x="20840" y="18269"/>
                  <a:pt x="21600" y="18537"/>
                </a:cubicBezTo>
              </a:path>
            </a:pathLst>
          </a:cu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" name="Line"/>
          <p:cNvSpPr/>
          <p:nvPr/>
        </p:nvSpPr>
        <p:spPr>
          <a:xfrm flipV="1">
            <a:off x="6083300" y="3802150"/>
            <a:ext cx="1" cy="11430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Circle"/>
          <p:cNvSpPr/>
          <p:nvPr/>
        </p:nvSpPr>
        <p:spPr>
          <a:xfrm>
            <a:off x="6045200" y="4926100"/>
            <a:ext cx="76200" cy="762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" name="Circle"/>
          <p:cNvSpPr/>
          <p:nvPr/>
        </p:nvSpPr>
        <p:spPr>
          <a:xfrm flipH="1">
            <a:off x="6062662" y="3783100"/>
            <a:ext cx="74613" cy="762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 flipH="1">
            <a:off x="2197100" y="4945150"/>
            <a:ext cx="3048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Line"/>
          <p:cNvSpPr/>
          <p:nvPr/>
        </p:nvSpPr>
        <p:spPr>
          <a:xfrm flipV="1">
            <a:off x="2425700" y="1211350"/>
            <a:ext cx="1" cy="37338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Line"/>
          <p:cNvSpPr/>
          <p:nvPr/>
        </p:nvSpPr>
        <p:spPr>
          <a:xfrm flipV="1">
            <a:off x="3874770" y="3040150"/>
            <a:ext cx="1" cy="19050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" name="Circle"/>
          <p:cNvSpPr/>
          <p:nvPr/>
        </p:nvSpPr>
        <p:spPr>
          <a:xfrm>
            <a:off x="2349500" y="4868950"/>
            <a:ext cx="152400" cy="1524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2349500" y="3421150"/>
            <a:ext cx="152400" cy="1524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 flipV="1">
            <a:off x="2425700" y="1211350"/>
            <a:ext cx="1" cy="3733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" name="Line"/>
          <p:cNvSpPr/>
          <p:nvPr/>
        </p:nvSpPr>
        <p:spPr>
          <a:xfrm>
            <a:off x="2273300" y="4945150"/>
            <a:ext cx="7162800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7" name="PERDA…"/>
          <p:cNvSpPr txBox="1"/>
          <p:nvPr/>
        </p:nvSpPr>
        <p:spPr>
          <a:xfrm>
            <a:off x="3319576" y="4972138"/>
            <a:ext cx="174132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PERDA</a:t>
            </a:r>
            <a:r>
              <a:rPr lang="pt-BR" dirty="0"/>
              <a:t> MÉDIA</a:t>
            </a:r>
            <a:endParaRPr dirty="0"/>
          </a:p>
          <a:p>
            <a:pPr>
              <a:defRPr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pt-BR" dirty="0">
                <a:solidFill>
                  <a:schemeClr val="tx1"/>
                </a:solidFill>
              </a:rPr>
              <a:t>(RESERVAS)</a:t>
            </a:r>
            <a:endParaRPr dirty="0">
              <a:solidFill>
                <a:srgbClr val="669900"/>
              </a:solidFill>
            </a:endParaRPr>
          </a:p>
        </p:txBody>
      </p:sp>
      <p:sp>
        <p:nvSpPr>
          <p:cNvPr id="178" name="PERDA MÁXIMA…"/>
          <p:cNvSpPr txBox="1"/>
          <p:nvPr/>
        </p:nvSpPr>
        <p:spPr>
          <a:xfrm>
            <a:off x="5334038" y="4976900"/>
            <a:ext cx="200493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PERDA MÁXIMA </a:t>
            </a:r>
          </a:p>
          <a:p>
            <a:pPr algn="ctr">
              <a:defRPr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PROVÁVEL</a:t>
            </a:r>
          </a:p>
        </p:txBody>
      </p:sp>
      <p:sp>
        <p:nvSpPr>
          <p:cNvPr id="179" name="PERDA…"/>
          <p:cNvSpPr txBox="1"/>
          <p:nvPr/>
        </p:nvSpPr>
        <p:spPr>
          <a:xfrm>
            <a:off x="7858125" y="4953088"/>
            <a:ext cx="1882265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PERDA </a:t>
            </a:r>
          </a:p>
          <a:p>
            <a:pPr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AGREGADA </a:t>
            </a:r>
          </a:p>
          <a:p>
            <a:pPr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PARA O RISCO </a:t>
            </a:r>
            <a:r>
              <a:rPr i="1"/>
              <a:t>i</a:t>
            </a:r>
          </a:p>
        </p:txBody>
      </p:sp>
      <p:sp>
        <p:nvSpPr>
          <p:cNvPr id="180" name="PROBABILIDADE"/>
          <p:cNvSpPr txBox="1"/>
          <p:nvPr/>
        </p:nvSpPr>
        <p:spPr>
          <a:xfrm rot="16200000">
            <a:off x="664914" y="2842546"/>
            <a:ext cx="264419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PROBABILIDADE</a:t>
            </a:r>
          </a:p>
        </p:txBody>
      </p:sp>
      <p:sp>
        <p:nvSpPr>
          <p:cNvPr id="181" name="Line"/>
          <p:cNvSpPr/>
          <p:nvPr/>
        </p:nvSpPr>
        <p:spPr>
          <a:xfrm>
            <a:off x="3797300" y="5878600"/>
            <a:ext cx="2362200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CAPITAL ECONÔMICO"/>
          <p:cNvSpPr txBox="1"/>
          <p:nvPr/>
        </p:nvSpPr>
        <p:spPr>
          <a:xfrm>
            <a:off x="3568700" y="5965913"/>
            <a:ext cx="25721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CAPITAL ECONÔMICO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6083299" y="3973600"/>
            <a:ext cx="3048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 flipV="1">
            <a:off x="6083300" y="4049800"/>
            <a:ext cx="457201" cy="2286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 flipV="1">
            <a:off x="6083299" y="4126000"/>
            <a:ext cx="609601" cy="304801"/>
          </a:xfrm>
          <a:prstGeom prst="line">
            <a:avLst/>
          </a:prstGeom>
          <a:ln w="12700">
            <a:solidFill>
              <a:srgbClr val="FF99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 flipV="1">
            <a:off x="6083300" y="4202200"/>
            <a:ext cx="762001" cy="3810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 flipV="1">
            <a:off x="6083299" y="4278400"/>
            <a:ext cx="914401" cy="4572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 flipV="1">
            <a:off x="6088062" y="4349838"/>
            <a:ext cx="1066801" cy="533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Line"/>
          <p:cNvSpPr/>
          <p:nvPr/>
        </p:nvSpPr>
        <p:spPr>
          <a:xfrm flipV="1">
            <a:off x="6280149" y="4414925"/>
            <a:ext cx="1028701" cy="533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V="1">
            <a:off x="6553199" y="4494300"/>
            <a:ext cx="914401" cy="4572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 flipV="1">
            <a:off x="6858000" y="4557800"/>
            <a:ext cx="762001" cy="3810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 flipV="1">
            <a:off x="7105696" y="4614149"/>
            <a:ext cx="663483" cy="338153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NÍVEL DE CONFIANÇA"/>
          <p:cNvSpPr txBox="1"/>
          <p:nvPr/>
        </p:nvSpPr>
        <p:spPr>
          <a:xfrm>
            <a:off x="8067675" y="4011700"/>
            <a:ext cx="17303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FFB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NÍVEL DE CONFIANÇA</a:t>
            </a:r>
            <a:r>
              <a:rPr b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94" name="Line"/>
          <p:cNvSpPr/>
          <p:nvPr/>
        </p:nvSpPr>
        <p:spPr>
          <a:xfrm flipV="1">
            <a:off x="7397750" y="4659400"/>
            <a:ext cx="514351" cy="2921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 flipV="1">
            <a:off x="7683499" y="4710200"/>
            <a:ext cx="381001" cy="2286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 flipV="1">
            <a:off x="7934324" y="4726075"/>
            <a:ext cx="304802" cy="2286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8216899" y="478005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8" name="Line"/>
          <p:cNvSpPr/>
          <p:nvPr/>
        </p:nvSpPr>
        <p:spPr>
          <a:xfrm flipV="1">
            <a:off x="8397874" y="478640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Line"/>
          <p:cNvSpPr/>
          <p:nvPr/>
        </p:nvSpPr>
        <p:spPr>
          <a:xfrm flipV="1">
            <a:off x="8550274" y="4795925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V="1">
            <a:off x="8715374" y="479275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 flipV="1">
            <a:off x="8870949" y="4789575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Line"/>
          <p:cNvSpPr/>
          <p:nvPr/>
        </p:nvSpPr>
        <p:spPr>
          <a:xfrm flipV="1">
            <a:off x="9023349" y="478640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Line"/>
          <p:cNvSpPr/>
          <p:nvPr/>
        </p:nvSpPr>
        <p:spPr>
          <a:xfrm flipV="1">
            <a:off x="9140824" y="478640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31"/>
          <p:cNvSpPr txBox="1"/>
          <p:nvPr/>
        </p:nvSpPr>
        <p:spPr>
          <a:xfrm>
            <a:off x="1411008" y="1777083"/>
            <a:ext cx="756972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dirty="0">
                <a:solidFill>
                  <a:srgbClr val="000000"/>
                </a:solidFill>
              </a:rPr>
              <a:t>CULTURA DO “MONOPÓLIO” AINDA PERSISTE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</a:t>
            </a:r>
            <a:r>
              <a:rPr dirty="0" err="1"/>
              <a:t>Ineficiência</a:t>
            </a:r>
            <a:r>
              <a:rPr dirty="0"/>
              <a:t> </a:t>
            </a:r>
            <a:r>
              <a:rPr lang="pt-BR" dirty="0"/>
              <a:t>o</a:t>
            </a:r>
            <a:r>
              <a:rPr dirty="0" err="1"/>
              <a:t>peracional</a:t>
            </a:r>
            <a:endParaRPr dirty="0"/>
          </a:p>
        </p:txBody>
      </p:sp>
      <p:sp>
        <p:nvSpPr>
          <p:cNvPr id="229" name="TextBox 32"/>
          <p:cNvSpPr txBox="1"/>
          <p:nvPr/>
        </p:nvSpPr>
        <p:spPr>
          <a:xfrm>
            <a:off x="1411008" y="2636580"/>
            <a:ext cx="634204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MERCADO CONCENTRADO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Baixa diversidade de produtos</a:t>
            </a:r>
          </a:p>
        </p:txBody>
      </p:sp>
      <p:sp>
        <p:nvSpPr>
          <p:cNvPr id="230" name="TextBox 33"/>
          <p:cNvSpPr txBox="1"/>
          <p:nvPr/>
        </p:nvSpPr>
        <p:spPr>
          <a:xfrm>
            <a:off x="1411008" y="3444230"/>
            <a:ext cx="816361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REGULAÇÃO NÃO INDEPENDENTE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Impossibilidade de construção de politicas de longo prazo</a:t>
            </a:r>
          </a:p>
        </p:txBody>
      </p:sp>
      <p:sp>
        <p:nvSpPr>
          <p:cNvPr id="231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2" name="RAZÕES DA “ATROFIA”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RAZÕES DA “ATROFIA”</a:t>
            </a:r>
          </a:p>
        </p:txBody>
      </p:sp>
      <p:sp>
        <p:nvSpPr>
          <p:cNvPr id="233" name="TextBox 33"/>
          <p:cNvSpPr txBox="1"/>
          <p:nvPr/>
        </p:nvSpPr>
        <p:spPr>
          <a:xfrm>
            <a:off x="1411008" y="5110330"/>
            <a:ext cx="816361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FALTA DE SUPERVISÃO DE CONDUTA DE MERCADO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Regulador focado mais na saúde financeira (Solvência)</a:t>
            </a:r>
          </a:p>
        </p:txBody>
      </p:sp>
      <p:sp>
        <p:nvSpPr>
          <p:cNvPr id="234" name="TextBox 33"/>
          <p:cNvSpPr txBox="1"/>
          <p:nvPr/>
        </p:nvSpPr>
        <p:spPr>
          <a:xfrm>
            <a:off x="1411008" y="4277280"/>
            <a:ext cx="816361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DISTRIBUIÇÃO CONCENTRADA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Excesso de dependência no canal corretor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  <p:bldP spid="230" grpId="3" animBg="1" advAuto="0"/>
      <p:bldP spid="233" grpId="4" animBg="1" advAuto="0"/>
      <p:bldP spid="234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Box 31"/>
          <p:cNvSpPr txBox="1"/>
          <p:nvPr/>
        </p:nvSpPr>
        <p:spPr>
          <a:xfrm>
            <a:off x="1488356" y="2060848"/>
            <a:ext cx="626469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PREVIDÊNCIA?</a:t>
            </a:r>
          </a:p>
          <a:p>
            <a:pPr>
              <a:defRPr sz="2000" b="1">
                <a:solidFill>
                  <a:srgbClr val="9F3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Previdência oficial não atenderá!</a:t>
            </a:r>
          </a:p>
        </p:txBody>
      </p:sp>
      <p:sp>
        <p:nvSpPr>
          <p:cNvPr id="252" name="TextBox 32"/>
          <p:cNvSpPr txBox="1"/>
          <p:nvPr/>
        </p:nvSpPr>
        <p:spPr>
          <a:xfrm>
            <a:off x="1488356" y="2996951"/>
            <a:ext cx="626469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SAÚDE?</a:t>
            </a:r>
          </a:p>
          <a:p>
            <a:pPr>
              <a:defRPr sz="2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Setor de planos de saúde saturado mesmo?</a:t>
            </a:r>
          </a:p>
        </p:txBody>
      </p:sp>
      <p:sp>
        <p:nvSpPr>
          <p:cNvPr id="253" name="TextBox 33"/>
          <p:cNvSpPr txBox="1"/>
          <p:nvPr/>
        </p:nvSpPr>
        <p:spPr>
          <a:xfrm>
            <a:off x="1488356" y="3933056"/>
            <a:ext cx="626469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AUTOMÓVEL?</a:t>
            </a:r>
          </a:p>
          <a:p>
            <a:pPr>
              <a:defRPr sz="2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Somente cerca de 30% da frota está segurada!</a:t>
            </a:r>
          </a:p>
        </p:txBody>
      </p:sp>
      <p:sp>
        <p:nvSpPr>
          <p:cNvPr id="254" name="TextBox 34"/>
          <p:cNvSpPr txBox="1"/>
          <p:nvPr/>
        </p:nvSpPr>
        <p:spPr>
          <a:xfrm>
            <a:off x="1488356" y="4869160"/>
            <a:ext cx="626469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MULTIRISCO?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Sua casa tem seguro?</a:t>
            </a:r>
          </a:p>
        </p:txBody>
      </p:sp>
      <p:sp>
        <p:nvSpPr>
          <p:cNvPr id="255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6" name="ONDE E COMO SE DARÁ O CRESCIMENTO?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4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ONDE E COMO SE DARÁ O CRESCIMENTO?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  <p:bldP spid="252" grpId="2" animBg="1" advAuto="0"/>
      <p:bldP spid="253" grpId="3" animBg="1" advAuto="0"/>
      <p:bldP spid="254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31"/>
          <p:cNvSpPr txBox="1"/>
          <p:nvPr/>
        </p:nvSpPr>
        <p:spPr>
          <a:xfrm>
            <a:off x="1429665" y="1792134"/>
            <a:ext cx="880077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APROVAR O PL 5277/2016 (INDEPENDÊNCIA DA SUSEP)</a:t>
            </a:r>
          </a:p>
          <a:p>
            <a:pPr>
              <a:defRPr sz="2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SUSEP liberada das amarras políticas</a:t>
            </a:r>
          </a:p>
        </p:txBody>
      </p:sp>
      <p:sp>
        <p:nvSpPr>
          <p:cNvPr id="281" name="TextBox 32"/>
          <p:cNvSpPr txBox="1"/>
          <p:nvPr/>
        </p:nvSpPr>
        <p:spPr>
          <a:xfrm>
            <a:off x="1399455" y="2583818"/>
            <a:ext cx="872729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IMPLANTAR A SUPERVISÃO ELETRÔNICA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Indução da modernização do setor, via TI (“Insurtec”)</a:t>
            </a:r>
          </a:p>
        </p:txBody>
      </p:sp>
      <p:sp>
        <p:nvSpPr>
          <p:cNvPr id="282" name="TextBox 33"/>
          <p:cNvSpPr txBox="1"/>
          <p:nvPr/>
        </p:nvSpPr>
        <p:spPr>
          <a:xfrm>
            <a:off x="1429666" y="3291704"/>
            <a:ext cx="880077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IMPLEMENTAR A SUPERVISÃO DE CONDUTA DE MERCADO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Indução à competição: consumidor melhor atendido</a:t>
            </a:r>
          </a:p>
        </p:txBody>
      </p:sp>
      <p:sp>
        <p:nvSpPr>
          <p:cNvPr id="283" name="TextBox 34"/>
          <p:cNvSpPr txBox="1"/>
          <p:nvPr/>
        </p:nvSpPr>
        <p:spPr>
          <a:xfrm>
            <a:off x="1429664" y="4136943"/>
            <a:ext cx="896296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RELAXAMENTO DAS REGRAS PARA NOVOS PRODUTOS 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Induzir a diversificação de produtos</a:t>
            </a:r>
            <a:r>
              <a:rPr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284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5" name="COMO FOMENTAR O CRESCIMENTO DO SETOR?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3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COMO FOMENTAR O CRESCIMENTO DO SETOR?</a:t>
            </a:r>
          </a:p>
        </p:txBody>
      </p:sp>
      <p:sp>
        <p:nvSpPr>
          <p:cNvPr id="286" name="TextBox 34"/>
          <p:cNvSpPr txBox="1"/>
          <p:nvPr/>
        </p:nvSpPr>
        <p:spPr>
          <a:xfrm>
            <a:off x="1429664" y="4982182"/>
            <a:ext cx="8962961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LIBERAÇÃO DA DISTRIBUIÇÃO DE SEGUROS</a:t>
            </a:r>
          </a:p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824B3E"/>
                </a:solidFill>
              </a:rPr>
              <a:t>Eliminar a obrigatoriedade da comissão de corretagem acompanhada da criação da figura do agente de seguros.</a:t>
            </a:r>
            <a:r>
              <a:rPr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  <p:bldP spid="281" grpId="2" animBg="1" advAuto="0"/>
      <p:bldP spid="282" grpId="3" animBg="1" advAuto="0"/>
      <p:bldP spid="283" grpId="4" animBg="1" advAuto="0"/>
      <p:bldP spid="286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tângulo 1"/>
          <p:cNvSpPr txBox="1"/>
          <p:nvPr/>
        </p:nvSpPr>
        <p:spPr>
          <a:xfrm>
            <a:off x="2188590" y="1932141"/>
            <a:ext cx="7814820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OBRIGADO!</a:t>
            </a:r>
          </a:p>
        </p:txBody>
      </p:sp>
      <p:sp>
        <p:nvSpPr>
          <p:cNvPr id="289" name="CaixaDeTexto 2"/>
          <p:cNvSpPr txBox="1"/>
          <p:nvPr/>
        </p:nvSpPr>
        <p:spPr>
          <a:xfrm>
            <a:off x="3019818" y="3462818"/>
            <a:ext cx="6023532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r>
              <a:t>Prof.Roberto Westenberger</a:t>
            </a:r>
          </a:p>
          <a:p>
            <a:pPr algn="ctr">
              <a:defRPr sz="32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roberto@rwprojetos.com</a:t>
            </a:r>
          </a:p>
          <a:p>
            <a:pPr algn="ctr"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r>
              <a:t>(21) 98704-0613</a:t>
            </a:r>
          </a:p>
        </p:txBody>
      </p:sp>
      <p:sp>
        <p:nvSpPr>
          <p:cNvPr id="290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354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Georgia</vt:lpstr>
      <vt:lpstr>Tema do Office</vt:lpstr>
      <vt:lpstr>DECIFRANDO O SETOR BRASILEIRO DE SEGUROS </vt:lpstr>
      <vt:lpstr>SEGURO É UMA BOA APOSTA ESTRATÉGICA!</vt:lpstr>
      <vt:lpstr>ESPECIFICIDADES DO  SEGURO</vt:lpstr>
      <vt:lpstr>Distribuição da Perda Agregada</vt:lpstr>
      <vt:lpstr>RAZÕES DA “ATROFIA”</vt:lpstr>
      <vt:lpstr>ONDE E COMO SE DARÁ O CRESCIMENTO?</vt:lpstr>
      <vt:lpstr>COMO FOMENTAR O CRESCIMENTO DO SETOR?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DECIFRANDO O SETOR BRASILEIRO DE SEGUROS</dc:title>
  <dc:creator>Roberto</dc:creator>
  <cp:lastModifiedBy>user</cp:lastModifiedBy>
  <cp:revision>4</cp:revision>
  <dcterms:modified xsi:type="dcterms:W3CDTF">2018-06-27T06:22:58Z</dcterms:modified>
</cp:coreProperties>
</file>