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6" r:id="rId2"/>
    <p:sldId id="286" r:id="rId3"/>
    <p:sldId id="287" r:id="rId4"/>
    <p:sldId id="294" r:id="rId5"/>
    <p:sldId id="302" r:id="rId6"/>
    <p:sldId id="303" r:id="rId7"/>
    <p:sldId id="301" r:id="rId8"/>
    <p:sldId id="304" r:id="rId9"/>
    <p:sldId id="309" r:id="rId10"/>
    <p:sldId id="311" r:id="rId11"/>
    <p:sldId id="310" r:id="rId12"/>
    <p:sldId id="306" r:id="rId13"/>
    <p:sldId id="307" r:id="rId14"/>
    <p:sldId id="308" r:id="rId15"/>
    <p:sldId id="29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M&amp;FBOVESPA" initials="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7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79137" autoAdjust="0"/>
  </p:normalViewPr>
  <p:slideViewPr>
    <p:cSldViewPr>
      <p:cViewPr varScale="1">
        <p:scale>
          <a:sx n="68" d="100"/>
          <a:sy n="68" d="100"/>
        </p:scale>
        <p:origin x="-154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1" d="100"/>
          <a:sy n="71" d="100"/>
        </p:scale>
        <p:origin x="-269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ço Reservado para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9DEF996C-CA2C-436E-A903-7F2E7C68ADF8}" type="datetimeFigureOut">
              <a:rPr lang="en-US" smtClean="0"/>
              <a:pPr/>
              <a:t>4/22/2015</a:t>
            </a:fld>
            <a:endParaRPr lang="en-US"/>
          </a:p>
        </p:txBody>
      </p:sp>
      <p:sp>
        <p:nvSpPr>
          <p:cNvPr id="4" name="Espaço Reservado para Rodapé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ço Reservado para Número de Slid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FFD6F0E9-F5E0-4616-9C10-7A8C156C72C0}" type="slidenum">
              <a:rPr lang="en-US" smtClean="0"/>
              <a:pPr/>
              <a:t>‹nº›</a:t>
            </a:fld>
            <a:endParaRPr lang="en-US"/>
          </a:p>
        </p:txBody>
      </p:sp>
    </p:spTree>
    <p:extLst>
      <p:ext uri="{BB962C8B-B14F-4D97-AF65-F5344CB8AC3E}">
        <p14:creationId xmlns:p14="http://schemas.microsoft.com/office/powerpoint/2010/main" val="103668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ço Reservado par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6D6514A-F4CA-40F5-B508-6CC5FEA6DD64}" type="datetimeFigureOut">
              <a:rPr lang="en-US" smtClean="0"/>
              <a:pPr/>
              <a:t>4/22/2015</a:t>
            </a:fld>
            <a:endParaRPr lang="en-US"/>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ço Reservado para Anotaçõ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ço Reservado para Número de Slid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E2B8404-7DFF-4128-BBDB-E2DC0C77B126}" type="slidenum">
              <a:rPr lang="en-US" smtClean="0"/>
              <a:pPr/>
              <a:t>‹nº›</a:t>
            </a:fld>
            <a:endParaRPr lang="en-US"/>
          </a:p>
        </p:txBody>
      </p:sp>
    </p:spTree>
    <p:extLst>
      <p:ext uri="{BB962C8B-B14F-4D97-AF65-F5344CB8AC3E}">
        <p14:creationId xmlns:p14="http://schemas.microsoft.com/office/powerpoint/2010/main" val="1393750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sz="1200" kern="1200" baseline="0" dirty="0" smtClean="0">
              <a:solidFill>
                <a:schemeClr val="tx1"/>
              </a:solidFill>
              <a:effectLst/>
              <a:latin typeface="+mn-lt"/>
              <a:ea typeface="+mn-ea"/>
              <a:cs typeface="+mn-cs"/>
            </a:endParaRPr>
          </a:p>
          <a:p>
            <a:endParaRPr lang="pt-BR" sz="1200" kern="1200" dirty="0" smtClean="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3</a:t>
            </a:fld>
            <a:endParaRPr lang="en-US"/>
          </a:p>
        </p:txBody>
      </p:sp>
    </p:spTree>
    <p:extLst>
      <p:ext uri="{BB962C8B-B14F-4D97-AF65-F5344CB8AC3E}">
        <p14:creationId xmlns:p14="http://schemas.microsoft.com/office/powerpoint/2010/main" val="4097666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fontScale="77500" lnSpcReduction="20000"/>
          </a:bodyPr>
          <a:lstStyle/>
          <a:p>
            <a:endParaRPr lang="pt-BR" u="none" dirty="0" smtClean="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12</a:t>
            </a:fld>
            <a:endParaRPr lang="en-US"/>
          </a:p>
        </p:txBody>
      </p:sp>
    </p:spTree>
    <p:extLst>
      <p:ext uri="{BB962C8B-B14F-4D97-AF65-F5344CB8AC3E}">
        <p14:creationId xmlns:p14="http://schemas.microsoft.com/office/powerpoint/2010/main" val="4197444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fontScale="77500" lnSpcReduction="20000"/>
          </a:bodyPr>
          <a:lstStyle/>
          <a:p>
            <a:endParaRPr lang="pt-BR" u="none" dirty="0" smtClean="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13</a:t>
            </a:fld>
            <a:endParaRPr lang="en-US"/>
          </a:p>
        </p:txBody>
      </p:sp>
    </p:spTree>
    <p:extLst>
      <p:ext uri="{BB962C8B-B14F-4D97-AF65-F5344CB8AC3E}">
        <p14:creationId xmlns:p14="http://schemas.microsoft.com/office/powerpoint/2010/main" val="30769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907405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sz="1200" kern="1200" dirty="0" smtClean="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4</a:t>
            </a:fld>
            <a:endParaRPr lang="en-US"/>
          </a:p>
        </p:txBody>
      </p:sp>
    </p:spTree>
    <p:extLst>
      <p:ext uri="{BB962C8B-B14F-4D97-AF65-F5344CB8AC3E}">
        <p14:creationId xmlns:p14="http://schemas.microsoft.com/office/powerpoint/2010/main" val="2079119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sz="1200" kern="1200" baseline="0" dirty="0" smtClean="0">
              <a:solidFill>
                <a:schemeClr val="tx1"/>
              </a:solidFill>
              <a:effectLst/>
              <a:latin typeface="+mn-lt"/>
              <a:ea typeface="+mn-ea"/>
              <a:cs typeface="+mn-cs"/>
            </a:endParaRPr>
          </a:p>
          <a:p>
            <a:endParaRPr lang="pt-BR" sz="1200" kern="1200" dirty="0" smtClean="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5</a:t>
            </a:fld>
            <a:endParaRPr lang="en-US"/>
          </a:p>
        </p:txBody>
      </p:sp>
    </p:spTree>
    <p:extLst>
      <p:ext uri="{BB962C8B-B14F-4D97-AF65-F5344CB8AC3E}">
        <p14:creationId xmlns:p14="http://schemas.microsoft.com/office/powerpoint/2010/main" val="2079119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sz="1200" kern="1200" baseline="0" dirty="0" smtClean="0">
              <a:solidFill>
                <a:schemeClr val="tx1"/>
              </a:solidFill>
              <a:effectLst/>
              <a:latin typeface="+mn-lt"/>
              <a:ea typeface="+mn-ea"/>
              <a:cs typeface="+mn-cs"/>
            </a:endParaRPr>
          </a:p>
          <a:p>
            <a:endParaRPr lang="pt-BR" sz="1200" kern="1200" dirty="0" smtClean="0">
              <a:solidFill>
                <a:schemeClr val="tx1"/>
              </a:solidFill>
              <a:effectLst/>
              <a:latin typeface="+mn-lt"/>
              <a:ea typeface="+mn-ea"/>
              <a:cs typeface="+mn-cs"/>
            </a:endParaRPr>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pPr/>
              <a:t>6</a:t>
            </a:fld>
            <a:endParaRPr lang="en-US"/>
          </a:p>
        </p:txBody>
      </p:sp>
    </p:spTree>
    <p:extLst>
      <p:ext uri="{BB962C8B-B14F-4D97-AF65-F5344CB8AC3E}">
        <p14:creationId xmlns:p14="http://schemas.microsoft.com/office/powerpoint/2010/main" val="2079119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sz="1200" b="1" kern="1200" dirty="0" smtClean="0">
                <a:solidFill>
                  <a:schemeClr val="tx1"/>
                </a:solidFill>
                <a:effectLst/>
                <a:latin typeface="+mn-lt"/>
                <a:ea typeface="+mn-ea"/>
                <a:cs typeface="+mn-cs"/>
              </a:rPr>
              <a:t>Diretrizes do CAF: </a:t>
            </a:r>
            <a:r>
              <a:rPr lang="pt-BR" sz="1200" kern="1200" dirty="0" smtClean="0">
                <a:solidFill>
                  <a:schemeClr val="tx1"/>
                </a:solidFill>
                <a:effectLst/>
                <a:latin typeface="+mn-lt"/>
                <a:ea typeface="+mn-ea"/>
                <a:cs typeface="+mn-cs"/>
              </a:rPr>
              <a:t>O documento é baseado nos princípios da OCDE específicos para governança de estatais,  que foram selecionados, simplificados e adaptados pelo CAF, sendo mantidos aqueles considerados de maior relevância para as estatais da região. Adicionalmente, o documento foi baseado  nas orientações do código de governança corporativa do próprio CAF, recomendado às companhias da América Latina. Dessa forma, as orientações do CAF neste documento estão divididas entre as seguintes dimensões: Necessidade de um arcabouço legal e regulatório eficaz; Função de propriedade do Estado; Direitos e tratamento equitativo dos acionistas; Assembleia Geral de Acionistas; Conselho de Administração; Controle e divulgação das demonstrações financeiras; e Previsão de arbitragem nos estatutos sociais para solução de conflitos.</a:t>
            </a:r>
            <a:r>
              <a:rPr lang="pt-BR" sz="1200" kern="1200" baseline="0" dirty="0" smtClean="0">
                <a:solidFill>
                  <a:schemeClr val="tx1"/>
                </a:solidFill>
                <a:effectLst/>
                <a:latin typeface="+mn-lt"/>
                <a:ea typeface="+mn-ea"/>
                <a:cs typeface="+mn-cs"/>
              </a:rPr>
              <a:t> </a:t>
            </a:r>
            <a:r>
              <a:rPr lang="pt-BR" sz="1200" kern="1200" dirty="0" smtClean="0">
                <a:solidFill>
                  <a:schemeClr val="tx1"/>
                </a:solidFill>
                <a:effectLst/>
                <a:latin typeface="+mn-lt"/>
                <a:ea typeface="+mn-ea"/>
                <a:cs typeface="+mn-cs"/>
              </a:rPr>
              <a:t>A partir de cada uma dessas dimensões, consideradas fundamentais para a estruturação e funcionamento da relação entre o acionista (Estado) e a empresa, o CAF estabelece as melhores práticas, detalhadas em 57 orientações específicas.   </a:t>
            </a:r>
          </a:p>
          <a:p>
            <a:endParaRPr lang="pt-BR" sz="1200" kern="1200" dirty="0" smtClean="0">
              <a:solidFill>
                <a:schemeClr val="tx1"/>
              </a:solidFill>
              <a:effectLst/>
              <a:latin typeface="+mn-lt"/>
              <a:ea typeface="+mn-ea"/>
              <a:cs typeface="+mn-cs"/>
            </a:endParaRPr>
          </a:p>
          <a:p>
            <a:r>
              <a:rPr lang="pt-BR" sz="1200" kern="1200" dirty="0" smtClean="0">
                <a:solidFill>
                  <a:schemeClr val="tx1"/>
                </a:solidFill>
                <a:effectLst/>
                <a:latin typeface="+mn-lt"/>
                <a:ea typeface="+mn-ea"/>
                <a:cs typeface="+mn-cs"/>
              </a:rPr>
              <a:t>Códigos</a:t>
            </a:r>
            <a:r>
              <a:rPr lang="pt-BR" sz="1200" kern="1200" baseline="0" dirty="0" smtClean="0">
                <a:solidFill>
                  <a:schemeClr val="tx1"/>
                </a:solidFill>
                <a:effectLst/>
                <a:latin typeface="+mn-lt"/>
                <a:ea typeface="+mn-ea"/>
                <a:cs typeface="+mn-cs"/>
              </a:rPr>
              <a:t> de 15 países: lembrando que não há um código nacional nos EUA, motivo pelo qual foi utilizado o “</a:t>
            </a:r>
            <a:r>
              <a:rPr lang="pt-BR" sz="1200" kern="1200" baseline="0" dirty="0" err="1" smtClean="0">
                <a:solidFill>
                  <a:schemeClr val="tx1"/>
                </a:solidFill>
                <a:effectLst/>
                <a:latin typeface="+mn-lt"/>
                <a:ea typeface="+mn-ea"/>
                <a:cs typeface="+mn-cs"/>
              </a:rPr>
              <a:t>Principles</a:t>
            </a:r>
            <a:r>
              <a:rPr lang="pt-BR" sz="1200" kern="1200" baseline="0" dirty="0" smtClean="0">
                <a:solidFill>
                  <a:schemeClr val="tx1"/>
                </a:solidFill>
                <a:effectLst/>
                <a:latin typeface="+mn-lt"/>
                <a:ea typeface="+mn-ea"/>
                <a:cs typeface="+mn-cs"/>
              </a:rPr>
              <a:t> </a:t>
            </a:r>
            <a:r>
              <a:rPr lang="pt-BR" sz="1200" kern="1200" baseline="0" dirty="0" err="1" smtClean="0">
                <a:solidFill>
                  <a:schemeClr val="tx1"/>
                </a:solidFill>
                <a:effectLst/>
                <a:latin typeface="+mn-lt"/>
                <a:ea typeface="+mn-ea"/>
                <a:cs typeface="+mn-cs"/>
              </a:rPr>
              <a:t>of</a:t>
            </a:r>
            <a:r>
              <a:rPr lang="pt-BR" sz="1200" kern="1200" baseline="0" dirty="0" smtClean="0">
                <a:solidFill>
                  <a:schemeClr val="tx1"/>
                </a:solidFill>
                <a:effectLst/>
                <a:latin typeface="+mn-lt"/>
                <a:ea typeface="+mn-ea"/>
                <a:cs typeface="+mn-cs"/>
              </a:rPr>
              <a:t> Corporate </a:t>
            </a:r>
            <a:r>
              <a:rPr lang="pt-BR" sz="1200" kern="1200" baseline="0" dirty="0" err="1" smtClean="0">
                <a:solidFill>
                  <a:schemeClr val="tx1"/>
                </a:solidFill>
                <a:effectLst/>
                <a:latin typeface="+mn-lt"/>
                <a:ea typeface="+mn-ea"/>
                <a:cs typeface="+mn-cs"/>
              </a:rPr>
              <a:t>Governance</a:t>
            </a:r>
            <a:r>
              <a:rPr lang="pt-BR" sz="1200" kern="1200" baseline="0" dirty="0" smtClean="0">
                <a:solidFill>
                  <a:schemeClr val="tx1"/>
                </a:solidFill>
                <a:effectLst/>
                <a:latin typeface="+mn-lt"/>
                <a:ea typeface="+mn-ea"/>
                <a:cs typeface="+mn-cs"/>
              </a:rPr>
              <a:t> do Business </a:t>
            </a:r>
            <a:r>
              <a:rPr lang="pt-BR" sz="1200" kern="1200" baseline="0" dirty="0" err="1" smtClean="0">
                <a:solidFill>
                  <a:schemeClr val="tx1"/>
                </a:solidFill>
                <a:effectLst/>
                <a:latin typeface="+mn-lt"/>
                <a:ea typeface="+mn-ea"/>
                <a:cs typeface="+mn-cs"/>
              </a:rPr>
              <a:t>Roundtable</a:t>
            </a:r>
            <a:r>
              <a:rPr lang="pt-BR" sz="1200" kern="1200" baseline="0" dirty="0" smtClean="0">
                <a:solidFill>
                  <a:schemeClr val="tx1"/>
                </a:solidFill>
                <a:effectLst/>
                <a:latin typeface="+mn-lt"/>
                <a:ea typeface="+mn-ea"/>
                <a:cs typeface="+mn-cs"/>
              </a:rPr>
              <a:t>”. </a:t>
            </a:r>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3380152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3380152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021379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2523897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CE2B8404-7DFF-4128-BBDB-E2DC0C77B126}"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27029624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M&amp;FBOVESPA - 1ª Capa">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23528" y="3573016"/>
            <a:ext cx="8640960" cy="400110"/>
          </a:xfrm>
          <a:prstGeom prst="rect">
            <a:avLst/>
          </a:prstGeom>
        </p:spPr>
        <p:txBody>
          <a:bodyPr>
            <a:noAutofit/>
          </a:bodyPr>
          <a:lstStyle>
            <a:lvl1pPr marL="0" indent="0" algn="l">
              <a:buNone/>
              <a:defRPr sz="2000" b="1">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dirty="0" smtClean="0"/>
              <a:t>Clique para editar o estilo do subtítulo mestre</a:t>
            </a:r>
            <a:endParaRPr lang="en-US" dirty="0"/>
          </a:p>
        </p:txBody>
      </p:sp>
      <p:sp>
        <p:nvSpPr>
          <p:cNvPr id="13" name="Título 12"/>
          <p:cNvSpPr>
            <a:spLocks noGrp="1"/>
          </p:cNvSpPr>
          <p:nvPr>
            <p:ph type="title"/>
          </p:nvPr>
        </p:nvSpPr>
        <p:spPr>
          <a:xfrm>
            <a:off x="323528" y="2901670"/>
            <a:ext cx="8640960" cy="523220"/>
          </a:xfrm>
        </p:spPr>
        <p:txBody>
          <a:bodyPr anchor="t">
            <a:noAutofit/>
          </a:bodyPr>
          <a:lstStyle>
            <a:lvl1pPr>
              <a:defRPr sz="2800" b="1">
                <a:solidFill>
                  <a:srgbClr val="00478D"/>
                </a:solidFill>
              </a:defRPr>
            </a:lvl1pPr>
          </a:lstStyle>
          <a:p>
            <a:r>
              <a:rPr lang="pt-BR" dirty="0" smtClean="0"/>
              <a:t>Clique para editar o estilo do título mestre</a:t>
            </a:r>
            <a:endParaRPr lang="en-US" dirty="0"/>
          </a:p>
        </p:txBody>
      </p:sp>
      <p:sp>
        <p:nvSpPr>
          <p:cNvPr id="15" name="Espaço Reservado para Texto 14"/>
          <p:cNvSpPr>
            <a:spLocks noGrp="1"/>
          </p:cNvSpPr>
          <p:nvPr>
            <p:ph type="body" sz="quarter" idx="15"/>
          </p:nvPr>
        </p:nvSpPr>
        <p:spPr>
          <a:xfrm>
            <a:off x="323528" y="3861048"/>
            <a:ext cx="6840760" cy="369332"/>
          </a:xfrm>
          <a:prstGeom prst="rect">
            <a:avLst/>
          </a:prstGeom>
        </p:spPr>
        <p:txBody>
          <a:bodyPr>
            <a:noAutofit/>
          </a:bodyPr>
          <a:lstStyle>
            <a:lvl1pPr>
              <a:buNone/>
              <a:defRPr sz="1800">
                <a:solidFill>
                  <a:schemeClr val="bg1">
                    <a:lumMod val="50000"/>
                  </a:schemeClr>
                </a:solidFill>
              </a:defRPr>
            </a:lvl1pPr>
          </a:lstStyle>
          <a:p>
            <a:pPr lvl="0"/>
            <a:r>
              <a:rPr lang="pt-BR" dirty="0" smtClean="0"/>
              <a:t>Clique para editar os estilos do texto mestre</a:t>
            </a:r>
          </a:p>
        </p:txBody>
      </p:sp>
      <p:sp>
        <p:nvSpPr>
          <p:cNvPr id="12" name="Espaço Reservado para Texto 14"/>
          <p:cNvSpPr>
            <a:spLocks noGrp="1"/>
          </p:cNvSpPr>
          <p:nvPr>
            <p:ph type="body" sz="quarter" idx="16"/>
          </p:nvPr>
        </p:nvSpPr>
        <p:spPr>
          <a:xfrm>
            <a:off x="145143" y="6356350"/>
            <a:ext cx="2050593" cy="500743"/>
          </a:xfrm>
          <a:prstGeom prst="rect">
            <a:avLst/>
          </a:prstGeom>
        </p:spPr>
        <p:txBody>
          <a:bodyPr anchor="ctr">
            <a:noAutofit/>
          </a:bodyPr>
          <a:lstStyle>
            <a:lvl1pPr marL="0" indent="0">
              <a:buNone/>
              <a:defRPr sz="1200">
                <a:solidFill>
                  <a:schemeClr val="bg1">
                    <a:lumMod val="50000"/>
                  </a:schemeClr>
                </a:solidFill>
              </a:defRPr>
            </a:lvl1pPr>
          </a:lstStyle>
          <a:p>
            <a:pPr lvl="0"/>
            <a:r>
              <a:rPr lang="pt-BR" dirty="0" smtClean="0"/>
              <a:t>Clique para editar os estilos do texto mestre</a:t>
            </a:r>
          </a:p>
        </p:txBody>
      </p:sp>
      <p:sp>
        <p:nvSpPr>
          <p:cNvPr id="17" name="CaixaDeTexto 16"/>
          <p:cNvSpPr txBox="1"/>
          <p:nvPr userDrawn="1"/>
        </p:nvSpPr>
        <p:spPr>
          <a:xfrm>
            <a:off x="6025109" y="6524460"/>
            <a:ext cx="841577" cy="184666"/>
          </a:xfrm>
          <a:prstGeom prst="rect">
            <a:avLst/>
          </a:prstGeom>
          <a:noFill/>
        </p:spPr>
        <p:txBody>
          <a:bodyPr wrap="none" lIns="0" tIns="0" rIns="0" bIns="0" rtlCol="0" anchor="ctr">
            <a:spAutoFit/>
          </a:bodyPr>
          <a:lstStyle/>
          <a:p>
            <a:pPr algn="l"/>
            <a:r>
              <a:rPr lang="pt-BR" sz="1200" dirty="0" smtClean="0">
                <a:solidFill>
                  <a:schemeClr val="bg1">
                    <a:lumMod val="50000"/>
                  </a:schemeClr>
                </a:solidFill>
              </a:rPr>
              <a:t>Confidencial</a:t>
            </a:r>
          </a:p>
        </p:txBody>
      </p:sp>
      <p:sp>
        <p:nvSpPr>
          <p:cNvPr id="19" name="CaixaDeTexto 18"/>
          <p:cNvSpPr txBox="1"/>
          <p:nvPr userDrawn="1"/>
        </p:nvSpPr>
        <p:spPr>
          <a:xfrm>
            <a:off x="7249245" y="6524460"/>
            <a:ext cx="793487" cy="184666"/>
          </a:xfrm>
          <a:prstGeom prst="rect">
            <a:avLst/>
          </a:prstGeom>
          <a:noFill/>
        </p:spPr>
        <p:txBody>
          <a:bodyPr wrap="none" lIns="0" tIns="0" rIns="0" bIns="0" rtlCol="0" anchor="ctr">
            <a:spAutoFit/>
          </a:bodyPr>
          <a:lstStyle/>
          <a:p>
            <a:pPr algn="l"/>
            <a:r>
              <a:rPr lang="pt-BR" sz="1200" dirty="0" smtClean="0">
                <a:solidFill>
                  <a:schemeClr val="bg1">
                    <a:lumMod val="50000"/>
                  </a:schemeClr>
                </a:solidFill>
              </a:rPr>
              <a:t>Uso Interno</a:t>
            </a:r>
          </a:p>
        </p:txBody>
      </p:sp>
      <p:sp>
        <p:nvSpPr>
          <p:cNvPr id="21" name="CaixaDeTexto 20"/>
          <p:cNvSpPr txBox="1"/>
          <p:nvPr userDrawn="1"/>
        </p:nvSpPr>
        <p:spPr>
          <a:xfrm>
            <a:off x="8473381" y="6524460"/>
            <a:ext cx="501740" cy="184666"/>
          </a:xfrm>
          <a:prstGeom prst="rect">
            <a:avLst/>
          </a:prstGeom>
          <a:noFill/>
        </p:spPr>
        <p:txBody>
          <a:bodyPr wrap="none" lIns="0" tIns="0" rIns="0" bIns="0" rtlCol="0" anchor="ctr">
            <a:spAutoFit/>
          </a:bodyPr>
          <a:lstStyle/>
          <a:p>
            <a:pPr algn="l"/>
            <a:r>
              <a:rPr lang="pt-BR" sz="1200" dirty="0" smtClean="0">
                <a:solidFill>
                  <a:schemeClr val="bg1">
                    <a:lumMod val="50000"/>
                  </a:schemeClr>
                </a:solidFill>
              </a:rPr>
              <a:t>Público</a:t>
            </a:r>
          </a:p>
        </p:txBody>
      </p:sp>
      <p:sp>
        <p:nvSpPr>
          <p:cNvPr id="10" name="Elipse 9"/>
          <p:cNvSpPr/>
          <p:nvPr userDrawn="1"/>
        </p:nvSpPr>
        <p:spPr>
          <a:xfrm>
            <a:off x="5821785"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000" dirty="0"/>
          </a:p>
        </p:txBody>
      </p:sp>
      <p:sp>
        <p:nvSpPr>
          <p:cNvPr id="11" name="Elipse 10"/>
          <p:cNvSpPr/>
          <p:nvPr userDrawn="1"/>
        </p:nvSpPr>
        <p:spPr>
          <a:xfrm>
            <a:off x="7045921"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000" dirty="0"/>
          </a:p>
        </p:txBody>
      </p:sp>
      <p:sp>
        <p:nvSpPr>
          <p:cNvPr id="14" name="Elipse 13"/>
          <p:cNvSpPr/>
          <p:nvPr userDrawn="1"/>
        </p:nvSpPr>
        <p:spPr>
          <a:xfrm>
            <a:off x="8270057"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000" dirty="0"/>
          </a:p>
        </p:txBody>
      </p:sp>
      <p:pic>
        <p:nvPicPr>
          <p:cNvPr id="16" name="Picture 2"/>
          <p:cNvPicPr>
            <a:picLocks noChangeAspect="1" noChangeArrowheads="1"/>
          </p:cNvPicPr>
          <p:nvPr userDrawn="1"/>
        </p:nvPicPr>
        <p:blipFill>
          <a:blip r:embed="rId2" cstate="print"/>
          <a:srcRect/>
          <a:stretch>
            <a:fillRect/>
          </a:stretch>
        </p:blipFill>
        <p:spPr bwMode="auto">
          <a:xfrm>
            <a:off x="0" y="0"/>
            <a:ext cx="9144000" cy="6861044"/>
          </a:xfrm>
          <a:prstGeom prst="rect">
            <a:avLst/>
          </a:prstGeom>
          <a:noFill/>
          <a:ln w="9525">
            <a:noFill/>
            <a:miter lim="800000"/>
            <a:headEnd/>
            <a:tailEnd/>
          </a:ln>
          <a:effectLst/>
        </p:spPr>
      </p:pic>
      <p:sp>
        <p:nvSpPr>
          <p:cNvPr id="23" name="Espaço Reservado para Texto 14"/>
          <p:cNvSpPr>
            <a:spLocks noGrp="1"/>
          </p:cNvSpPr>
          <p:nvPr>
            <p:ph type="body" sz="quarter" idx="18"/>
          </p:nvPr>
        </p:nvSpPr>
        <p:spPr>
          <a:xfrm>
            <a:off x="251520" y="6384641"/>
            <a:ext cx="2050593" cy="500743"/>
          </a:xfrm>
          <a:prstGeom prst="rect">
            <a:avLst/>
          </a:prstGeom>
        </p:spPr>
        <p:txBody>
          <a:bodyPr anchor="ctr">
            <a:noAutofit/>
          </a:bodyPr>
          <a:lstStyle>
            <a:lvl1pPr marL="0" indent="0">
              <a:buNone/>
              <a:defRPr sz="1200">
                <a:solidFill>
                  <a:schemeClr val="bg1">
                    <a:lumMod val="25000"/>
                  </a:schemeClr>
                </a:solidFill>
              </a:defRPr>
            </a:lvl1pPr>
          </a:lstStyle>
          <a:p>
            <a:pPr lvl="0"/>
            <a:r>
              <a:rPr lang="pt-BR" dirty="0" smtClean="0"/>
              <a:t>Clique para editar os estilos do texto mestre</a:t>
            </a:r>
          </a:p>
        </p:txBody>
      </p:sp>
      <p:sp>
        <p:nvSpPr>
          <p:cNvPr id="24" name="CaixaDeTexto 23"/>
          <p:cNvSpPr txBox="1"/>
          <p:nvPr userDrawn="1"/>
        </p:nvSpPr>
        <p:spPr>
          <a:xfrm>
            <a:off x="4350336" y="6552751"/>
            <a:ext cx="1413849" cy="184666"/>
          </a:xfrm>
          <a:prstGeom prst="rect">
            <a:avLst/>
          </a:prstGeom>
          <a:noFill/>
        </p:spPr>
        <p:txBody>
          <a:bodyPr wrap="none" lIns="0" tIns="0" rIns="0" bIns="0" rtlCol="0" anchor="ctr">
            <a:spAutoFit/>
          </a:bodyPr>
          <a:lstStyle/>
          <a:p>
            <a:pPr algn="l"/>
            <a:r>
              <a:rPr lang="pt-BR" sz="1200" dirty="0" smtClean="0">
                <a:solidFill>
                  <a:schemeClr val="bg1">
                    <a:lumMod val="25000"/>
                  </a:schemeClr>
                </a:solidFill>
              </a:rPr>
              <a:t>Confidencial Restrita</a:t>
            </a:r>
          </a:p>
        </p:txBody>
      </p:sp>
      <p:sp>
        <p:nvSpPr>
          <p:cNvPr id="25" name="CaixaDeTexto 24"/>
          <p:cNvSpPr txBox="1"/>
          <p:nvPr userDrawn="1"/>
        </p:nvSpPr>
        <p:spPr>
          <a:xfrm>
            <a:off x="6131486" y="6552751"/>
            <a:ext cx="841577" cy="184666"/>
          </a:xfrm>
          <a:prstGeom prst="rect">
            <a:avLst/>
          </a:prstGeom>
          <a:noFill/>
        </p:spPr>
        <p:txBody>
          <a:bodyPr wrap="none" lIns="0" tIns="0" rIns="0" bIns="0" rtlCol="0" anchor="ctr">
            <a:spAutoFit/>
          </a:bodyPr>
          <a:lstStyle/>
          <a:p>
            <a:pPr algn="l"/>
            <a:r>
              <a:rPr lang="pt-BR" sz="1200" dirty="0" smtClean="0">
                <a:solidFill>
                  <a:schemeClr val="bg1">
                    <a:lumMod val="25000"/>
                  </a:schemeClr>
                </a:solidFill>
              </a:rPr>
              <a:t>Confidencial</a:t>
            </a:r>
          </a:p>
        </p:txBody>
      </p:sp>
      <p:sp>
        <p:nvSpPr>
          <p:cNvPr id="26" name="CaixaDeTexto 25"/>
          <p:cNvSpPr txBox="1"/>
          <p:nvPr userDrawn="1"/>
        </p:nvSpPr>
        <p:spPr>
          <a:xfrm>
            <a:off x="7355622" y="6552751"/>
            <a:ext cx="793487" cy="184666"/>
          </a:xfrm>
          <a:prstGeom prst="rect">
            <a:avLst/>
          </a:prstGeom>
          <a:noFill/>
        </p:spPr>
        <p:txBody>
          <a:bodyPr wrap="none" lIns="0" tIns="0" rIns="0" bIns="0" rtlCol="0" anchor="ctr">
            <a:spAutoFit/>
          </a:bodyPr>
          <a:lstStyle/>
          <a:p>
            <a:pPr algn="l"/>
            <a:r>
              <a:rPr lang="pt-BR" sz="1200" dirty="0" smtClean="0">
                <a:solidFill>
                  <a:schemeClr val="bg1">
                    <a:lumMod val="25000"/>
                  </a:schemeClr>
                </a:solidFill>
              </a:rPr>
              <a:t>Uso Interno</a:t>
            </a:r>
          </a:p>
        </p:txBody>
      </p:sp>
      <p:sp>
        <p:nvSpPr>
          <p:cNvPr id="27" name="CaixaDeTexto 26"/>
          <p:cNvSpPr txBox="1"/>
          <p:nvPr userDrawn="1"/>
        </p:nvSpPr>
        <p:spPr>
          <a:xfrm>
            <a:off x="8579758" y="6552751"/>
            <a:ext cx="501740" cy="184666"/>
          </a:xfrm>
          <a:prstGeom prst="rect">
            <a:avLst/>
          </a:prstGeom>
          <a:noFill/>
        </p:spPr>
        <p:txBody>
          <a:bodyPr wrap="none" lIns="0" tIns="0" rIns="0" bIns="0" rtlCol="0" anchor="ctr">
            <a:spAutoFit/>
          </a:bodyPr>
          <a:lstStyle/>
          <a:p>
            <a:pPr algn="l"/>
            <a:r>
              <a:rPr lang="pt-BR" sz="1200" dirty="0" smtClean="0">
                <a:solidFill>
                  <a:schemeClr val="bg1">
                    <a:lumMod val="25000"/>
                  </a:schemeClr>
                </a:solidFill>
              </a:rPr>
              <a:t>Público</a:t>
            </a:r>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313032" y="1988840"/>
            <a:ext cx="1107307" cy="156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60024" y="1980597"/>
            <a:ext cx="1264304" cy="224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307397" y="5517232"/>
            <a:ext cx="3331332" cy="262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904309" y="5561806"/>
            <a:ext cx="2124075"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M&amp;FBOVESPA - Agenda">
    <p:spTree>
      <p:nvGrpSpPr>
        <p:cNvPr id="1" name=""/>
        <p:cNvGrpSpPr/>
        <p:nvPr/>
      </p:nvGrpSpPr>
      <p:grpSpPr>
        <a:xfrm>
          <a:off x="0" y="0"/>
          <a:ext cx="0" cy="0"/>
          <a:chOff x="0" y="0"/>
          <a:chExt cx="0" cy="0"/>
        </a:xfrm>
      </p:grpSpPr>
      <p:sp>
        <p:nvSpPr>
          <p:cNvPr id="10" name="Título 9"/>
          <p:cNvSpPr>
            <a:spLocks noGrp="1"/>
          </p:cNvSpPr>
          <p:nvPr>
            <p:ph type="title" hasCustomPrompt="1"/>
          </p:nvPr>
        </p:nvSpPr>
        <p:spPr/>
        <p:txBody>
          <a:bodyPr/>
          <a:lstStyle/>
          <a:p>
            <a:r>
              <a:rPr lang="pt-BR" dirty="0" smtClean="0"/>
              <a:t>CLIQUE PARA EDITAR O ESTILO DO TÍTULO MESTRE</a:t>
            </a:r>
            <a:endParaRPr lang="en-US" dirty="0"/>
          </a:p>
        </p:txBody>
      </p:sp>
      <p:sp>
        <p:nvSpPr>
          <p:cNvPr id="22" name="Espaço Reservado para Texto 13"/>
          <p:cNvSpPr>
            <a:spLocks noGrp="1"/>
          </p:cNvSpPr>
          <p:nvPr>
            <p:ph type="body" sz="quarter" idx="13"/>
          </p:nvPr>
        </p:nvSpPr>
        <p:spPr>
          <a:xfrm>
            <a:off x="251520" y="980728"/>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3" name="Espaço Reservado para Texto 13"/>
          <p:cNvSpPr>
            <a:spLocks noGrp="1"/>
          </p:cNvSpPr>
          <p:nvPr>
            <p:ph type="body" sz="quarter" idx="16"/>
          </p:nvPr>
        </p:nvSpPr>
        <p:spPr>
          <a:xfrm>
            <a:off x="251520" y="1628800"/>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4" name="Espaço Reservado para Texto 13"/>
          <p:cNvSpPr>
            <a:spLocks noGrp="1"/>
          </p:cNvSpPr>
          <p:nvPr>
            <p:ph type="body" sz="quarter" idx="17"/>
          </p:nvPr>
        </p:nvSpPr>
        <p:spPr>
          <a:xfrm>
            <a:off x="251520" y="2276872"/>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5" name="Espaço Reservado para Texto 13"/>
          <p:cNvSpPr>
            <a:spLocks noGrp="1"/>
          </p:cNvSpPr>
          <p:nvPr>
            <p:ph type="body" sz="quarter" idx="18"/>
          </p:nvPr>
        </p:nvSpPr>
        <p:spPr>
          <a:xfrm>
            <a:off x="251520" y="2924944"/>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6" name="Espaço Reservado para Texto 13"/>
          <p:cNvSpPr>
            <a:spLocks noGrp="1"/>
          </p:cNvSpPr>
          <p:nvPr>
            <p:ph type="body" sz="quarter" idx="19"/>
          </p:nvPr>
        </p:nvSpPr>
        <p:spPr>
          <a:xfrm>
            <a:off x="251520" y="3573016"/>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7" name="Espaço Reservado para Texto 13"/>
          <p:cNvSpPr>
            <a:spLocks noGrp="1"/>
          </p:cNvSpPr>
          <p:nvPr>
            <p:ph type="body" sz="quarter" idx="20"/>
          </p:nvPr>
        </p:nvSpPr>
        <p:spPr>
          <a:xfrm>
            <a:off x="251520" y="4221088"/>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8" name="Espaço Reservado para Texto 13"/>
          <p:cNvSpPr>
            <a:spLocks noGrp="1"/>
          </p:cNvSpPr>
          <p:nvPr>
            <p:ph type="body" sz="quarter" idx="21"/>
          </p:nvPr>
        </p:nvSpPr>
        <p:spPr>
          <a:xfrm>
            <a:off x="251520" y="4869160"/>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
        <p:nvSpPr>
          <p:cNvPr id="29" name="Espaço Reservado para Texto 13"/>
          <p:cNvSpPr>
            <a:spLocks noGrp="1"/>
          </p:cNvSpPr>
          <p:nvPr>
            <p:ph type="body" sz="quarter" idx="22"/>
          </p:nvPr>
        </p:nvSpPr>
        <p:spPr>
          <a:xfrm>
            <a:off x="251520" y="5517232"/>
            <a:ext cx="8280400" cy="504056"/>
          </a:xfrm>
          <a:prstGeom prst="rect">
            <a:avLst/>
          </a:prstGeom>
          <a:solidFill>
            <a:schemeClr val="bg1">
              <a:lumMod val="90000"/>
            </a:schemeClr>
          </a:solidFill>
        </p:spPr>
        <p:txBody>
          <a:bodyPr anchor="ctr"/>
          <a:lstStyle>
            <a:lvl1pPr>
              <a:buNone/>
              <a:defRPr sz="2000"/>
            </a:lvl1pPr>
          </a:lstStyle>
          <a:p>
            <a:pPr lvl="0"/>
            <a:r>
              <a:rPr lang="pt-BR" dirty="0" smtClean="0"/>
              <a:t>Clique para editar os estilos do texto mestre</a:t>
            </a:r>
          </a:p>
        </p:txBody>
      </p:sp>
    </p:spTree>
  </p:cSld>
  <p:clrMapOvr>
    <a:masterClrMapping/>
  </p:clrMapOvr>
  <p:transition>
    <p:fade thruBlk="1"/>
  </p:transition>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M&amp;FBOVESPA - 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noAutofit/>
          </a:bodyPr>
          <a:lstStyle/>
          <a:p>
            <a:r>
              <a:rPr lang="pt-BR" dirty="0" smtClean="0"/>
              <a:t>CLIQUE PARA EDITAR O ESTILO DO TÍTULO MESTRE</a:t>
            </a:r>
            <a:endParaRPr lang="en-US" dirty="0"/>
          </a:p>
        </p:txBody>
      </p:sp>
      <p:sp>
        <p:nvSpPr>
          <p:cNvPr id="11" name="Espaço Reservado para Conteúdo 9"/>
          <p:cNvSpPr>
            <a:spLocks noGrp="1"/>
          </p:cNvSpPr>
          <p:nvPr>
            <p:ph sz="quarter" idx="14"/>
          </p:nvPr>
        </p:nvSpPr>
        <p:spPr>
          <a:xfrm>
            <a:off x="251520" y="1772816"/>
            <a:ext cx="8712968" cy="4320480"/>
          </a:xfrm>
          <a:prstGeom prst="rect">
            <a:avLst/>
          </a:prstGeom>
        </p:spPr>
        <p:txBody>
          <a:bodyPr>
            <a:noAutofit/>
          </a:bodyPr>
          <a:lstStyle>
            <a:lvl1pPr marL="0" indent="0">
              <a:buNone/>
              <a:defRPr sz="2000">
                <a:solidFill>
                  <a:schemeClr val="bg1">
                    <a:lumMod val="50000"/>
                  </a:schemeClr>
                </a:solidFill>
              </a:defRPr>
            </a:lvl1pPr>
            <a:lvl2pPr marL="266700" indent="-266700">
              <a:buClr>
                <a:srgbClr val="00B050"/>
              </a:buClr>
              <a:defRPr sz="1800">
                <a:solidFill>
                  <a:schemeClr val="bg1">
                    <a:lumMod val="50000"/>
                  </a:schemeClr>
                </a:solidFill>
              </a:defRPr>
            </a:lvl2pPr>
            <a:lvl3pPr marL="533400" indent="-266700">
              <a:buClr>
                <a:srgbClr val="00B050"/>
              </a:buClr>
              <a:defRPr sz="1600">
                <a:solidFill>
                  <a:schemeClr val="bg1">
                    <a:lumMod val="50000"/>
                  </a:schemeClr>
                </a:solidFill>
              </a:defRPr>
            </a:lvl3pPr>
            <a:lvl4pPr marL="901700" indent="-368300">
              <a:buClr>
                <a:srgbClr val="00B050"/>
              </a:buClr>
              <a:defRPr sz="1400">
                <a:solidFill>
                  <a:schemeClr val="bg1">
                    <a:lumMod val="50000"/>
                  </a:schemeClr>
                </a:solidFill>
              </a:defRPr>
            </a:lvl4pPr>
            <a:lvl5pPr marL="1257300" indent="-355600">
              <a:buClr>
                <a:srgbClr val="00B050"/>
              </a:buClr>
              <a:defRPr sz="1400">
                <a:solidFill>
                  <a:schemeClr val="bg1">
                    <a:lumMod val="50000"/>
                  </a:schemeClr>
                </a:solidFill>
              </a:defRPr>
            </a:lvl5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en-US" dirty="0"/>
          </a:p>
        </p:txBody>
      </p:sp>
      <p:sp>
        <p:nvSpPr>
          <p:cNvPr id="15" name="Espaço Reservado para Texto 13"/>
          <p:cNvSpPr>
            <a:spLocks noGrp="1"/>
          </p:cNvSpPr>
          <p:nvPr>
            <p:ph type="body" sz="quarter" idx="15"/>
          </p:nvPr>
        </p:nvSpPr>
        <p:spPr>
          <a:xfrm>
            <a:off x="251520" y="980728"/>
            <a:ext cx="8712968" cy="576064"/>
          </a:xfrm>
          <a:prstGeom prst="rect">
            <a:avLst/>
          </a:prstGeom>
        </p:spPr>
        <p:txBody>
          <a:bodyPr>
            <a:noAutofit/>
          </a:bodyPr>
          <a:lstStyle>
            <a:lvl1pPr marL="0" indent="0">
              <a:buNone/>
              <a:defRPr sz="2800" b="1" spc="-150">
                <a:solidFill>
                  <a:srgbClr val="00478D"/>
                </a:solidFill>
              </a:defRPr>
            </a:lvl1pPr>
          </a:lstStyle>
          <a:p>
            <a:pPr lvl="0"/>
            <a:r>
              <a:rPr lang="pt-BR" dirty="0" smtClean="0"/>
              <a:t>Clique para editar os estilos do texto mestre</a:t>
            </a:r>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pt-BR" dirty="0" smtClean="0"/>
              <a:t>CLIQUE PARA EDITAR O ESTILO DO TÍTULO MESTRE</a:t>
            </a:r>
            <a:endParaRPr lang="en-US" dirty="0"/>
          </a:p>
        </p:txBody>
      </p:sp>
      <p:sp>
        <p:nvSpPr>
          <p:cNvPr id="6" name="Espaço Reservado para Conteúdo 9"/>
          <p:cNvSpPr>
            <a:spLocks noGrp="1"/>
          </p:cNvSpPr>
          <p:nvPr>
            <p:ph sz="quarter" idx="14"/>
          </p:nvPr>
        </p:nvSpPr>
        <p:spPr>
          <a:xfrm>
            <a:off x="251520" y="1772816"/>
            <a:ext cx="8712968" cy="4320480"/>
          </a:xfrm>
          <a:prstGeom prst="rect">
            <a:avLst/>
          </a:prstGeom>
        </p:spPr>
        <p:txBody>
          <a:bodyPr>
            <a:noAutofit/>
          </a:bodyPr>
          <a:lstStyle>
            <a:lvl1pPr marL="0" indent="0">
              <a:buNone/>
              <a:defRPr sz="2000">
                <a:solidFill>
                  <a:schemeClr val="bg1">
                    <a:lumMod val="50000"/>
                  </a:schemeClr>
                </a:solidFill>
              </a:defRPr>
            </a:lvl1pPr>
            <a:lvl2pPr marL="266700" indent="-266700">
              <a:buClr>
                <a:srgbClr val="00B050"/>
              </a:buClr>
              <a:defRPr sz="1800">
                <a:solidFill>
                  <a:schemeClr val="bg1">
                    <a:lumMod val="50000"/>
                  </a:schemeClr>
                </a:solidFill>
              </a:defRPr>
            </a:lvl2pPr>
            <a:lvl3pPr marL="533400" indent="-266700">
              <a:buClr>
                <a:srgbClr val="00B050"/>
              </a:buClr>
              <a:defRPr sz="1600">
                <a:solidFill>
                  <a:schemeClr val="bg1">
                    <a:lumMod val="50000"/>
                  </a:schemeClr>
                </a:solidFill>
              </a:defRPr>
            </a:lvl3pPr>
            <a:lvl4pPr marL="901700" indent="-368300">
              <a:buClr>
                <a:srgbClr val="00B050"/>
              </a:buClr>
              <a:defRPr sz="1400">
                <a:solidFill>
                  <a:schemeClr val="bg1">
                    <a:lumMod val="50000"/>
                  </a:schemeClr>
                </a:solidFill>
              </a:defRPr>
            </a:lvl4pPr>
            <a:lvl5pPr marL="1257300" indent="-355600">
              <a:buClr>
                <a:srgbClr val="00B050"/>
              </a:buClr>
              <a:defRPr sz="1400">
                <a:solidFill>
                  <a:schemeClr val="bg1">
                    <a:lumMod val="50000"/>
                  </a:schemeClr>
                </a:solidFill>
              </a:defRPr>
            </a:lvl5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en-US" dirty="0"/>
          </a:p>
        </p:txBody>
      </p:sp>
      <p:sp>
        <p:nvSpPr>
          <p:cNvPr id="7" name="Espaço Reservado para Texto 13"/>
          <p:cNvSpPr>
            <a:spLocks noGrp="1"/>
          </p:cNvSpPr>
          <p:nvPr>
            <p:ph type="body" sz="quarter" idx="15"/>
          </p:nvPr>
        </p:nvSpPr>
        <p:spPr>
          <a:xfrm>
            <a:off x="251520" y="980728"/>
            <a:ext cx="8712968" cy="576064"/>
          </a:xfrm>
          <a:prstGeom prst="rect">
            <a:avLst/>
          </a:prstGeom>
        </p:spPr>
        <p:txBody>
          <a:bodyPr>
            <a:noAutofit/>
          </a:bodyPr>
          <a:lstStyle>
            <a:lvl1pPr marL="0" indent="0">
              <a:buNone/>
              <a:defRPr sz="2800" b="1" spc="-150">
                <a:solidFill>
                  <a:srgbClr val="00478D"/>
                </a:solidFill>
              </a:defRPr>
            </a:lvl1pPr>
          </a:lstStyle>
          <a:p>
            <a:pPr lvl="0"/>
            <a:r>
              <a:rPr lang="pt-BR" dirty="0" smtClean="0"/>
              <a:t>Clique para editar os estilos do texto mestre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M&amp;FBOVESPA - Em branco">
    <p:spTree>
      <p:nvGrpSpPr>
        <p:cNvPr id="1" name=""/>
        <p:cNvGrpSpPr/>
        <p:nvPr/>
      </p:nvGrpSpPr>
      <p:grpSpPr>
        <a:xfrm>
          <a:off x="0" y="0"/>
          <a:ext cx="0" cy="0"/>
          <a:chOff x="0" y="0"/>
          <a:chExt cx="0" cy="0"/>
        </a:xfrm>
      </p:grpSpPr>
      <p:sp>
        <p:nvSpPr>
          <p:cNvPr id="7" name="Título 6"/>
          <p:cNvSpPr>
            <a:spLocks noGrp="1"/>
          </p:cNvSpPr>
          <p:nvPr>
            <p:ph type="title" hasCustomPrompt="1"/>
          </p:nvPr>
        </p:nvSpPr>
        <p:spPr/>
        <p:txBody>
          <a:bodyPr>
            <a:noAutofit/>
          </a:bodyPr>
          <a:lstStyle/>
          <a:p>
            <a:r>
              <a:rPr lang="pt-BR" dirty="0" smtClean="0"/>
              <a:t>CLIQUE PARA EDITAR O ESTILO DO TÍTULO MESTRE</a:t>
            </a:r>
            <a:endParaRPr lang="en-US" dirty="0"/>
          </a:p>
        </p:txBody>
      </p:sp>
      <p:sp>
        <p:nvSpPr>
          <p:cNvPr id="6" name="Espaço Reservado para Conteúdo 9"/>
          <p:cNvSpPr>
            <a:spLocks noGrp="1"/>
          </p:cNvSpPr>
          <p:nvPr>
            <p:ph sz="quarter" idx="14"/>
          </p:nvPr>
        </p:nvSpPr>
        <p:spPr>
          <a:xfrm>
            <a:off x="251520" y="980728"/>
            <a:ext cx="8712968" cy="5112568"/>
          </a:xfrm>
          <a:prstGeom prst="rect">
            <a:avLst/>
          </a:prstGeom>
        </p:spPr>
        <p:txBody>
          <a:bodyPr>
            <a:noAutofit/>
          </a:bodyPr>
          <a:lstStyle>
            <a:lvl1pPr marL="0" indent="0">
              <a:buNone/>
              <a:defRPr sz="2000">
                <a:solidFill>
                  <a:schemeClr val="bg1">
                    <a:lumMod val="50000"/>
                  </a:schemeClr>
                </a:solidFill>
              </a:defRPr>
            </a:lvl1pPr>
            <a:lvl2pPr marL="266700" indent="-266700">
              <a:buClr>
                <a:srgbClr val="00B050"/>
              </a:buClr>
              <a:defRPr sz="1800">
                <a:solidFill>
                  <a:schemeClr val="bg1">
                    <a:lumMod val="50000"/>
                  </a:schemeClr>
                </a:solidFill>
              </a:defRPr>
            </a:lvl2pPr>
            <a:lvl3pPr marL="533400" indent="-266700">
              <a:buClr>
                <a:srgbClr val="00B050"/>
              </a:buClr>
              <a:defRPr sz="1600">
                <a:solidFill>
                  <a:schemeClr val="bg1">
                    <a:lumMod val="50000"/>
                  </a:schemeClr>
                </a:solidFill>
              </a:defRPr>
            </a:lvl3pPr>
            <a:lvl4pPr marL="901700" indent="-368300">
              <a:buClr>
                <a:srgbClr val="00B050"/>
              </a:buClr>
              <a:defRPr sz="1400">
                <a:solidFill>
                  <a:schemeClr val="bg1">
                    <a:lumMod val="50000"/>
                  </a:schemeClr>
                </a:solidFill>
              </a:defRPr>
            </a:lvl4pPr>
            <a:lvl5pPr marL="1257300" indent="-355600">
              <a:buClr>
                <a:srgbClr val="00B050"/>
              </a:buClr>
              <a:defRPr sz="1400">
                <a:solidFill>
                  <a:schemeClr val="bg1">
                    <a:lumMod val="50000"/>
                  </a:schemeClr>
                </a:solidFill>
              </a:defRPr>
            </a:lvl5pPr>
          </a:lstStyle>
          <a:p>
            <a:pPr lvl="0"/>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M&amp;FBOVEASPA - 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59488" y="4800600"/>
            <a:ext cx="8805000" cy="566738"/>
          </a:xfrm>
        </p:spPr>
        <p:txBody>
          <a:bodyPr anchor="ctr">
            <a:noAutofit/>
          </a:bodyPr>
          <a:lstStyle>
            <a:lvl1pPr algn="l">
              <a:defRPr sz="2400" b="1">
                <a:solidFill>
                  <a:srgbClr val="00478D"/>
                </a:solidFill>
              </a:defRPr>
            </a:lvl1pPr>
          </a:lstStyle>
          <a:p>
            <a:r>
              <a:rPr lang="pt-BR" dirty="0" smtClean="0"/>
              <a:t>Clique para editar o estilo do título mestre</a:t>
            </a:r>
            <a:endParaRPr lang="en-US" dirty="0"/>
          </a:p>
        </p:txBody>
      </p:sp>
      <p:sp>
        <p:nvSpPr>
          <p:cNvPr id="3" name="Espaço Reservado para Imagem 2"/>
          <p:cNvSpPr>
            <a:spLocks noGrp="1"/>
          </p:cNvSpPr>
          <p:nvPr>
            <p:ph type="pic" idx="1"/>
          </p:nvPr>
        </p:nvSpPr>
        <p:spPr>
          <a:xfrm>
            <a:off x="159488" y="980727"/>
            <a:ext cx="8805000" cy="3746847"/>
          </a:xfrm>
          <a:prstGeom prst="rect">
            <a:avLst/>
          </a:prstGeom>
        </p:spPr>
        <p:txBody>
          <a:bodyPr>
            <a:noAutofit/>
          </a:bodyPr>
          <a:lstStyle>
            <a:lvl1pPr marL="0" indent="0">
              <a:buNone/>
              <a:defRPr sz="32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ço Reservado para Texto 3"/>
          <p:cNvSpPr>
            <a:spLocks noGrp="1"/>
          </p:cNvSpPr>
          <p:nvPr>
            <p:ph type="body" sz="half" idx="2"/>
          </p:nvPr>
        </p:nvSpPr>
        <p:spPr>
          <a:xfrm>
            <a:off x="159488" y="5367338"/>
            <a:ext cx="8805000" cy="804862"/>
          </a:xfrm>
          <a:prstGeom prst="rect">
            <a:avLst/>
          </a:prstGeom>
        </p:spPr>
        <p:txBody>
          <a:bodyPr>
            <a:noAutofit/>
          </a:bodyPr>
          <a:lstStyle>
            <a:lvl1pPr marL="0" indent="0">
              <a:buNone/>
              <a:defRPr sz="1400">
                <a:solidFill>
                  <a:schemeClr val="bg1">
                    <a:lumMod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dirty="0" smtClean="0"/>
              <a:t>Clique para editar os estilos do texto mestre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M&amp;FBOVESPA - Última Capa">
    <p:spTree>
      <p:nvGrpSpPr>
        <p:cNvPr id="1" name=""/>
        <p:cNvGrpSpPr/>
        <p:nvPr/>
      </p:nvGrpSpPr>
      <p:grpSpPr>
        <a:xfrm>
          <a:off x="0" y="0"/>
          <a:ext cx="0" cy="0"/>
          <a:chOff x="0" y="0"/>
          <a:chExt cx="0" cy="0"/>
        </a:xfrm>
      </p:grpSpPr>
      <p:pic>
        <p:nvPicPr>
          <p:cNvPr id="17" name="Picture 2"/>
          <p:cNvPicPr>
            <a:picLocks noChangeAspect="1" noChangeArrowheads="1"/>
          </p:cNvPicPr>
          <p:nvPr userDrawn="1"/>
        </p:nvPicPr>
        <p:blipFill>
          <a:blip r:embed="rId2" cstate="print"/>
          <a:srcRect/>
          <a:stretch>
            <a:fillRect/>
          </a:stretch>
        </p:blipFill>
        <p:spPr bwMode="auto">
          <a:xfrm>
            <a:off x="0" y="0"/>
            <a:ext cx="9144000" cy="6861044"/>
          </a:xfrm>
          <a:prstGeom prst="rect">
            <a:avLst/>
          </a:prstGeom>
          <a:noFill/>
          <a:ln w="9525">
            <a:noFill/>
            <a:miter lim="800000"/>
            <a:headEnd/>
            <a:tailEnd/>
          </a:ln>
          <a:effectLst/>
        </p:spPr>
      </p:pic>
      <p:pic>
        <p:nvPicPr>
          <p:cNvPr id="307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300192" y="6078738"/>
            <a:ext cx="1008112" cy="195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2498" y="6078738"/>
            <a:ext cx="1264304" cy="224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115616" y="3526436"/>
            <a:ext cx="3331332" cy="262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712528" y="3571010"/>
            <a:ext cx="2124075"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Layout Personaliza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4" name="Espaço Reservado para Texto 3"/>
          <p:cNvSpPr>
            <a:spLocks noGrp="1"/>
          </p:cNvSpPr>
          <p:nvPr>
            <p:ph type="body" sz="quarter" idx="10"/>
          </p:nvPr>
        </p:nvSpPr>
        <p:spPr>
          <a:xfrm>
            <a:off x="323850" y="1268413"/>
            <a:ext cx="3743325" cy="2592387"/>
          </a:xfrm>
          <a:prstGeom prst="rect">
            <a:avLst/>
          </a:prstGeom>
        </p:spPr>
        <p:txBody>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5" name="Espaço Reservado para Texto 3"/>
          <p:cNvSpPr>
            <a:spLocks noGrp="1"/>
          </p:cNvSpPr>
          <p:nvPr>
            <p:ph type="body" sz="quarter" idx="11"/>
          </p:nvPr>
        </p:nvSpPr>
        <p:spPr>
          <a:xfrm>
            <a:off x="4283968" y="1268413"/>
            <a:ext cx="3743325" cy="2592387"/>
          </a:xfrm>
          <a:prstGeom prst="rect">
            <a:avLst/>
          </a:prstGeom>
        </p:spPr>
        <p:txBody>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6" name="Espaço Reservado para Texto 3"/>
          <p:cNvSpPr>
            <a:spLocks noGrp="1"/>
          </p:cNvSpPr>
          <p:nvPr>
            <p:ph type="body" sz="quarter" idx="12"/>
          </p:nvPr>
        </p:nvSpPr>
        <p:spPr>
          <a:xfrm>
            <a:off x="4283968" y="3933056"/>
            <a:ext cx="3743325" cy="2592387"/>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Texto 3"/>
          <p:cNvSpPr>
            <a:spLocks noGrp="1"/>
          </p:cNvSpPr>
          <p:nvPr>
            <p:ph type="body" sz="quarter" idx="13"/>
          </p:nvPr>
        </p:nvSpPr>
        <p:spPr>
          <a:xfrm>
            <a:off x="323850" y="3933056"/>
            <a:ext cx="3743325" cy="2592387"/>
          </a:xfrm>
          <a:prstGeom prst="rect">
            <a:avLst/>
          </a:prstGeom>
        </p:spPr>
        <p:txBody>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Tree>
    <p:extLst>
      <p:ext uri="{BB962C8B-B14F-4D97-AF65-F5344CB8AC3E}">
        <p14:creationId xmlns:p14="http://schemas.microsoft.com/office/powerpoint/2010/main" val="578472284"/>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cstate="print">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07504" y="0"/>
            <a:ext cx="6912768" cy="764704"/>
          </a:xfrm>
          <a:prstGeom prst="rect">
            <a:avLst/>
          </a:prstGeom>
        </p:spPr>
        <p:txBody>
          <a:bodyPr vert="horz" lIns="91440" tIns="45720" rIns="91440" bIns="45720" rtlCol="0" anchor="ctr">
            <a:noAutofit/>
          </a:bodyPr>
          <a:lstStyle/>
          <a:p>
            <a:r>
              <a:rPr lang="pt-BR" dirty="0" smtClean="0"/>
              <a:t>CLIQUE PARA EDITAR O ESTILO DO TÍTULO MESTRE</a:t>
            </a:r>
            <a:endParaRPr lang="en-US" dirty="0"/>
          </a:p>
        </p:txBody>
      </p:sp>
      <p:sp>
        <p:nvSpPr>
          <p:cNvPr id="10" name="Espaço Reservado para Texto 14"/>
          <p:cNvSpPr txBox="1">
            <a:spLocks/>
          </p:cNvSpPr>
          <p:nvPr userDrawn="1"/>
        </p:nvSpPr>
        <p:spPr>
          <a:xfrm>
            <a:off x="145143" y="6356350"/>
            <a:ext cx="6083042" cy="500743"/>
          </a:xfrm>
          <a:prstGeom prst="rect">
            <a:avLst/>
          </a:prstGeom>
        </p:spPr>
        <p:txBody>
          <a:bodyPr anchor="ctr">
            <a:noAutofit/>
          </a:bodyPr>
          <a:lstStyle>
            <a:lvl1pPr>
              <a:buNone/>
              <a:defRPr sz="1200">
                <a:solidFill>
                  <a:schemeClr val="bg1">
                    <a:lumMod val="50000"/>
                  </a:schemeClr>
                </a:solidFill>
              </a:defRPr>
            </a:lvl1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1100" b="0" i="0" u="none" strike="noStrike" kern="1200" cap="none" spc="0" normalizeH="0" baseline="0" noProof="0" dirty="0" smtClean="0">
                <a:ln>
                  <a:noFill/>
                </a:ln>
                <a:solidFill>
                  <a:schemeClr val="bg1">
                    <a:lumMod val="50000"/>
                  </a:schemeClr>
                </a:solidFill>
                <a:effectLst/>
                <a:uLnTx/>
                <a:uFillTx/>
                <a:latin typeface="+mn-lt"/>
                <a:ea typeface="+mn-ea"/>
                <a:cs typeface="+mn-cs"/>
              </a:rPr>
              <a:t>Programa de Governança de Estatais</a:t>
            </a:r>
          </a:p>
        </p:txBody>
      </p:sp>
      <p:sp>
        <p:nvSpPr>
          <p:cNvPr id="5" name="CaixaDeTexto 4"/>
          <p:cNvSpPr txBox="1"/>
          <p:nvPr userDrawn="1"/>
        </p:nvSpPr>
        <p:spPr>
          <a:xfrm>
            <a:off x="8792840" y="6512644"/>
            <a:ext cx="243656" cy="184666"/>
          </a:xfrm>
          <a:prstGeom prst="rect">
            <a:avLst/>
          </a:prstGeom>
          <a:noFill/>
        </p:spPr>
        <p:txBody>
          <a:bodyPr wrap="none" lIns="0" tIns="0" rIns="0" bIns="0" rtlCol="0">
            <a:spAutoFit/>
          </a:bodyPr>
          <a:lstStyle/>
          <a:p>
            <a:pPr algn="r"/>
            <a:fld id="{EA12C413-1501-45D4-BFC3-B60CE0C9B2FE}" type="slidenum">
              <a:rPr lang="en-US" sz="1200" smtClean="0">
                <a:solidFill>
                  <a:schemeClr val="bg1">
                    <a:lumMod val="50000"/>
                  </a:schemeClr>
                </a:solidFill>
              </a:rPr>
              <a:pPr algn="r"/>
              <a:t>‹nº›</a:t>
            </a:fld>
            <a:endParaRPr lang="en-US" sz="1200" dirty="0">
              <a:solidFill>
                <a:schemeClr val="bg1">
                  <a:lumMod val="50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5" r:id="rId5"/>
    <p:sldLayoutId id="2147483657" r:id="rId6"/>
    <p:sldLayoutId id="2147483660" r:id="rId7"/>
    <p:sldLayoutId id="2147483662" r:id="rId8"/>
  </p:sldLayoutIdLst>
  <p:transition>
    <p:fade/>
  </p:transition>
  <p:timing>
    <p:tnLst>
      <p:par>
        <p:cTn id="1" dur="indefinite" restart="never" nodeType="tmRoot"/>
      </p:par>
    </p:tnLst>
  </p:timing>
  <p:txStyles>
    <p:titleStyle>
      <a:lvl1pPr algn="l" defTabSz="914400" rtl="0" eaLnBrk="1" latinLnBrk="0" hangingPunct="1">
        <a:spcBef>
          <a:spcPct val="0"/>
        </a:spcBef>
        <a:buNone/>
        <a:defRPr sz="2000" kern="1200" spc="-150" baseline="0">
          <a:solidFill>
            <a:schemeClr val="bg1">
              <a:lumMod val="5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Texto 7"/>
          <p:cNvSpPr>
            <a:spLocks noGrp="1"/>
          </p:cNvSpPr>
          <p:nvPr>
            <p:ph type="body" sz="quarter" idx="16"/>
          </p:nvPr>
        </p:nvSpPr>
        <p:spPr/>
        <p:txBody>
          <a:bodyPr/>
          <a:lstStyle/>
          <a:p>
            <a:r>
              <a:rPr lang="pt-BR" b="1" dirty="0" smtClean="0"/>
              <a:t>Abril/2015</a:t>
            </a:r>
            <a:endParaRPr lang="pt-BR" b="1" dirty="0"/>
          </a:p>
        </p:txBody>
      </p:sp>
      <p:sp>
        <p:nvSpPr>
          <p:cNvPr id="10" name="Elipse 9"/>
          <p:cNvSpPr/>
          <p:nvPr/>
        </p:nvSpPr>
        <p:spPr>
          <a:xfrm>
            <a:off x="5821785"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000" dirty="0"/>
          </a:p>
        </p:txBody>
      </p:sp>
      <p:sp>
        <p:nvSpPr>
          <p:cNvPr id="11" name="Elipse 10"/>
          <p:cNvSpPr/>
          <p:nvPr/>
        </p:nvSpPr>
        <p:spPr>
          <a:xfrm>
            <a:off x="7045921"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1000" b="1" dirty="0"/>
          </a:p>
        </p:txBody>
      </p:sp>
      <p:sp>
        <p:nvSpPr>
          <p:cNvPr id="12" name="Elipse 11"/>
          <p:cNvSpPr/>
          <p:nvPr/>
        </p:nvSpPr>
        <p:spPr>
          <a:xfrm>
            <a:off x="8270057" y="6525344"/>
            <a:ext cx="188640" cy="188640"/>
          </a:xfrm>
          <a:prstGeom prst="ellipse">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t>X</a:t>
            </a:r>
            <a:endParaRPr lang="en-US" sz="1000" b="1" dirty="0"/>
          </a:p>
        </p:txBody>
      </p:sp>
      <p:sp>
        <p:nvSpPr>
          <p:cNvPr id="13" name="Título 12"/>
          <p:cNvSpPr txBox="1">
            <a:spLocks/>
          </p:cNvSpPr>
          <p:nvPr/>
        </p:nvSpPr>
        <p:spPr>
          <a:xfrm>
            <a:off x="429905" y="2929961"/>
            <a:ext cx="8640960" cy="523220"/>
          </a:xfrm>
          <a:prstGeom prst="rect">
            <a:avLst/>
          </a:prstGeom>
        </p:spPr>
        <p:txBody>
          <a:bodyPr vert="horz" lIns="91440" tIns="45720" rIns="91440" bIns="45720" rtlCol="0" anchor="t">
            <a:noAutofit/>
          </a:bodyPr>
          <a:lstStyle>
            <a:lvl1pPr algn="l" defTabSz="914400" rtl="0" eaLnBrk="1" latinLnBrk="0" hangingPunct="1">
              <a:spcBef>
                <a:spcPct val="0"/>
              </a:spcBef>
              <a:buNone/>
              <a:defRPr sz="2800" b="1" kern="1200" spc="-150" baseline="0">
                <a:solidFill>
                  <a:srgbClr val="FFFFFF"/>
                </a:solidFill>
                <a:latin typeface="+mj-lt"/>
                <a:ea typeface="+mj-ea"/>
                <a:cs typeface="+mj-cs"/>
              </a:defRPr>
            </a:lvl1pPr>
          </a:lstStyle>
          <a:p>
            <a:endParaRPr lang="en-US" dirty="0"/>
          </a:p>
        </p:txBody>
      </p:sp>
      <p:sp>
        <p:nvSpPr>
          <p:cNvPr id="14" name="Subtítulo 2"/>
          <p:cNvSpPr txBox="1">
            <a:spLocks/>
          </p:cNvSpPr>
          <p:nvPr/>
        </p:nvSpPr>
        <p:spPr>
          <a:xfrm>
            <a:off x="503040" y="2996952"/>
            <a:ext cx="8640960" cy="400110"/>
          </a:xfrm>
          <a:prstGeom prst="rect">
            <a:avLst/>
          </a:prstGeom>
        </p:spPr>
        <p:txBody>
          <a:bodyPr>
            <a:noAutofit/>
          </a:bodyPr>
          <a:lstStyle>
            <a:lvl1pPr marL="0" indent="0" algn="l" defTabSz="914400" rtl="0" eaLnBrk="1" latinLnBrk="0" hangingPunct="1">
              <a:spcBef>
                <a:spcPct val="20000"/>
              </a:spcBef>
              <a:buFont typeface="Arial" pitchFamily="34" charset="0"/>
              <a:buNone/>
              <a:defRPr sz="2000" b="1" kern="1200">
                <a:solidFill>
                  <a:srgbClr val="FFFFFF"/>
                </a:solidFill>
                <a:latin typeface="+mn-lt"/>
                <a:ea typeface="+mn-ea"/>
                <a:cs typeface="+mn-cs"/>
              </a:defRPr>
            </a:lvl1pPr>
            <a:lvl2pPr marL="457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pt-BR" sz="2800" dirty="0" smtClean="0"/>
              <a:t>Programa de Governança de Estatais</a:t>
            </a:r>
            <a:endParaRPr lang="pt-BR" sz="2800"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4"/>
          </p:nvPr>
        </p:nvSpPr>
        <p:spPr>
          <a:xfrm>
            <a:off x="323528" y="836712"/>
            <a:ext cx="8136904" cy="5904656"/>
          </a:xfrm>
        </p:spPr>
        <p:txBody>
          <a:bodyPr/>
          <a:lstStyle/>
          <a:p>
            <a:pPr marL="182563" lvl="1" indent="-176213" algn="just" eaLnBrk="0" fontAlgn="base" hangingPunct="0">
              <a:spcAft>
                <a:spcPct val="0"/>
              </a:spcAft>
              <a:buFont typeface="Arial" pitchFamily="34" charset="0"/>
              <a:buChar char="•"/>
            </a:pPr>
            <a:endParaRPr lang="pt-BR" sz="600" b="1" dirty="0" smtClean="0">
              <a:solidFill>
                <a:srgbClr val="0046AD"/>
              </a:solidFill>
            </a:endParaRPr>
          </a:p>
          <a:p>
            <a:pPr marL="6350" lvl="1" indent="0" algn="just" eaLnBrk="0" fontAlgn="base" hangingPunct="0">
              <a:spcAft>
                <a:spcPct val="0"/>
              </a:spcAft>
              <a:buNone/>
            </a:pPr>
            <a:r>
              <a:rPr lang="pt-BR" sz="1600" b="1" dirty="0" smtClean="0">
                <a:solidFill>
                  <a:schemeClr val="tx2"/>
                </a:solidFill>
              </a:rPr>
              <a:t>Controles Internos</a:t>
            </a:r>
            <a:endParaRPr lang="pt-BR" sz="1600" b="1" dirty="0">
              <a:solidFill>
                <a:schemeClr val="tx2"/>
              </a:solidFill>
            </a:endParaRP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Auditoria</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Políticas de TPR</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Código de Ética</a:t>
            </a:r>
          </a:p>
          <a:p>
            <a:pPr marL="0" lvl="1" indent="0" algn="just" eaLnBrk="0" fontAlgn="base" hangingPunct="0">
              <a:spcAft>
                <a:spcPct val="0"/>
              </a:spcAft>
              <a:buNone/>
            </a:pPr>
            <a:endParaRPr lang="pt-BR" sz="1600" b="1" dirty="0" smtClean="0">
              <a:solidFill>
                <a:schemeClr val="tx2"/>
              </a:solidFill>
            </a:endParaRPr>
          </a:p>
          <a:p>
            <a:pPr marL="0" lvl="1" indent="0" algn="just" eaLnBrk="0" fontAlgn="base" hangingPunct="0">
              <a:spcAft>
                <a:spcPct val="0"/>
              </a:spcAft>
              <a:buNone/>
            </a:pPr>
            <a:r>
              <a:rPr lang="pt-BR" sz="1600" b="1" dirty="0" smtClean="0">
                <a:solidFill>
                  <a:schemeClr val="tx2"/>
                </a:solidFill>
              </a:rPr>
              <a:t>Transparência e Sustentabilidade</a:t>
            </a:r>
            <a:endParaRPr lang="pt-BR" sz="1600" b="1" dirty="0">
              <a:solidFill>
                <a:schemeClr val="tx2"/>
              </a:solidFill>
            </a:endParaRP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Relatório de Sustentabilidade</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Responsabilidade pela divulgação de informações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Auditoria Independente</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Relatório sobre governança e atividades</a:t>
            </a:r>
          </a:p>
          <a:p>
            <a:pPr marL="292950" lvl="1" indent="-285750" algn="just" eaLnBrk="0" fontAlgn="base" hangingPunct="0">
              <a:spcAft>
                <a:spcPct val="0"/>
              </a:spcAft>
              <a:buFont typeface="Arial" panose="020B0604020202020204" pitchFamily="34" charset="0"/>
              <a:buChar char="•"/>
            </a:pPr>
            <a:endParaRPr lang="pt-BR" sz="1600" dirty="0">
              <a:solidFill>
                <a:schemeClr val="tx1"/>
              </a:solidFill>
            </a:endParaRPr>
          </a:p>
          <a:p>
            <a:pPr marL="7200" lvl="1" indent="0" algn="just" eaLnBrk="0" fontAlgn="base" hangingPunct="0">
              <a:spcAft>
                <a:spcPct val="0"/>
              </a:spcAft>
              <a:buNone/>
            </a:pPr>
            <a:endParaRPr lang="pt-BR" sz="1600" b="1" dirty="0" smtClean="0">
              <a:solidFill>
                <a:srgbClr val="0046AD"/>
              </a:solidFill>
            </a:endParaRPr>
          </a:p>
          <a:p>
            <a:pPr marL="374887" lvl="1" indent="0" algn="just" eaLnBrk="0" fontAlgn="base" hangingPunct="0">
              <a:spcAft>
                <a:spcPct val="0"/>
              </a:spcAft>
              <a:buNone/>
            </a:pPr>
            <a:endParaRPr lang="pt-BR" sz="2000" dirty="0" smtClean="0">
              <a:solidFill>
                <a:schemeClr val="accent3">
                  <a:lumMod val="60000"/>
                  <a:lumOff val="40000"/>
                </a:schemeClr>
              </a:solidFill>
            </a:endParaRPr>
          </a:p>
        </p:txBody>
      </p:sp>
      <p:sp>
        <p:nvSpPr>
          <p:cNvPr id="6" name="Título 1"/>
          <p:cNvSpPr>
            <a:spLocks noGrp="1"/>
          </p:cNvSpPr>
          <p:nvPr>
            <p:ph type="title"/>
          </p:nvPr>
        </p:nvSpPr>
        <p:spPr>
          <a:xfrm>
            <a:off x="107504" y="0"/>
            <a:ext cx="6912768" cy="764704"/>
          </a:xfrm>
        </p:spPr>
        <p:txBody>
          <a:bodyPr/>
          <a:lstStyle/>
          <a:p>
            <a:r>
              <a:rPr lang="pt-BR" sz="2400" b="1" dirty="0" smtClean="0">
                <a:solidFill>
                  <a:schemeClr val="tx2"/>
                </a:solidFill>
              </a:rPr>
              <a:t>Mapeamento de GC nos países pesquisados</a:t>
            </a:r>
            <a:endParaRPr lang="pt-BR" u="sng" dirty="0"/>
          </a:p>
        </p:txBody>
      </p:sp>
    </p:spTree>
    <p:extLst>
      <p:ext uri="{BB962C8B-B14F-4D97-AF65-F5344CB8AC3E}">
        <p14:creationId xmlns:p14="http://schemas.microsoft.com/office/powerpoint/2010/main" val="271538426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4"/>
          </p:nvPr>
        </p:nvSpPr>
        <p:spPr>
          <a:xfrm>
            <a:off x="323528" y="836712"/>
            <a:ext cx="8136904" cy="5904656"/>
          </a:xfrm>
        </p:spPr>
        <p:txBody>
          <a:bodyPr/>
          <a:lstStyle/>
          <a:p>
            <a:pPr marL="182563" lvl="1" indent="-176213" algn="just" eaLnBrk="0" fontAlgn="base" hangingPunct="0">
              <a:spcAft>
                <a:spcPct val="0"/>
              </a:spcAft>
              <a:buFont typeface="Arial" pitchFamily="34" charset="0"/>
              <a:buChar char="•"/>
            </a:pPr>
            <a:endParaRPr lang="pt-BR" sz="600" b="1" dirty="0" smtClean="0">
              <a:solidFill>
                <a:srgbClr val="0046AD"/>
              </a:solidFill>
            </a:endParaRPr>
          </a:p>
          <a:p>
            <a:pPr marL="6350" lvl="1" indent="0" algn="just" eaLnBrk="0" fontAlgn="base" hangingPunct="0">
              <a:spcAft>
                <a:spcPct val="0"/>
              </a:spcAft>
              <a:buNone/>
            </a:pPr>
            <a:r>
              <a:rPr lang="pt-BR" sz="1600" b="1" dirty="0" smtClean="0">
                <a:solidFill>
                  <a:schemeClr val="tx2"/>
                </a:solidFill>
              </a:rPr>
              <a:t>CODELCO</a:t>
            </a:r>
          </a:p>
          <a:p>
            <a:pPr marL="6350" lvl="1" indent="0" algn="just" eaLnBrk="0" fontAlgn="base" hangingPunct="0">
              <a:spcAft>
                <a:spcPct val="0"/>
              </a:spcAft>
              <a:buNone/>
            </a:pPr>
            <a:endParaRPr lang="pt-BR" sz="1600" b="1" dirty="0">
              <a:solidFill>
                <a:schemeClr val="tx2"/>
              </a:solidFill>
            </a:endParaRPr>
          </a:p>
          <a:p>
            <a:pPr marL="6350" lvl="1" indent="0" algn="just" eaLnBrk="0" fontAlgn="base" hangingPunct="0">
              <a:spcAft>
                <a:spcPct val="0"/>
              </a:spcAft>
              <a:buNone/>
            </a:pPr>
            <a:r>
              <a:rPr lang="pt-BR" sz="1600" b="1" dirty="0" smtClean="0">
                <a:solidFill>
                  <a:schemeClr val="tx2"/>
                </a:solidFill>
              </a:rPr>
              <a:t>STATOIL</a:t>
            </a:r>
          </a:p>
          <a:p>
            <a:pPr marL="6350" lvl="1" indent="0" algn="just" eaLnBrk="0" fontAlgn="base" hangingPunct="0">
              <a:spcAft>
                <a:spcPct val="0"/>
              </a:spcAft>
              <a:buNone/>
            </a:pPr>
            <a:endParaRPr lang="pt-BR" sz="1600" b="1" dirty="0" smtClean="0">
              <a:solidFill>
                <a:schemeClr val="tx2"/>
              </a:solidFill>
            </a:endParaRPr>
          </a:p>
          <a:p>
            <a:pPr marL="6350" lvl="1" indent="0" algn="just" eaLnBrk="0" fontAlgn="base" hangingPunct="0">
              <a:spcAft>
                <a:spcPct val="0"/>
              </a:spcAft>
              <a:buNone/>
            </a:pPr>
            <a:r>
              <a:rPr lang="pt-BR" sz="1600" b="1" dirty="0" smtClean="0">
                <a:solidFill>
                  <a:schemeClr val="tx2"/>
                </a:solidFill>
              </a:rPr>
              <a:t>SINGAPORE AIR</a:t>
            </a:r>
            <a:endParaRPr lang="pt-BR" sz="1600" b="1" dirty="0" smtClean="0">
              <a:solidFill>
                <a:srgbClr val="0046AD"/>
              </a:solidFill>
            </a:endParaRPr>
          </a:p>
          <a:p>
            <a:pPr marL="374887" lvl="1" indent="0" algn="just" eaLnBrk="0" fontAlgn="base" hangingPunct="0">
              <a:spcAft>
                <a:spcPct val="0"/>
              </a:spcAft>
              <a:buNone/>
            </a:pPr>
            <a:endParaRPr lang="pt-BR" sz="2000" dirty="0" smtClean="0">
              <a:solidFill>
                <a:schemeClr val="accent3">
                  <a:lumMod val="60000"/>
                  <a:lumOff val="40000"/>
                </a:schemeClr>
              </a:solidFill>
            </a:endParaRPr>
          </a:p>
          <a:p>
            <a:pPr marL="0" lvl="1" indent="0" algn="just" eaLnBrk="0" fontAlgn="base" hangingPunct="0">
              <a:spcAft>
                <a:spcPct val="0"/>
              </a:spcAft>
              <a:buNone/>
            </a:pPr>
            <a:r>
              <a:rPr lang="pt-BR" sz="2000" dirty="0" smtClean="0">
                <a:solidFill>
                  <a:schemeClr val="accent3">
                    <a:lumMod val="60000"/>
                    <a:lumOff val="40000"/>
                  </a:schemeClr>
                </a:solidFill>
              </a:rPr>
              <a:t>Com foco em avaliar a estrutura da administração e controles das empresas, o levantamento traz informações sobre:</a:t>
            </a:r>
            <a:endParaRPr lang="pt-BR" sz="2000" dirty="0">
              <a:solidFill>
                <a:schemeClr val="accent3">
                  <a:lumMod val="60000"/>
                  <a:lumOff val="40000"/>
                </a:schemeClr>
              </a:solidFill>
            </a:endParaRP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Composição</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Competências</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Comitês</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Controles internos</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Sustentabilidade</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Políticas</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Código de Conduta</a:t>
            </a:r>
          </a:p>
          <a:p>
            <a:pPr lvl="1" algn="just" eaLnBrk="0" fontAlgn="base" hangingPunct="0">
              <a:spcAft>
                <a:spcPct val="0"/>
              </a:spcAft>
              <a:buFont typeface="Arial" panose="020B0604020202020204" pitchFamily="34" charset="0"/>
              <a:buChar char="•"/>
            </a:pPr>
            <a:r>
              <a:rPr lang="pt-BR" dirty="0" smtClean="0">
                <a:solidFill>
                  <a:schemeClr val="accent3">
                    <a:lumMod val="60000"/>
                    <a:lumOff val="40000"/>
                  </a:schemeClr>
                </a:solidFill>
              </a:rPr>
              <a:t>Calendário de Eventos Corporativos</a:t>
            </a:r>
            <a:endParaRPr lang="pt-BR" dirty="0">
              <a:solidFill>
                <a:schemeClr val="accent3">
                  <a:lumMod val="60000"/>
                  <a:lumOff val="40000"/>
                </a:schemeClr>
              </a:solidFill>
            </a:endParaRPr>
          </a:p>
        </p:txBody>
      </p:sp>
      <p:sp>
        <p:nvSpPr>
          <p:cNvPr id="6" name="Título 1"/>
          <p:cNvSpPr>
            <a:spLocks noGrp="1"/>
          </p:cNvSpPr>
          <p:nvPr>
            <p:ph type="title"/>
          </p:nvPr>
        </p:nvSpPr>
        <p:spPr>
          <a:xfrm>
            <a:off x="107504" y="0"/>
            <a:ext cx="6912768" cy="764704"/>
          </a:xfrm>
        </p:spPr>
        <p:txBody>
          <a:bodyPr/>
          <a:lstStyle/>
          <a:p>
            <a:r>
              <a:rPr lang="pt-BR" sz="2400" b="1" dirty="0" smtClean="0">
                <a:solidFill>
                  <a:schemeClr val="tx2"/>
                </a:solidFill>
              </a:rPr>
              <a:t>Referências de empresas estatais</a:t>
            </a:r>
            <a:endParaRPr lang="pt-BR" u="sng" dirty="0"/>
          </a:p>
        </p:txBody>
      </p:sp>
    </p:spTree>
    <p:extLst>
      <p:ext uri="{BB962C8B-B14F-4D97-AF65-F5344CB8AC3E}">
        <p14:creationId xmlns:p14="http://schemas.microsoft.com/office/powerpoint/2010/main" val="192707466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pPr>
              <a:spcAft>
                <a:spcPts val="1200"/>
              </a:spcAft>
            </a:pPr>
            <a:r>
              <a:rPr lang="pt-BR" sz="2400" b="1" dirty="0">
                <a:solidFill>
                  <a:schemeClr val="tx2"/>
                </a:solidFill>
              </a:rPr>
              <a:t>Mecanismos de </a:t>
            </a:r>
            <a:r>
              <a:rPr lang="pt-BR" sz="2400" b="1" dirty="0" smtClean="0">
                <a:solidFill>
                  <a:schemeClr val="tx2"/>
                </a:solidFill>
              </a:rPr>
              <a:t>Reconhecimento</a:t>
            </a:r>
            <a:endParaRPr lang="pt-BR" sz="2400" b="1" i="1" dirty="0">
              <a:solidFill>
                <a:schemeClr val="tx2"/>
              </a:solidFill>
            </a:endParaRPr>
          </a:p>
        </p:txBody>
      </p:sp>
      <p:sp>
        <p:nvSpPr>
          <p:cNvPr id="6" name="CaixaDeTexto 5"/>
          <p:cNvSpPr txBox="1"/>
          <p:nvPr/>
        </p:nvSpPr>
        <p:spPr>
          <a:xfrm>
            <a:off x="323528" y="980728"/>
            <a:ext cx="8424936" cy="3724096"/>
          </a:xfrm>
          <a:prstGeom prst="rect">
            <a:avLst/>
          </a:prstGeom>
          <a:noFill/>
        </p:spPr>
        <p:txBody>
          <a:bodyPr wrap="square" rtlCol="0">
            <a:spAutoFit/>
          </a:bodyPr>
          <a:lstStyle/>
          <a:p>
            <a:pPr lvl="0" algn="just">
              <a:buClr>
                <a:srgbClr val="00B050"/>
              </a:buClr>
            </a:pPr>
            <a:r>
              <a:rPr lang="pt-BR" sz="2000" dirty="0">
                <a:solidFill>
                  <a:srgbClr val="F2F2F2">
                    <a:lumMod val="50000"/>
                  </a:srgbClr>
                </a:solidFill>
              </a:rPr>
              <a:t>Programa de adesão voluntária pelas empresas estatais</a:t>
            </a:r>
          </a:p>
          <a:p>
            <a:pPr marL="342900" indent="-342900" algn="just">
              <a:buClr>
                <a:srgbClr val="00B050"/>
              </a:buClr>
              <a:buFont typeface="+mj-lt"/>
              <a:buAutoNum type="arabicPeriod"/>
            </a:pPr>
            <a:endParaRPr lang="pt-BR" sz="2000" dirty="0" smtClean="0">
              <a:solidFill>
                <a:srgbClr val="F2F2F2">
                  <a:lumMod val="50000"/>
                </a:srgbClr>
              </a:solidFill>
            </a:endParaRPr>
          </a:p>
          <a:p>
            <a:pPr marL="342900" indent="-342900" algn="just">
              <a:buClr>
                <a:srgbClr val="00B050"/>
              </a:buClr>
              <a:buFont typeface="+mj-lt"/>
              <a:buAutoNum type="arabicPeriod"/>
            </a:pPr>
            <a:endParaRPr lang="pt-BR" dirty="0">
              <a:solidFill>
                <a:srgbClr val="F2F2F2">
                  <a:lumMod val="50000"/>
                </a:srgbClr>
              </a:solidFill>
            </a:endParaRPr>
          </a:p>
          <a:p>
            <a:pPr marL="342900" indent="-342900" algn="just">
              <a:buClr>
                <a:srgbClr val="00B050"/>
              </a:buClr>
              <a:buFont typeface="+mj-lt"/>
              <a:buAutoNum type="arabicPeriod"/>
            </a:pPr>
            <a:r>
              <a:rPr lang="pt-BR" dirty="0" smtClean="0">
                <a:solidFill>
                  <a:srgbClr val="F2F2F2">
                    <a:lumMod val="50000"/>
                  </a:srgbClr>
                </a:solidFill>
              </a:rPr>
              <a:t>Divulgação da </a:t>
            </a:r>
            <a:r>
              <a:rPr lang="pt-BR" b="1" dirty="0">
                <a:solidFill>
                  <a:srgbClr val="F2F2F2">
                    <a:lumMod val="50000"/>
                  </a:srgbClr>
                </a:solidFill>
              </a:rPr>
              <a:t>adesão ao Programa de Governança de Estatais (PGOVE) </a:t>
            </a:r>
            <a:r>
              <a:rPr lang="pt-BR" dirty="0">
                <a:solidFill>
                  <a:srgbClr val="F2F2F2">
                    <a:lumMod val="50000"/>
                  </a:srgbClr>
                </a:solidFill>
              </a:rPr>
              <a:t>por todos os canais da BM&amp;FBOVESPA e dos interessados </a:t>
            </a:r>
          </a:p>
          <a:p>
            <a:pPr marL="342900" lvl="0" indent="-342900" algn="just">
              <a:buClr>
                <a:srgbClr val="00B050"/>
              </a:buClr>
              <a:buFont typeface="+mj-lt"/>
              <a:buAutoNum type="arabicPeriod"/>
            </a:pPr>
            <a:endParaRPr lang="pt-BR" dirty="0" smtClean="0">
              <a:solidFill>
                <a:srgbClr val="F2F2F2">
                  <a:lumMod val="50000"/>
                </a:srgbClr>
              </a:solidFill>
            </a:endParaRPr>
          </a:p>
          <a:p>
            <a:pPr marL="342900" lvl="0" indent="-342900" algn="just">
              <a:buClr>
                <a:srgbClr val="00B050"/>
              </a:buClr>
              <a:buFont typeface="+mj-lt"/>
              <a:buAutoNum type="arabicPeriod"/>
            </a:pPr>
            <a:r>
              <a:rPr lang="pt-BR" dirty="0">
                <a:solidFill>
                  <a:srgbClr val="F2F2F2">
                    <a:lumMod val="50000"/>
                  </a:srgbClr>
                </a:solidFill>
              </a:rPr>
              <a:t>Reconhecimento </a:t>
            </a:r>
            <a:r>
              <a:rPr lang="pt-BR" dirty="0" smtClean="0">
                <a:solidFill>
                  <a:srgbClr val="F2F2F2">
                    <a:lumMod val="50000"/>
                  </a:srgbClr>
                </a:solidFill>
              </a:rPr>
              <a:t>da implementação das medidas de aprimoramento da governança corporativa pela estatal com “</a:t>
            </a:r>
            <a:r>
              <a:rPr lang="pt-BR" b="1" dirty="0" smtClean="0">
                <a:solidFill>
                  <a:srgbClr val="F2F2F2">
                    <a:lumMod val="50000"/>
                  </a:srgbClr>
                </a:solidFill>
              </a:rPr>
              <a:t>Toque </a:t>
            </a:r>
            <a:r>
              <a:rPr lang="pt-BR" b="1" dirty="0">
                <a:solidFill>
                  <a:srgbClr val="F2F2F2">
                    <a:lumMod val="50000"/>
                  </a:srgbClr>
                </a:solidFill>
              </a:rPr>
              <a:t>da Campainha</a:t>
            </a:r>
            <a:r>
              <a:rPr lang="pt-BR" dirty="0">
                <a:solidFill>
                  <a:srgbClr val="F2F2F2">
                    <a:lumMod val="50000"/>
                  </a:srgbClr>
                </a:solidFill>
              </a:rPr>
              <a:t>” </a:t>
            </a:r>
            <a:endParaRPr lang="pt-BR" dirty="0" smtClean="0">
              <a:solidFill>
                <a:srgbClr val="F2F2F2">
                  <a:lumMod val="50000"/>
                </a:srgbClr>
              </a:solidFill>
            </a:endParaRPr>
          </a:p>
          <a:p>
            <a:pPr marL="342900" lvl="0" indent="-342900" algn="just">
              <a:buClr>
                <a:srgbClr val="00B050"/>
              </a:buClr>
              <a:buFont typeface="+mj-lt"/>
              <a:buAutoNum type="arabicPeriod"/>
            </a:pPr>
            <a:endParaRPr lang="pt-BR" sz="2000" dirty="0">
              <a:solidFill>
                <a:srgbClr val="F2F2F2">
                  <a:lumMod val="50000"/>
                </a:srgbClr>
              </a:solidFill>
            </a:endParaRPr>
          </a:p>
          <a:p>
            <a:pPr marL="342900" lvl="0" indent="-342900">
              <a:buClr>
                <a:srgbClr val="00B050"/>
              </a:buClr>
              <a:buFont typeface="+mj-lt"/>
              <a:buAutoNum type="arabicPeriod"/>
            </a:pPr>
            <a:endParaRPr lang="pt-BR" sz="2000" dirty="0" smtClean="0">
              <a:solidFill>
                <a:srgbClr val="F2F2F2">
                  <a:lumMod val="50000"/>
                </a:srgbClr>
              </a:solidFill>
            </a:endParaRPr>
          </a:p>
          <a:p>
            <a:pPr lvl="0" algn="just">
              <a:buClr>
                <a:srgbClr val="00B050"/>
              </a:buClr>
            </a:pPr>
            <a:endParaRPr lang="pt-BR" sz="1600" b="1" spc="-150" dirty="0" smtClean="0">
              <a:solidFill>
                <a:srgbClr val="F2F2F2">
                  <a:lumMod val="50000"/>
                </a:srgbClr>
              </a:solidFill>
              <a:latin typeface="+mj-lt"/>
              <a:ea typeface="+mj-ea"/>
              <a:cs typeface="+mj-cs"/>
            </a:endParaRPr>
          </a:p>
          <a:p>
            <a:pPr lvl="0" algn="just">
              <a:buClr>
                <a:srgbClr val="00B050"/>
              </a:buClr>
            </a:pPr>
            <a:endParaRPr lang="pt-BR" sz="1600" b="1" spc="-150" dirty="0" smtClean="0">
              <a:solidFill>
                <a:srgbClr val="F2F2F2">
                  <a:lumMod val="50000"/>
                </a:srgbClr>
              </a:solidFill>
              <a:latin typeface="+mj-lt"/>
              <a:ea typeface="+mj-ea"/>
              <a:cs typeface="+mj-cs"/>
            </a:endParaRPr>
          </a:p>
          <a:p>
            <a:pPr algn="just">
              <a:buClr>
                <a:srgbClr val="00B050"/>
              </a:buClr>
            </a:pPr>
            <a:endParaRPr lang="pt-BR" sz="1600" dirty="0">
              <a:solidFill>
                <a:srgbClr val="F2F2F2">
                  <a:lumMod val="50000"/>
                </a:srgbClr>
              </a:solidFill>
            </a:endParaRPr>
          </a:p>
        </p:txBody>
      </p:sp>
    </p:spTree>
    <p:extLst>
      <p:ext uri="{BB962C8B-B14F-4D97-AF65-F5344CB8AC3E}">
        <p14:creationId xmlns:p14="http://schemas.microsoft.com/office/powerpoint/2010/main" val="339602377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pPr>
              <a:spcAft>
                <a:spcPts val="1200"/>
              </a:spcAft>
            </a:pPr>
            <a:r>
              <a:rPr lang="pt-BR" sz="2400" b="1" dirty="0" smtClean="0">
                <a:solidFill>
                  <a:schemeClr val="tx2"/>
                </a:solidFill>
              </a:rPr>
              <a:t>Reconhecimento e Acompanhamento</a:t>
            </a:r>
            <a:endParaRPr lang="pt-BR" sz="2400" b="1" i="1" dirty="0">
              <a:solidFill>
                <a:schemeClr val="tx2"/>
              </a:solidFill>
            </a:endParaRPr>
          </a:p>
        </p:txBody>
      </p:sp>
      <p:sp>
        <p:nvSpPr>
          <p:cNvPr id="6" name="CaixaDeTexto 5"/>
          <p:cNvSpPr txBox="1"/>
          <p:nvPr/>
        </p:nvSpPr>
        <p:spPr>
          <a:xfrm>
            <a:off x="323528" y="980728"/>
            <a:ext cx="8424936" cy="3570208"/>
          </a:xfrm>
          <a:prstGeom prst="rect">
            <a:avLst/>
          </a:prstGeom>
          <a:noFill/>
        </p:spPr>
        <p:txBody>
          <a:bodyPr wrap="square" rtlCol="0">
            <a:spAutoFit/>
          </a:bodyPr>
          <a:lstStyle/>
          <a:p>
            <a:pPr lvl="0" algn="just">
              <a:buClr>
                <a:srgbClr val="00B050"/>
              </a:buClr>
            </a:pPr>
            <a:endParaRPr lang="pt-BR" sz="2000" b="1" spc="-150" dirty="0">
              <a:solidFill>
                <a:srgbClr val="00478D"/>
              </a:solidFill>
            </a:endParaRPr>
          </a:p>
          <a:p>
            <a:pPr marL="342900" lvl="0" indent="-342900" algn="just">
              <a:buClr>
                <a:srgbClr val="00B050"/>
              </a:buClr>
              <a:buFont typeface="+mj-lt"/>
              <a:buAutoNum type="arabicPeriod"/>
            </a:pPr>
            <a:r>
              <a:rPr lang="pt-BR" dirty="0" smtClean="0">
                <a:solidFill>
                  <a:srgbClr val="F2F2F2">
                    <a:lumMod val="50000"/>
                  </a:srgbClr>
                </a:solidFill>
              </a:rPr>
              <a:t>Reconhecimento a ser conferido pela BM&amp;FBOVESPA com base em proposta da </a:t>
            </a:r>
            <a:r>
              <a:rPr lang="pt-BR" b="1" dirty="0" smtClean="0">
                <a:solidFill>
                  <a:srgbClr val="F2F2F2">
                    <a:lumMod val="50000"/>
                  </a:srgbClr>
                </a:solidFill>
              </a:rPr>
              <a:t>Câmara Consultiva de Mercado para Governança de Estatais</a:t>
            </a:r>
          </a:p>
          <a:p>
            <a:pPr marL="342900" lvl="0" indent="-342900" algn="just">
              <a:buClr>
                <a:srgbClr val="00B050"/>
              </a:buClr>
              <a:buFont typeface="+mj-lt"/>
              <a:buAutoNum type="arabicPeriod"/>
            </a:pPr>
            <a:endParaRPr lang="pt-BR" dirty="0" smtClean="0">
              <a:solidFill>
                <a:srgbClr val="F2F2F2">
                  <a:lumMod val="50000"/>
                </a:srgbClr>
              </a:solidFill>
            </a:endParaRPr>
          </a:p>
          <a:p>
            <a:pPr marL="342900" lvl="0" indent="-342900" algn="just">
              <a:buClr>
                <a:srgbClr val="00B050"/>
              </a:buClr>
              <a:buFont typeface="+mj-lt"/>
              <a:buAutoNum type="arabicPeriod"/>
            </a:pPr>
            <a:endParaRPr lang="pt-BR" dirty="0">
              <a:solidFill>
                <a:srgbClr val="F2F2F2">
                  <a:lumMod val="50000"/>
                </a:srgbClr>
              </a:solidFill>
            </a:endParaRPr>
          </a:p>
          <a:p>
            <a:pPr marL="342900" lvl="0" indent="-342900" algn="just">
              <a:buClr>
                <a:srgbClr val="00B050"/>
              </a:buClr>
              <a:buFont typeface="+mj-lt"/>
              <a:buAutoNum type="arabicPeriod"/>
            </a:pPr>
            <a:r>
              <a:rPr lang="pt-BR" dirty="0" smtClean="0">
                <a:solidFill>
                  <a:srgbClr val="F2F2F2">
                    <a:lumMod val="50000"/>
                  </a:srgbClr>
                </a:solidFill>
              </a:rPr>
              <a:t>Suporte da Diretoria de Regulação de Emissores da BM&amp;FBOVESPA</a:t>
            </a:r>
          </a:p>
          <a:p>
            <a:pPr marL="342900" lvl="0" indent="-342900" algn="just">
              <a:buClr>
                <a:srgbClr val="00B050"/>
              </a:buClr>
              <a:buFont typeface="+mj-lt"/>
              <a:buAutoNum type="arabicPeriod"/>
            </a:pPr>
            <a:endParaRPr lang="pt-BR" sz="1600" dirty="0" smtClean="0">
              <a:solidFill>
                <a:srgbClr val="F2F2F2">
                  <a:lumMod val="50000"/>
                </a:srgbClr>
              </a:solidFill>
            </a:endParaRPr>
          </a:p>
          <a:p>
            <a:pPr marL="1257300" lvl="2" indent="-342900" algn="just">
              <a:buClr>
                <a:srgbClr val="00B050"/>
              </a:buClr>
              <a:buFont typeface="Wingdings" panose="05000000000000000000" pitchFamily="2" charset="2"/>
              <a:buChar char="ü"/>
            </a:pPr>
            <a:r>
              <a:rPr lang="pt-BR" sz="1600" b="1" dirty="0" smtClean="0">
                <a:solidFill>
                  <a:srgbClr val="F2F2F2">
                    <a:lumMod val="50000"/>
                  </a:srgbClr>
                </a:solidFill>
              </a:rPr>
              <a:t>Relatório </a:t>
            </a:r>
            <a:r>
              <a:rPr lang="pt-BR" sz="1600" b="1" dirty="0">
                <a:solidFill>
                  <a:srgbClr val="F2F2F2">
                    <a:lumMod val="50000"/>
                  </a:srgbClr>
                </a:solidFill>
              </a:rPr>
              <a:t>Inicial</a:t>
            </a:r>
            <a:r>
              <a:rPr lang="pt-BR" sz="1600" dirty="0">
                <a:solidFill>
                  <a:srgbClr val="F2F2F2">
                    <a:lumMod val="50000"/>
                  </a:srgbClr>
                </a:solidFill>
              </a:rPr>
              <a:t>: para obtenção do reconhecimento</a:t>
            </a:r>
          </a:p>
          <a:p>
            <a:pPr marL="1257300" lvl="2" indent="-342900" algn="just">
              <a:buClr>
                <a:srgbClr val="00B050"/>
              </a:buClr>
              <a:buFont typeface="Wingdings" panose="05000000000000000000" pitchFamily="2" charset="2"/>
              <a:buChar char="ü"/>
            </a:pPr>
            <a:r>
              <a:rPr lang="pt-BR" sz="1600" b="1" dirty="0">
                <a:solidFill>
                  <a:srgbClr val="F2F2F2">
                    <a:lumMod val="50000"/>
                  </a:srgbClr>
                </a:solidFill>
              </a:rPr>
              <a:t>Relatório de </a:t>
            </a:r>
            <a:r>
              <a:rPr lang="pt-BR" sz="1600" b="1" dirty="0" smtClean="0">
                <a:solidFill>
                  <a:srgbClr val="F2F2F2">
                    <a:lumMod val="50000"/>
                  </a:srgbClr>
                </a:solidFill>
              </a:rPr>
              <a:t>Acompanhamento Periódico</a:t>
            </a:r>
            <a:endParaRPr lang="pt-BR" sz="1600" dirty="0">
              <a:solidFill>
                <a:srgbClr val="F2F2F2">
                  <a:lumMod val="50000"/>
                </a:srgbClr>
              </a:solidFill>
            </a:endParaRPr>
          </a:p>
          <a:p>
            <a:pPr marL="342900" lvl="0" indent="-342900">
              <a:buClr>
                <a:srgbClr val="00B050"/>
              </a:buClr>
              <a:buFont typeface="+mj-lt"/>
              <a:buAutoNum type="arabicPeriod"/>
            </a:pPr>
            <a:endParaRPr lang="pt-BR" sz="2000" dirty="0" smtClean="0">
              <a:solidFill>
                <a:srgbClr val="F2F2F2">
                  <a:lumMod val="50000"/>
                </a:srgbClr>
              </a:solidFill>
            </a:endParaRPr>
          </a:p>
          <a:p>
            <a:pPr lvl="0" algn="just">
              <a:buClr>
                <a:srgbClr val="00B050"/>
              </a:buClr>
            </a:pPr>
            <a:endParaRPr lang="pt-BR" sz="1600" b="1" spc="-150" dirty="0" smtClean="0">
              <a:solidFill>
                <a:srgbClr val="F2F2F2">
                  <a:lumMod val="50000"/>
                </a:srgbClr>
              </a:solidFill>
              <a:latin typeface="+mj-lt"/>
              <a:ea typeface="+mj-ea"/>
              <a:cs typeface="+mj-cs"/>
            </a:endParaRPr>
          </a:p>
          <a:p>
            <a:pPr lvl="0" algn="just">
              <a:buClr>
                <a:srgbClr val="00B050"/>
              </a:buClr>
            </a:pPr>
            <a:endParaRPr lang="pt-BR" sz="1600" b="1" spc="-150" dirty="0" smtClean="0">
              <a:solidFill>
                <a:srgbClr val="F2F2F2">
                  <a:lumMod val="50000"/>
                </a:srgbClr>
              </a:solidFill>
              <a:latin typeface="+mj-lt"/>
              <a:ea typeface="+mj-ea"/>
              <a:cs typeface="+mj-cs"/>
            </a:endParaRPr>
          </a:p>
          <a:p>
            <a:pPr algn="just">
              <a:buClr>
                <a:srgbClr val="00B050"/>
              </a:buClr>
            </a:pPr>
            <a:endParaRPr lang="pt-BR" sz="1600" dirty="0">
              <a:solidFill>
                <a:srgbClr val="F2F2F2">
                  <a:lumMod val="50000"/>
                </a:srgbClr>
              </a:solidFill>
            </a:endParaRPr>
          </a:p>
        </p:txBody>
      </p:sp>
    </p:spTree>
    <p:extLst>
      <p:ext uri="{BB962C8B-B14F-4D97-AF65-F5344CB8AC3E}">
        <p14:creationId xmlns:p14="http://schemas.microsoft.com/office/powerpoint/2010/main" val="407208509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smtClean="0">
                <a:solidFill>
                  <a:schemeClr val="tx2"/>
                </a:solidFill>
              </a:rPr>
              <a:t>Próximos Passos</a:t>
            </a:r>
            <a:endParaRPr lang="pt-BR" u="sng" dirty="0"/>
          </a:p>
        </p:txBody>
      </p:sp>
      <p:sp>
        <p:nvSpPr>
          <p:cNvPr id="3" name="Espaço Reservado para Conteúdo 2"/>
          <p:cNvSpPr>
            <a:spLocks noGrp="1"/>
          </p:cNvSpPr>
          <p:nvPr>
            <p:ph sz="quarter" idx="14"/>
          </p:nvPr>
        </p:nvSpPr>
        <p:spPr>
          <a:xfrm>
            <a:off x="467544" y="1196752"/>
            <a:ext cx="8136904" cy="4320480"/>
          </a:xfrm>
        </p:spPr>
        <p:txBody>
          <a:bodyPr/>
          <a:lstStyle/>
          <a:p>
            <a:pPr marL="6350" lvl="1" indent="-342900" algn="just" fontAlgn="base">
              <a:spcAft>
                <a:spcPct val="0"/>
              </a:spcAft>
              <a:buNone/>
            </a:pPr>
            <a:r>
              <a:rPr lang="pt-BR" sz="2000" dirty="0" smtClean="0">
                <a:solidFill>
                  <a:srgbClr val="F2F2F2">
                    <a:lumMod val="50000"/>
                  </a:srgbClr>
                </a:solidFill>
              </a:rPr>
              <a:t>Receber </a:t>
            </a:r>
            <a:r>
              <a:rPr lang="pt-BR" sz="2000" b="1" dirty="0" smtClean="0">
                <a:solidFill>
                  <a:srgbClr val="F2F2F2">
                    <a:lumMod val="50000"/>
                  </a:srgbClr>
                </a:solidFill>
              </a:rPr>
              <a:t>comentários e discutir com</a:t>
            </a:r>
            <a:r>
              <a:rPr lang="pt-BR" sz="2000" dirty="0" smtClean="0">
                <a:solidFill>
                  <a:srgbClr val="F2F2F2">
                    <a:lumMod val="50000"/>
                  </a:srgbClr>
                </a:solidFill>
              </a:rPr>
              <a:t> entes da federação, administradores, entidades de mercado e especialistas </a:t>
            </a:r>
            <a:r>
              <a:rPr lang="pt-BR" sz="2000" b="1" dirty="0" smtClean="0">
                <a:solidFill>
                  <a:srgbClr val="F2F2F2">
                    <a:lumMod val="50000"/>
                  </a:srgbClr>
                </a:solidFill>
              </a:rPr>
              <a:t>ao longo do mês de maio</a:t>
            </a:r>
            <a:endParaRPr lang="pt-BR" sz="2000" b="1" dirty="0">
              <a:solidFill>
                <a:srgbClr val="F2F2F2">
                  <a:lumMod val="50000"/>
                </a:srgbClr>
              </a:solidFill>
            </a:endParaRPr>
          </a:p>
          <a:p>
            <a:pPr marL="551100" lvl="1" indent="-342900" algn="just" fontAlgn="base">
              <a:spcAft>
                <a:spcPct val="0"/>
              </a:spcAft>
              <a:buFont typeface="Arial" pitchFamily="34" charset="0"/>
              <a:buChar char="•"/>
            </a:pPr>
            <a:endParaRPr lang="pt-BR" sz="2000" dirty="0">
              <a:solidFill>
                <a:srgbClr val="F2F2F2">
                  <a:lumMod val="50000"/>
                </a:srgbClr>
              </a:solidFill>
            </a:endParaRPr>
          </a:p>
          <a:p>
            <a:pPr marL="6350" lvl="1" indent="-342900" algn="just" fontAlgn="base">
              <a:spcAft>
                <a:spcPct val="0"/>
              </a:spcAft>
              <a:buNone/>
            </a:pPr>
            <a:r>
              <a:rPr lang="pt-BR" sz="2000" b="1" dirty="0">
                <a:solidFill>
                  <a:srgbClr val="F2F2F2">
                    <a:lumMod val="50000"/>
                  </a:srgbClr>
                </a:solidFill>
              </a:rPr>
              <a:t>Anúncio do Programa</a:t>
            </a:r>
            <a:r>
              <a:rPr lang="pt-BR" sz="2000" dirty="0">
                <a:solidFill>
                  <a:srgbClr val="F2F2F2">
                    <a:lumMod val="50000"/>
                  </a:srgbClr>
                </a:solidFill>
              </a:rPr>
              <a:t> de Governança de Estatais </a:t>
            </a:r>
            <a:r>
              <a:rPr lang="pt-BR" sz="2000" dirty="0" smtClean="0">
                <a:solidFill>
                  <a:srgbClr val="F2F2F2">
                    <a:lumMod val="50000"/>
                  </a:srgbClr>
                </a:solidFill>
              </a:rPr>
              <a:t>em </a:t>
            </a:r>
            <a:r>
              <a:rPr lang="pt-BR" sz="2000" b="1" dirty="0" smtClean="0">
                <a:solidFill>
                  <a:srgbClr val="F2F2F2">
                    <a:lumMod val="50000"/>
                  </a:srgbClr>
                </a:solidFill>
              </a:rPr>
              <a:t>30/06/2015</a:t>
            </a:r>
          </a:p>
          <a:p>
            <a:pPr marL="6350" lvl="1" indent="-342900" algn="just" fontAlgn="base">
              <a:spcAft>
                <a:spcPct val="0"/>
              </a:spcAft>
              <a:buNone/>
            </a:pPr>
            <a:endParaRPr lang="pt-BR" dirty="0">
              <a:solidFill>
                <a:srgbClr val="F2F2F2">
                  <a:lumMod val="50000"/>
                </a:srgbClr>
              </a:solidFill>
            </a:endParaRPr>
          </a:p>
          <a:p>
            <a:pPr marL="551100" lvl="1" indent="-342900" algn="just" fontAlgn="base">
              <a:spcAft>
                <a:spcPct val="0"/>
              </a:spcAft>
              <a:buFont typeface="Arial" pitchFamily="34" charset="0"/>
              <a:buChar char="•"/>
            </a:pPr>
            <a:r>
              <a:rPr lang="pt-BR" dirty="0" smtClean="0">
                <a:solidFill>
                  <a:srgbClr val="F2F2F2">
                    <a:lumMod val="50000"/>
                  </a:srgbClr>
                </a:solidFill>
              </a:rPr>
              <a:t>Divulgação do </a:t>
            </a:r>
            <a:r>
              <a:rPr lang="pt-BR" dirty="0">
                <a:solidFill>
                  <a:srgbClr val="F2F2F2">
                    <a:lumMod val="50000"/>
                  </a:srgbClr>
                </a:solidFill>
              </a:rPr>
              <a:t>detalhamento das medidas </a:t>
            </a:r>
            <a:r>
              <a:rPr lang="pt-BR" dirty="0" smtClean="0">
                <a:solidFill>
                  <a:srgbClr val="F2F2F2">
                    <a:lumMod val="50000"/>
                  </a:srgbClr>
                </a:solidFill>
              </a:rPr>
              <a:t>finais de </a:t>
            </a:r>
            <a:r>
              <a:rPr lang="pt-BR" dirty="0">
                <a:solidFill>
                  <a:srgbClr val="F2F2F2">
                    <a:lumMod val="50000"/>
                  </a:srgbClr>
                </a:solidFill>
              </a:rPr>
              <a:t>aprimoramento da divulgação de informações e de governança das estatais que </a:t>
            </a:r>
            <a:r>
              <a:rPr lang="pt-BR" dirty="0" smtClean="0">
                <a:solidFill>
                  <a:srgbClr val="F2F2F2">
                    <a:lumMod val="50000"/>
                  </a:srgbClr>
                </a:solidFill>
              </a:rPr>
              <a:t>integrarão o Programa</a:t>
            </a:r>
          </a:p>
          <a:p>
            <a:pPr marL="551100" lvl="1" indent="-342900" algn="just" fontAlgn="base">
              <a:spcAft>
                <a:spcPct val="0"/>
              </a:spcAft>
              <a:buFont typeface="Arial" pitchFamily="34" charset="0"/>
              <a:buChar char="•"/>
            </a:pPr>
            <a:endParaRPr lang="pt-BR" dirty="0">
              <a:solidFill>
                <a:srgbClr val="F2F2F2">
                  <a:lumMod val="50000"/>
                </a:srgbClr>
              </a:solidFill>
            </a:endParaRPr>
          </a:p>
          <a:p>
            <a:pPr marL="551100" lvl="1" indent="-342900" algn="just" fontAlgn="base">
              <a:spcAft>
                <a:spcPct val="0"/>
              </a:spcAft>
              <a:buFont typeface="Arial" pitchFamily="34" charset="0"/>
              <a:buChar char="•"/>
            </a:pPr>
            <a:r>
              <a:rPr lang="pt-BR" dirty="0" smtClean="0">
                <a:solidFill>
                  <a:srgbClr val="F2F2F2">
                    <a:lumMod val="50000"/>
                  </a:srgbClr>
                </a:solidFill>
              </a:rPr>
              <a:t>Informação sobre o </a:t>
            </a:r>
            <a:r>
              <a:rPr lang="pt-BR" dirty="0">
                <a:solidFill>
                  <a:srgbClr val="F2F2F2">
                    <a:lumMod val="50000"/>
                  </a:srgbClr>
                </a:solidFill>
              </a:rPr>
              <a:t>mecanismo de reconhecimento e a composição da </a:t>
            </a:r>
            <a:r>
              <a:rPr lang="pt-BR" dirty="0" smtClean="0">
                <a:solidFill>
                  <a:srgbClr val="F2F2F2">
                    <a:lumMod val="50000"/>
                  </a:srgbClr>
                </a:solidFill>
              </a:rPr>
              <a:t>Câmara Consultiva de Mercado de Governança de Estatais</a:t>
            </a:r>
            <a:endParaRPr lang="pt-BR" dirty="0">
              <a:solidFill>
                <a:srgbClr val="F2F2F2">
                  <a:lumMod val="50000"/>
                </a:srgbClr>
              </a:solidFill>
            </a:endParaRPr>
          </a:p>
        </p:txBody>
      </p:sp>
    </p:spTree>
    <p:extLst>
      <p:ext uri="{BB962C8B-B14F-4D97-AF65-F5344CB8AC3E}">
        <p14:creationId xmlns:p14="http://schemas.microsoft.com/office/powerpoint/2010/main" val="413384854"/>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Texto 3"/>
          <p:cNvSpPr txBox="1">
            <a:spLocks/>
          </p:cNvSpPr>
          <p:nvPr/>
        </p:nvSpPr>
        <p:spPr>
          <a:xfrm>
            <a:off x="203200" y="5517232"/>
            <a:ext cx="5448920" cy="360040"/>
          </a:xfrm>
          <a:prstGeom prst="rect">
            <a:avLst/>
          </a:prstGeom>
        </p:spPr>
        <p:txBody>
          <a:bodyPr>
            <a:noAutofit/>
          </a:bodyPr>
          <a:lstStyle>
            <a:lvl1pPr marL="0" indent="0" algn="l" defTabSz="914400" rtl="0" eaLnBrk="1" latinLnBrk="0" hangingPunct="1">
              <a:spcBef>
                <a:spcPct val="20000"/>
              </a:spcBef>
              <a:buFont typeface="Arial" pitchFamily="34" charset="0"/>
              <a:buNone/>
              <a:defRPr sz="1400" b="1" kern="1200">
                <a:solidFill>
                  <a:schemeClr val="bg1"/>
                </a:solidFill>
                <a:latin typeface="+mn-lt"/>
                <a:ea typeface="+mn-ea"/>
                <a:cs typeface="+mn-cs"/>
              </a:defRPr>
            </a:lvl1pPr>
            <a:lvl2pPr marL="457200" indent="0" algn="l" defTabSz="914400" rtl="0" eaLnBrk="1" latinLnBrk="0" hangingPunct="1">
              <a:spcBef>
                <a:spcPct val="20000"/>
              </a:spcBef>
              <a:buFont typeface="Arial" pitchFamily="34" charset="0"/>
              <a:buNone/>
              <a:defRPr sz="1200"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9pPr>
          </a:lstStyle>
          <a:p>
            <a:r>
              <a:rPr lang="pt-BR" smtClean="0"/>
              <a:t>Nome Completo do Palestrante</a:t>
            </a:r>
            <a:endParaRPr lang="pt-BR" dirty="0" smtClean="0"/>
          </a:p>
        </p:txBody>
      </p:sp>
      <p:sp>
        <p:nvSpPr>
          <p:cNvPr id="5" name="CaixaDeTexto 4"/>
          <p:cNvSpPr txBox="1"/>
          <p:nvPr/>
        </p:nvSpPr>
        <p:spPr>
          <a:xfrm>
            <a:off x="204912" y="5227533"/>
            <a:ext cx="3810659" cy="338554"/>
          </a:xfrm>
          <a:prstGeom prst="rect">
            <a:avLst/>
          </a:prstGeom>
          <a:solidFill>
            <a:schemeClr val="bg2"/>
          </a:solidFill>
        </p:spPr>
        <p:txBody>
          <a:bodyPr wrap="none" rtlCol="0">
            <a:spAutoFit/>
          </a:bodyPr>
          <a:lstStyle/>
          <a:p>
            <a:r>
              <a:rPr lang="pt-BR" sz="1600" b="1" dirty="0" smtClean="0">
                <a:solidFill>
                  <a:schemeClr val="tx1">
                    <a:lumMod val="40000"/>
                    <a:lumOff val="60000"/>
                  </a:schemeClr>
                </a:solidFill>
              </a:rPr>
              <a:t>Diretoria de Regulação de Emissores</a:t>
            </a:r>
            <a:endParaRPr lang="en-US" sz="1600" b="1" dirty="0">
              <a:solidFill>
                <a:schemeClr val="tx1">
                  <a:lumMod val="40000"/>
                  <a:lumOff val="60000"/>
                </a:schemeClr>
              </a:solidFill>
            </a:endParaRPr>
          </a:p>
        </p:txBody>
      </p:sp>
    </p:spTree>
    <p:extLst>
      <p:ext uri="{BB962C8B-B14F-4D97-AF65-F5344CB8AC3E}">
        <p14:creationId xmlns:p14="http://schemas.microsoft.com/office/powerpoint/2010/main" val="4103271280"/>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0"/>
            <a:ext cx="6696744" cy="764704"/>
          </a:xfrm>
        </p:spPr>
        <p:txBody>
          <a:bodyPr/>
          <a:lstStyle/>
          <a:p>
            <a:pPr>
              <a:spcAft>
                <a:spcPts val="1200"/>
              </a:spcAft>
            </a:pPr>
            <a:r>
              <a:rPr lang="pt-BR" sz="2400" b="1" dirty="0" smtClean="0">
                <a:solidFill>
                  <a:schemeClr val="tx2"/>
                </a:solidFill>
              </a:rPr>
              <a:t>Audiência Restrita</a:t>
            </a:r>
            <a:endParaRPr lang="pt-BR" sz="2400" b="1" dirty="0">
              <a:solidFill>
                <a:schemeClr val="tx2"/>
              </a:solidFill>
            </a:endParaRPr>
          </a:p>
        </p:txBody>
      </p:sp>
      <p:sp>
        <p:nvSpPr>
          <p:cNvPr id="14" name="Retângulo 13"/>
          <p:cNvSpPr/>
          <p:nvPr/>
        </p:nvSpPr>
        <p:spPr>
          <a:xfrm>
            <a:off x="323528" y="908720"/>
            <a:ext cx="8136904" cy="5539978"/>
          </a:xfrm>
          <a:prstGeom prst="rect">
            <a:avLst/>
          </a:prstGeom>
        </p:spPr>
        <p:txBody>
          <a:bodyPr wrap="square">
            <a:spAutoFit/>
          </a:bodyPr>
          <a:lstStyle/>
          <a:p>
            <a:pPr marL="6350" lvl="1" algn="just" eaLnBrk="0" fontAlgn="base" hangingPunct="0">
              <a:spcAft>
                <a:spcPct val="0"/>
              </a:spcAft>
            </a:pPr>
            <a:endParaRPr lang="pt-BR" sz="1600" dirty="0">
              <a:solidFill>
                <a:srgbClr val="F2F2F2">
                  <a:lumMod val="50000"/>
                </a:srgbClr>
              </a:solidFill>
            </a:endParaRPr>
          </a:p>
          <a:p>
            <a:pPr marL="6350" lvl="1" algn="just" eaLnBrk="0" fontAlgn="base" hangingPunct="0">
              <a:spcAft>
                <a:spcPct val="0"/>
              </a:spcAft>
            </a:pPr>
            <a:r>
              <a:rPr lang="pt-BR" dirty="0">
                <a:solidFill>
                  <a:srgbClr val="F2F2F2">
                    <a:lumMod val="50000"/>
                  </a:srgbClr>
                </a:solidFill>
              </a:rPr>
              <a:t>A BM&amp;FBOVESPA vem estudando medidas que sejam capazes de </a:t>
            </a:r>
            <a:r>
              <a:rPr lang="pt-BR" dirty="0" smtClean="0">
                <a:solidFill>
                  <a:srgbClr val="F2F2F2">
                    <a:lumMod val="50000"/>
                  </a:srgbClr>
                </a:solidFill>
              </a:rPr>
              <a:t>resgatar a confiança do investidor e a credibilidade no </a:t>
            </a:r>
            <a:r>
              <a:rPr lang="pt-BR" dirty="0">
                <a:solidFill>
                  <a:srgbClr val="F2F2F2">
                    <a:lumMod val="50000"/>
                  </a:srgbClr>
                </a:solidFill>
              </a:rPr>
              <a:t>mercado de capitais e, com isso, viabilizar o </a:t>
            </a:r>
            <a:r>
              <a:rPr lang="pt-BR" dirty="0" smtClean="0">
                <a:solidFill>
                  <a:srgbClr val="F2F2F2">
                    <a:lumMod val="50000"/>
                  </a:srgbClr>
                </a:solidFill>
              </a:rPr>
              <a:t>eficiente financiamento </a:t>
            </a:r>
            <a:r>
              <a:rPr lang="pt-BR" dirty="0">
                <a:solidFill>
                  <a:srgbClr val="F2F2F2">
                    <a:lumMod val="50000"/>
                  </a:srgbClr>
                </a:solidFill>
              </a:rPr>
              <a:t>do investimento </a:t>
            </a:r>
            <a:r>
              <a:rPr lang="pt-BR" dirty="0" smtClean="0">
                <a:solidFill>
                  <a:srgbClr val="F2F2F2">
                    <a:lumMod val="50000"/>
                  </a:srgbClr>
                </a:solidFill>
              </a:rPr>
              <a:t>produtivo.</a:t>
            </a:r>
            <a:endParaRPr lang="pt-BR" dirty="0">
              <a:solidFill>
                <a:srgbClr val="F2F2F2">
                  <a:lumMod val="50000"/>
                </a:srgbClr>
              </a:solidFill>
            </a:endParaRPr>
          </a:p>
          <a:p>
            <a:pPr marL="6350" lvl="1" indent="0" algn="just" eaLnBrk="0" fontAlgn="base" hangingPunct="0">
              <a:spcAft>
                <a:spcPct val="0"/>
              </a:spcAft>
              <a:buNone/>
            </a:pPr>
            <a:endParaRPr lang="pt-BR" b="1" dirty="0" smtClean="0">
              <a:solidFill>
                <a:schemeClr val="tx2"/>
              </a:solidFill>
            </a:endParaRPr>
          </a:p>
          <a:p>
            <a:pPr marL="6350" lvl="1" indent="0" algn="just" eaLnBrk="0" fontAlgn="base" hangingPunct="0">
              <a:spcAft>
                <a:spcPct val="0"/>
              </a:spcAft>
              <a:buNone/>
            </a:pPr>
            <a:r>
              <a:rPr lang="pt-BR" b="1" dirty="0" smtClean="0">
                <a:solidFill>
                  <a:srgbClr val="F2F2F2">
                    <a:lumMod val="50000"/>
                  </a:srgbClr>
                </a:solidFill>
              </a:rPr>
              <a:t>Escopo da Audiência Restrita: </a:t>
            </a:r>
            <a:r>
              <a:rPr lang="pt-BR" dirty="0" smtClean="0">
                <a:solidFill>
                  <a:srgbClr val="F2F2F2">
                    <a:lumMod val="50000"/>
                  </a:srgbClr>
                </a:solidFill>
              </a:rPr>
              <a:t>discutir </a:t>
            </a:r>
            <a:r>
              <a:rPr lang="pt-BR" dirty="0">
                <a:solidFill>
                  <a:srgbClr val="F2F2F2">
                    <a:lumMod val="50000"/>
                  </a:srgbClr>
                </a:solidFill>
              </a:rPr>
              <a:t>medidas de aprimoramento na divulgação de informações e nas práticas de governança corporativa das empresas </a:t>
            </a:r>
            <a:r>
              <a:rPr lang="pt-BR" dirty="0" smtClean="0">
                <a:solidFill>
                  <a:srgbClr val="F2F2F2">
                    <a:lumMod val="50000"/>
                  </a:srgbClr>
                </a:solidFill>
              </a:rPr>
              <a:t>estatais.</a:t>
            </a:r>
          </a:p>
          <a:p>
            <a:pPr marL="6350" lvl="1" indent="0" algn="just" eaLnBrk="0" fontAlgn="base" hangingPunct="0">
              <a:spcAft>
                <a:spcPct val="0"/>
              </a:spcAft>
              <a:buNone/>
            </a:pPr>
            <a:endParaRPr lang="pt-BR" dirty="0">
              <a:solidFill>
                <a:srgbClr val="F2F2F2">
                  <a:lumMod val="50000"/>
                </a:srgbClr>
              </a:solidFill>
            </a:endParaRPr>
          </a:p>
          <a:p>
            <a:pPr marL="6350" lvl="1" indent="0" algn="just" eaLnBrk="0" fontAlgn="base" hangingPunct="0">
              <a:spcAft>
                <a:spcPct val="0"/>
              </a:spcAft>
              <a:buNone/>
            </a:pPr>
            <a:r>
              <a:rPr lang="pt-BR" dirty="0" smtClean="0">
                <a:solidFill>
                  <a:srgbClr val="F2F2F2">
                    <a:lumMod val="50000"/>
                  </a:srgbClr>
                </a:solidFill>
              </a:rPr>
              <a:t>As </a:t>
            </a:r>
            <a:r>
              <a:rPr lang="pt-BR" dirty="0">
                <a:solidFill>
                  <a:srgbClr val="F2F2F2">
                    <a:lumMod val="50000"/>
                  </a:srgbClr>
                </a:solidFill>
              </a:rPr>
              <a:t>medidas a serem discutidas foram divididas em quatro linhas de ação: </a:t>
            </a:r>
            <a:endParaRPr lang="pt-BR" dirty="0" smtClean="0">
              <a:solidFill>
                <a:srgbClr val="F2F2F2">
                  <a:lumMod val="50000"/>
                </a:srgbClr>
              </a:solidFill>
            </a:endParaRPr>
          </a:p>
          <a:p>
            <a:pPr marL="6350" lvl="1" indent="0" algn="just" eaLnBrk="0" fontAlgn="base" hangingPunct="0">
              <a:spcAft>
                <a:spcPct val="0"/>
              </a:spcAft>
              <a:buNone/>
            </a:pPr>
            <a:endParaRPr lang="pt-BR" dirty="0" smtClean="0">
              <a:solidFill>
                <a:srgbClr val="F2F2F2">
                  <a:lumMod val="50000"/>
                </a:srgbClr>
              </a:solidFill>
            </a:endParaRPr>
          </a:p>
          <a:p>
            <a:pPr marL="720000" lvl="1" indent="-342900" algn="just" eaLnBrk="0" fontAlgn="base" hangingPunct="0">
              <a:spcAft>
                <a:spcPct val="0"/>
              </a:spcAft>
              <a:buClr>
                <a:schemeClr val="accent2"/>
              </a:buClr>
              <a:buFont typeface="+mj-lt"/>
              <a:buAutoNum type="arabicPeriod"/>
            </a:pPr>
            <a:r>
              <a:rPr lang="pt-BR" dirty="0" smtClean="0">
                <a:solidFill>
                  <a:srgbClr val="F2F2F2">
                    <a:lumMod val="50000"/>
                  </a:srgbClr>
                </a:solidFill>
              </a:rPr>
              <a:t>Transparência;</a:t>
            </a:r>
          </a:p>
          <a:p>
            <a:pPr marL="377100" lvl="1" algn="just" eaLnBrk="0" fontAlgn="base" hangingPunct="0">
              <a:spcAft>
                <a:spcPct val="0"/>
              </a:spcAft>
              <a:buClr>
                <a:schemeClr val="accent2"/>
              </a:buClr>
            </a:pPr>
            <a:r>
              <a:rPr lang="pt-BR" dirty="0" smtClean="0">
                <a:solidFill>
                  <a:srgbClr val="F2F2F2">
                    <a:lumMod val="50000"/>
                  </a:srgbClr>
                </a:solidFill>
              </a:rPr>
              <a:t> </a:t>
            </a:r>
          </a:p>
          <a:p>
            <a:pPr marL="720000" lvl="1" indent="-342900" algn="just" eaLnBrk="0" fontAlgn="base" hangingPunct="0">
              <a:spcAft>
                <a:spcPct val="0"/>
              </a:spcAft>
              <a:buClr>
                <a:schemeClr val="accent2"/>
              </a:buClr>
              <a:buFont typeface="+mj-lt"/>
              <a:buAutoNum type="arabicPeriod" startAt="2"/>
            </a:pPr>
            <a:r>
              <a:rPr lang="pt-BR" dirty="0" smtClean="0">
                <a:solidFill>
                  <a:srgbClr val="F2F2F2">
                    <a:lumMod val="50000"/>
                  </a:srgbClr>
                </a:solidFill>
              </a:rPr>
              <a:t>Estruturas </a:t>
            </a:r>
            <a:r>
              <a:rPr lang="pt-BR" dirty="0">
                <a:solidFill>
                  <a:srgbClr val="F2F2F2">
                    <a:lumMod val="50000"/>
                  </a:srgbClr>
                </a:solidFill>
              </a:rPr>
              <a:t>e práticas de controles internos; </a:t>
            </a:r>
            <a:endParaRPr lang="pt-BR" dirty="0" smtClean="0">
              <a:solidFill>
                <a:srgbClr val="F2F2F2">
                  <a:lumMod val="50000"/>
                </a:srgbClr>
              </a:solidFill>
            </a:endParaRPr>
          </a:p>
          <a:p>
            <a:pPr marL="720000" lvl="1" indent="-342900" algn="just" eaLnBrk="0" fontAlgn="base" hangingPunct="0">
              <a:spcAft>
                <a:spcPct val="0"/>
              </a:spcAft>
              <a:buClr>
                <a:schemeClr val="accent2"/>
              </a:buClr>
              <a:buFont typeface="+mj-lt"/>
              <a:buAutoNum type="arabicPeriod" startAt="2"/>
            </a:pPr>
            <a:endParaRPr lang="pt-BR" dirty="0" smtClean="0">
              <a:solidFill>
                <a:srgbClr val="F2F2F2">
                  <a:lumMod val="50000"/>
                </a:srgbClr>
              </a:solidFill>
            </a:endParaRPr>
          </a:p>
          <a:p>
            <a:pPr marL="720000" lvl="1" indent="-342900" algn="just" eaLnBrk="0" fontAlgn="base" hangingPunct="0">
              <a:spcAft>
                <a:spcPct val="0"/>
              </a:spcAft>
              <a:buClr>
                <a:schemeClr val="accent2"/>
              </a:buClr>
              <a:buFont typeface="+mj-lt"/>
              <a:buAutoNum type="arabicPeriod" startAt="2"/>
            </a:pPr>
            <a:r>
              <a:rPr lang="pt-BR" dirty="0" smtClean="0">
                <a:solidFill>
                  <a:srgbClr val="F2F2F2">
                    <a:lumMod val="50000"/>
                  </a:srgbClr>
                </a:solidFill>
              </a:rPr>
              <a:t>Composição da </a:t>
            </a:r>
            <a:r>
              <a:rPr lang="pt-BR" dirty="0">
                <a:solidFill>
                  <a:srgbClr val="F2F2F2">
                    <a:lumMod val="50000"/>
                  </a:srgbClr>
                </a:solidFill>
              </a:rPr>
              <a:t>administração e do conselho fiscal; </a:t>
            </a:r>
            <a:r>
              <a:rPr lang="pt-BR" dirty="0" smtClean="0">
                <a:solidFill>
                  <a:srgbClr val="F2F2F2">
                    <a:lumMod val="50000"/>
                  </a:srgbClr>
                </a:solidFill>
              </a:rPr>
              <a:t>e</a:t>
            </a:r>
          </a:p>
          <a:p>
            <a:pPr marL="720000" lvl="1" indent="-342900" algn="just" eaLnBrk="0" fontAlgn="base" hangingPunct="0">
              <a:spcAft>
                <a:spcPct val="0"/>
              </a:spcAft>
              <a:buClr>
                <a:schemeClr val="accent2"/>
              </a:buClr>
              <a:buFont typeface="+mj-lt"/>
              <a:buAutoNum type="arabicPeriod" startAt="2"/>
            </a:pPr>
            <a:endParaRPr lang="pt-BR" dirty="0" smtClean="0">
              <a:solidFill>
                <a:srgbClr val="F2F2F2">
                  <a:lumMod val="50000"/>
                </a:srgbClr>
              </a:solidFill>
            </a:endParaRPr>
          </a:p>
          <a:p>
            <a:pPr marL="720000" lvl="1" indent="-342900" algn="just" eaLnBrk="0" fontAlgn="base" hangingPunct="0">
              <a:spcAft>
                <a:spcPct val="0"/>
              </a:spcAft>
              <a:buClr>
                <a:schemeClr val="accent2"/>
              </a:buClr>
              <a:buFont typeface="+mj-lt"/>
              <a:buAutoNum type="arabicPeriod" startAt="2"/>
            </a:pPr>
            <a:r>
              <a:rPr lang="pt-BR" dirty="0" smtClean="0">
                <a:solidFill>
                  <a:srgbClr val="F2F2F2">
                    <a:lumMod val="50000"/>
                  </a:srgbClr>
                </a:solidFill>
              </a:rPr>
              <a:t>Obrigações </a:t>
            </a:r>
            <a:r>
              <a:rPr lang="pt-BR" dirty="0">
                <a:solidFill>
                  <a:srgbClr val="F2F2F2">
                    <a:lumMod val="50000"/>
                  </a:srgbClr>
                </a:solidFill>
              </a:rPr>
              <a:t>dos acionistas controladores.</a:t>
            </a:r>
          </a:p>
          <a:p>
            <a:pPr marL="551100" lvl="1" indent="-176213" algn="just" eaLnBrk="0" fontAlgn="base" hangingPunct="0">
              <a:spcAft>
                <a:spcPct val="0"/>
              </a:spcAft>
              <a:buClr>
                <a:schemeClr val="accent2"/>
              </a:buClr>
              <a:buFont typeface="Arial" pitchFamily="34" charset="0"/>
              <a:buChar char="•"/>
            </a:pPr>
            <a:endParaRPr lang="pt-BR" sz="1600" dirty="0">
              <a:solidFill>
                <a:srgbClr val="F2F2F2">
                  <a:lumMod val="50000"/>
                </a:srgbClr>
              </a:solidFill>
            </a:endParaRPr>
          </a:p>
          <a:p>
            <a:pPr marL="551100" lvl="1" indent="-176213" algn="just" eaLnBrk="0" fontAlgn="base" hangingPunct="0">
              <a:spcAft>
                <a:spcPct val="0"/>
              </a:spcAft>
              <a:buClr>
                <a:schemeClr val="accent2"/>
              </a:buClr>
              <a:buFont typeface="Arial" pitchFamily="34" charset="0"/>
              <a:buChar char="•"/>
            </a:pPr>
            <a:endParaRPr lang="pt-BR" sz="1600" dirty="0">
              <a:solidFill>
                <a:srgbClr val="F2F2F2">
                  <a:lumMod val="50000"/>
                </a:srgbClr>
              </a:solidFill>
            </a:endParaRPr>
          </a:p>
        </p:txBody>
      </p:sp>
    </p:spTree>
    <p:extLst>
      <p:ext uri="{BB962C8B-B14F-4D97-AF65-F5344CB8AC3E}">
        <p14:creationId xmlns:p14="http://schemas.microsoft.com/office/powerpoint/2010/main" val="360464977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07504" y="0"/>
            <a:ext cx="6912768" cy="764704"/>
          </a:xfrm>
        </p:spPr>
        <p:txBody>
          <a:bodyPr vert="horz" lIns="91440" tIns="45720" rIns="91440" bIns="45720" rtlCol="0" anchor="ctr">
            <a:noAutofit/>
          </a:bodyPr>
          <a:lstStyle/>
          <a:p>
            <a:pPr>
              <a:spcAft>
                <a:spcPts val="1200"/>
              </a:spcAft>
            </a:pPr>
            <a:r>
              <a:rPr lang="pt-BR" sz="2400" b="1" dirty="0" smtClean="0">
                <a:solidFill>
                  <a:schemeClr val="tx2"/>
                </a:solidFill>
              </a:rPr>
              <a:t>I. Transparência</a:t>
            </a:r>
            <a:r>
              <a:rPr lang="pt-BR" sz="2400" b="1" dirty="0">
                <a:solidFill>
                  <a:schemeClr val="tx2"/>
                </a:solidFill>
              </a:rPr>
              <a:t>: Divulgação de Informações</a:t>
            </a:r>
            <a:endParaRPr lang="en-US" sz="2400" b="1" dirty="0">
              <a:solidFill>
                <a:schemeClr val="tx2"/>
              </a:solidFill>
            </a:endParaRPr>
          </a:p>
        </p:txBody>
      </p:sp>
      <p:sp>
        <p:nvSpPr>
          <p:cNvPr id="10" name="Espaço Reservado para Texto 2"/>
          <p:cNvSpPr>
            <a:spLocks noGrp="1"/>
          </p:cNvSpPr>
          <p:nvPr>
            <p:ph type="body" sz="quarter" idx="4294967295"/>
          </p:nvPr>
        </p:nvSpPr>
        <p:spPr>
          <a:xfrm>
            <a:off x="395214" y="908720"/>
            <a:ext cx="8276814" cy="7454348"/>
          </a:xfrm>
          <a:prstGeom prst="rect">
            <a:avLst/>
          </a:prstGeom>
        </p:spPr>
        <p:txBody>
          <a:bodyPr wrap="square">
            <a:spAutoFit/>
          </a:bodyPr>
          <a:lstStyle/>
          <a:p>
            <a:pPr marL="0" lvl="1" indent="0" algn="just">
              <a:buClr>
                <a:srgbClr val="00B050"/>
              </a:buClr>
              <a:buNone/>
            </a:pPr>
            <a:r>
              <a:rPr lang="pt-BR" sz="1600" dirty="0" smtClean="0">
                <a:solidFill>
                  <a:srgbClr val="F2F2F2">
                    <a:lumMod val="50000"/>
                  </a:srgbClr>
                </a:solidFill>
              </a:rPr>
              <a:t>Documentos </a:t>
            </a:r>
            <a:r>
              <a:rPr lang="pt-BR" sz="1600" dirty="0">
                <a:solidFill>
                  <a:srgbClr val="F2F2F2">
                    <a:lumMod val="50000"/>
                  </a:srgbClr>
                </a:solidFill>
              </a:rPr>
              <a:t>públicos da estatal devem evidenciar o interesse público que justificou a criação da estatal e seus limites de atuação em atendimento a esse interesse, quantificando, sempre que possível, as informações prestadas</a:t>
            </a:r>
            <a:r>
              <a:rPr lang="pt-BR" sz="1600" dirty="0" smtClean="0">
                <a:solidFill>
                  <a:srgbClr val="F2F2F2">
                    <a:lumMod val="50000"/>
                  </a:srgbClr>
                </a:solidFill>
              </a:rPr>
              <a:t>.</a:t>
            </a:r>
          </a:p>
          <a:p>
            <a:pPr marL="0" lvl="1" indent="0" algn="just">
              <a:buClr>
                <a:srgbClr val="00B050"/>
              </a:buClr>
              <a:buNone/>
            </a:pPr>
            <a:endParaRPr lang="pt-BR" sz="1600" dirty="0" smtClean="0">
              <a:solidFill>
                <a:srgbClr val="F2F2F2">
                  <a:lumMod val="50000"/>
                </a:srgbClr>
              </a:solidFill>
            </a:endParaRPr>
          </a:p>
          <a:p>
            <a:pPr marL="285750" lvl="1" algn="just">
              <a:buClr>
                <a:srgbClr val="00B050"/>
              </a:buClr>
              <a:buFont typeface="Wingdings" panose="05000000000000000000" pitchFamily="2" charset="2"/>
              <a:buChar char="ü"/>
            </a:pPr>
            <a:r>
              <a:rPr lang="pt-BR" b="1" dirty="0" smtClean="0">
                <a:solidFill>
                  <a:srgbClr val="F2F2F2">
                    <a:lumMod val="50000"/>
                  </a:srgbClr>
                </a:solidFill>
              </a:rPr>
              <a:t>10 medidas propostas</a:t>
            </a:r>
            <a:endParaRPr lang="pt-BR" b="1" dirty="0">
              <a:solidFill>
                <a:srgbClr val="F2F2F2">
                  <a:lumMod val="50000"/>
                </a:srgbClr>
              </a:solidFill>
            </a:endParaRPr>
          </a:p>
          <a:p>
            <a:pPr marL="0" lvl="1" indent="0" algn="just">
              <a:buClr>
                <a:srgbClr val="00B050"/>
              </a:buClr>
              <a:buNone/>
            </a:pPr>
            <a:endParaRPr lang="pt-BR" sz="1600" dirty="0" smtClean="0">
              <a:solidFill>
                <a:srgbClr val="F2F2F2">
                  <a:lumMod val="50000"/>
                </a:srgbClr>
              </a:solidFill>
            </a:endParaRPr>
          </a:p>
          <a:p>
            <a:pPr marL="0" lvl="1" indent="0" algn="just">
              <a:buClr>
                <a:srgbClr val="00B050"/>
              </a:buClr>
              <a:buNone/>
            </a:pPr>
            <a:r>
              <a:rPr lang="pt-BR" sz="1600" b="1" dirty="0" smtClean="0">
                <a:solidFill>
                  <a:schemeClr val="tx2"/>
                </a:solidFill>
              </a:rPr>
              <a:t>Exemplos:</a:t>
            </a:r>
          </a:p>
          <a:p>
            <a:pPr marL="0" lvl="1" indent="0" algn="just">
              <a:buClr>
                <a:srgbClr val="00B050"/>
              </a:buClr>
              <a:buNone/>
            </a:pPr>
            <a:endParaRPr lang="pt-BR" sz="1600" dirty="0" smtClean="0">
              <a:solidFill>
                <a:srgbClr val="F2F2F2">
                  <a:lumMod val="50000"/>
                </a:srgbClr>
              </a:solidFill>
            </a:endParaRPr>
          </a:p>
          <a:p>
            <a:pPr marL="285750" lvl="1" algn="just">
              <a:buClr>
                <a:srgbClr val="00B050"/>
              </a:buClr>
              <a:buFont typeface="Arial" panose="020B0604020202020204" pitchFamily="34" charset="0"/>
              <a:buChar char="•"/>
            </a:pPr>
            <a:r>
              <a:rPr lang="pt-BR" sz="1600" dirty="0" smtClean="0">
                <a:solidFill>
                  <a:srgbClr val="F2F2F2">
                    <a:lumMod val="50000"/>
                  </a:srgbClr>
                </a:solidFill>
              </a:rPr>
              <a:t>Divulgação</a:t>
            </a:r>
            <a:r>
              <a:rPr lang="pt-BR" sz="1600" dirty="0">
                <a:solidFill>
                  <a:srgbClr val="F2F2F2">
                    <a:lumMod val="50000"/>
                  </a:srgbClr>
                </a:solidFill>
              </a:rPr>
              <a:t>, no </a:t>
            </a:r>
            <a:r>
              <a:rPr lang="pt-BR" sz="1600" i="1" dirty="0">
                <a:solidFill>
                  <a:srgbClr val="F2F2F2">
                    <a:lumMod val="50000"/>
                  </a:srgbClr>
                </a:solidFill>
              </a:rPr>
              <a:t>website</a:t>
            </a:r>
            <a:r>
              <a:rPr lang="pt-BR" sz="1600" dirty="0">
                <a:solidFill>
                  <a:srgbClr val="F2F2F2">
                    <a:lumMod val="50000"/>
                  </a:srgbClr>
                </a:solidFill>
              </a:rPr>
              <a:t> da companhia, na seção específica de </a:t>
            </a:r>
            <a:r>
              <a:rPr lang="pt-BR" sz="1600" dirty="0" smtClean="0">
                <a:solidFill>
                  <a:srgbClr val="F2F2F2">
                    <a:lumMod val="50000"/>
                  </a:srgbClr>
                </a:solidFill>
              </a:rPr>
              <a:t>Relações com Investidores, </a:t>
            </a:r>
            <a:r>
              <a:rPr lang="pt-BR" sz="1600" dirty="0">
                <a:solidFill>
                  <a:srgbClr val="F2F2F2">
                    <a:lumMod val="50000"/>
                  </a:srgbClr>
                </a:solidFill>
              </a:rPr>
              <a:t>dos seguintes documentos, </a:t>
            </a:r>
            <a:r>
              <a:rPr lang="pt-BR" sz="1600" dirty="0" smtClean="0">
                <a:solidFill>
                  <a:srgbClr val="F2F2F2">
                    <a:lumMod val="50000"/>
                  </a:srgbClr>
                </a:solidFill>
              </a:rPr>
              <a:t>elaborados </a:t>
            </a:r>
            <a:r>
              <a:rPr lang="pt-BR" sz="1600" dirty="0">
                <a:solidFill>
                  <a:srgbClr val="F2F2F2">
                    <a:lumMod val="50000"/>
                  </a:srgbClr>
                </a:solidFill>
              </a:rPr>
              <a:t>com linguagem clara e direta: </a:t>
            </a:r>
            <a:r>
              <a:rPr lang="pt-BR" sz="1600" dirty="0" smtClean="0">
                <a:solidFill>
                  <a:srgbClr val="F2F2F2">
                    <a:lumMod val="50000"/>
                  </a:srgbClr>
                </a:solidFill>
              </a:rPr>
              <a:t>(</a:t>
            </a:r>
            <a:r>
              <a:rPr lang="pt-BR" sz="1600" dirty="0">
                <a:solidFill>
                  <a:srgbClr val="F2F2F2">
                    <a:lumMod val="50000"/>
                  </a:srgbClr>
                </a:solidFill>
              </a:rPr>
              <a:t>i</a:t>
            </a:r>
            <a:r>
              <a:rPr lang="pt-BR" sz="1600" dirty="0" smtClean="0">
                <a:solidFill>
                  <a:srgbClr val="F2F2F2">
                    <a:lumMod val="50000"/>
                  </a:srgbClr>
                </a:solidFill>
              </a:rPr>
              <a:t>) Carta Anual; e (</a:t>
            </a:r>
            <a:r>
              <a:rPr lang="pt-BR" sz="1600" dirty="0" err="1" smtClean="0">
                <a:solidFill>
                  <a:srgbClr val="F2F2F2">
                    <a:lumMod val="50000"/>
                  </a:srgbClr>
                </a:solidFill>
              </a:rPr>
              <a:t>ii</a:t>
            </a:r>
            <a:r>
              <a:rPr lang="pt-BR" sz="1600" dirty="0" smtClean="0">
                <a:solidFill>
                  <a:srgbClr val="F2F2F2">
                    <a:lumMod val="50000"/>
                  </a:srgbClr>
                </a:solidFill>
              </a:rPr>
              <a:t>) FAQ.</a:t>
            </a:r>
          </a:p>
          <a:p>
            <a:pPr marL="285750" lvl="1" algn="just">
              <a:buClr>
                <a:srgbClr val="00B050"/>
              </a:buClr>
              <a:buFont typeface="Arial" panose="020B0604020202020204" pitchFamily="34" charset="0"/>
              <a:buChar char="•"/>
            </a:pPr>
            <a:endParaRPr lang="pt-BR" sz="1600" dirty="0">
              <a:solidFill>
                <a:srgbClr val="F2F2F2">
                  <a:lumMod val="50000"/>
                </a:srgbClr>
              </a:solidFill>
            </a:endParaRPr>
          </a:p>
          <a:p>
            <a:pPr marL="285750" lvl="1" algn="just">
              <a:buClr>
                <a:srgbClr val="00B050"/>
              </a:buClr>
              <a:buFont typeface="Arial" panose="020B0604020202020204" pitchFamily="34" charset="0"/>
              <a:buChar char="•"/>
            </a:pPr>
            <a:r>
              <a:rPr lang="pt-BR" sz="1600" dirty="0" smtClean="0">
                <a:solidFill>
                  <a:srgbClr val="F2F2F2">
                    <a:lumMod val="50000"/>
                  </a:srgbClr>
                </a:solidFill>
              </a:rPr>
              <a:t>Carta Anual</a:t>
            </a:r>
            <a:r>
              <a:rPr lang="pt-BR" sz="1600" dirty="0">
                <a:solidFill>
                  <a:srgbClr val="F2F2F2">
                    <a:lumMod val="50000"/>
                  </a:srgbClr>
                </a:solidFill>
              </a:rPr>
              <a:t>: subscrita pelos membros do Conselho de Administração, com descrição dos limites da atuação da estatal em atendimento ao interesse público que justificou sua criação, com foco prospectivo e delimitação clara de escopo, quantificando os indicadores, sempre que </a:t>
            </a:r>
            <a:r>
              <a:rPr lang="pt-BR" sz="1600" dirty="0" smtClean="0">
                <a:solidFill>
                  <a:srgbClr val="F2F2F2">
                    <a:lumMod val="50000"/>
                  </a:srgbClr>
                </a:solidFill>
              </a:rPr>
              <a:t>possível.</a:t>
            </a:r>
          </a:p>
          <a:p>
            <a:pPr marL="285750" lvl="1" algn="just">
              <a:buClr>
                <a:srgbClr val="00B050"/>
              </a:buClr>
              <a:buFont typeface="Arial" panose="020B0604020202020204" pitchFamily="34" charset="0"/>
              <a:buChar char="•"/>
            </a:pPr>
            <a:endParaRPr lang="pt-BR" sz="1600" dirty="0">
              <a:solidFill>
                <a:srgbClr val="F2F2F2">
                  <a:lumMod val="50000"/>
                </a:srgbClr>
              </a:solidFill>
            </a:endParaRPr>
          </a:p>
          <a:p>
            <a:pPr marL="285750" lvl="1" algn="just">
              <a:buClr>
                <a:srgbClr val="00B050"/>
              </a:buClr>
              <a:buFont typeface="Arial" panose="020B0604020202020204" pitchFamily="34" charset="0"/>
              <a:buChar char="•"/>
            </a:pPr>
            <a:r>
              <a:rPr lang="pt-BR" sz="1600" dirty="0" smtClean="0">
                <a:solidFill>
                  <a:srgbClr val="F2F2F2">
                    <a:lumMod val="50000"/>
                  </a:srgbClr>
                </a:solidFill>
              </a:rPr>
              <a:t>Transações com partes relacionadas e transações relevantes e </a:t>
            </a:r>
            <a:r>
              <a:rPr lang="pt-BR" sz="1600" dirty="0" smtClean="0">
                <a:solidFill>
                  <a:srgbClr val="F2F2F2">
                    <a:lumMod val="50000"/>
                  </a:srgbClr>
                </a:solidFill>
              </a:rPr>
              <a:t>excepcionais.</a:t>
            </a:r>
            <a:endParaRPr lang="pt-BR" sz="1600" dirty="0">
              <a:solidFill>
                <a:srgbClr val="F2F2F2">
                  <a:lumMod val="50000"/>
                </a:srgbClr>
              </a:solidFill>
            </a:endParaRPr>
          </a:p>
          <a:p>
            <a:pPr marL="285750" lvl="1" algn="just">
              <a:buClr>
                <a:srgbClr val="00B050"/>
              </a:buClr>
              <a:buFont typeface="Arial" panose="020B0604020202020204" pitchFamily="34" charset="0"/>
              <a:buChar char="•"/>
            </a:pPr>
            <a:endParaRPr lang="pt-BR" sz="1600" dirty="0" smtClean="0">
              <a:solidFill>
                <a:srgbClr val="F2F2F2">
                  <a:lumMod val="50000"/>
                </a:srgbClr>
              </a:solidFill>
            </a:endParaRPr>
          </a:p>
          <a:p>
            <a:pPr marL="685800" lvl="2" algn="just">
              <a:buClr>
                <a:srgbClr val="00B050"/>
              </a:buClr>
            </a:pPr>
            <a:endParaRPr lang="pt-BR" sz="1600" dirty="0" smtClean="0">
              <a:solidFill>
                <a:srgbClr val="F2F2F2">
                  <a:lumMod val="50000"/>
                </a:srgbClr>
              </a:solidFill>
            </a:endParaRPr>
          </a:p>
          <a:p>
            <a:pPr marL="285750" lvl="1" algn="just">
              <a:buClr>
                <a:srgbClr val="00B050"/>
              </a:buClr>
              <a:buFont typeface="Arial" panose="020B0604020202020204" pitchFamily="34" charset="0"/>
              <a:buChar char="•"/>
            </a:pPr>
            <a:endParaRPr lang="pt-BR" sz="1600" dirty="0" smtClean="0">
              <a:solidFill>
                <a:srgbClr val="F2F2F2">
                  <a:lumMod val="50000"/>
                </a:srgbClr>
              </a:solidFill>
            </a:endParaRPr>
          </a:p>
          <a:p>
            <a:pPr marL="0" lvl="1" indent="0" algn="just">
              <a:buClr>
                <a:srgbClr val="00B050"/>
              </a:buClr>
              <a:buNone/>
            </a:pPr>
            <a:endParaRPr lang="pt-BR" sz="1600" b="1" dirty="0" smtClean="0">
              <a:solidFill>
                <a:srgbClr val="F2F2F2">
                  <a:lumMod val="50000"/>
                </a:srgbClr>
              </a:solidFill>
            </a:endParaRPr>
          </a:p>
          <a:p>
            <a:pPr marL="0" lvl="1" indent="0" algn="just">
              <a:buClr>
                <a:srgbClr val="00B050"/>
              </a:buClr>
              <a:buNone/>
            </a:pPr>
            <a:endParaRPr lang="pt-BR" sz="1600" b="1" dirty="0" smtClean="0">
              <a:solidFill>
                <a:srgbClr val="F2F2F2">
                  <a:lumMod val="50000"/>
                </a:srgbClr>
              </a:solidFill>
            </a:endParaRPr>
          </a:p>
          <a:p>
            <a:pPr marL="0" lvl="1" indent="0" algn="just">
              <a:buClr>
                <a:srgbClr val="00B050"/>
              </a:buClr>
              <a:buNone/>
            </a:pPr>
            <a:endParaRPr lang="pt-BR" sz="1600" b="1" dirty="0">
              <a:solidFill>
                <a:srgbClr val="F2F2F2">
                  <a:lumMod val="50000"/>
                </a:srgbClr>
              </a:solidFill>
            </a:endParaRPr>
          </a:p>
          <a:p>
            <a:pPr marL="0" lvl="1" indent="0" algn="just">
              <a:buClr>
                <a:srgbClr val="00B050"/>
              </a:buClr>
              <a:buNone/>
            </a:pPr>
            <a:endParaRPr lang="pt-BR" sz="1600" b="1" dirty="0">
              <a:solidFill>
                <a:srgbClr val="F2F2F2">
                  <a:lumMod val="50000"/>
                </a:srgbClr>
              </a:solidFill>
            </a:endParaRPr>
          </a:p>
          <a:p>
            <a:pPr marL="0" lvl="1" indent="0" algn="just">
              <a:buClr>
                <a:srgbClr val="00B050"/>
              </a:buClr>
              <a:buNone/>
            </a:pPr>
            <a:endParaRPr lang="pt-BR" sz="1600" dirty="0">
              <a:solidFill>
                <a:srgbClr val="F2F2F2">
                  <a:lumMod val="50000"/>
                </a:srgbClr>
              </a:solidFill>
            </a:endParaRPr>
          </a:p>
        </p:txBody>
      </p:sp>
    </p:spTree>
    <p:extLst>
      <p:ext uri="{BB962C8B-B14F-4D97-AF65-F5344CB8AC3E}">
        <p14:creationId xmlns:p14="http://schemas.microsoft.com/office/powerpoint/2010/main" val="90207186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vert="horz" lIns="91440" tIns="45720" rIns="91440" bIns="45720" rtlCol="0" anchor="ctr">
            <a:noAutofit/>
          </a:bodyPr>
          <a:lstStyle/>
          <a:p>
            <a:pPr>
              <a:spcAft>
                <a:spcPts val="1200"/>
              </a:spcAft>
            </a:pPr>
            <a:r>
              <a:rPr lang="pt-BR" sz="2400" b="1" dirty="0">
                <a:solidFill>
                  <a:schemeClr val="tx2"/>
                </a:solidFill>
              </a:rPr>
              <a:t>II</a:t>
            </a:r>
            <a:r>
              <a:rPr lang="pt-BR" sz="2400" b="1" dirty="0" smtClean="0">
                <a:solidFill>
                  <a:schemeClr val="tx2"/>
                </a:solidFill>
              </a:rPr>
              <a:t>. Estruturas </a:t>
            </a:r>
            <a:r>
              <a:rPr lang="pt-BR" sz="2400" b="1" dirty="0">
                <a:solidFill>
                  <a:schemeClr val="tx2"/>
                </a:solidFill>
              </a:rPr>
              <a:t>e Práticas de Controles Internos</a:t>
            </a:r>
            <a:endParaRPr lang="en-US" sz="2400" b="1" dirty="0">
              <a:solidFill>
                <a:schemeClr val="tx2"/>
              </a:solidFill>
            </a:endParaRPr>
          </a:p>
        </p:txBody>
      </p:sp>
      <p:sp>
        <p:nvSpPr>
          <p:cNvPr id="8" name="Retângulo 7"/>
          <p:cNvSpPr/>
          <p:nvPr/>
        </p:nvSpPr>
        <p:spPr>
          <a:xfrm>
            <a:off x="413792" y="908720"/>
            <a:ext cx="8406680" cy="5736955"/>
          </a:xfrm>
          <a:prstGeom prst="rect">
            <a:avLst/>
          </a:prstGeom>
        </p:spPr>
        <p:txBody>
          <a:bodyPr wrap="square">
            <a:spAutoFit/>
          </a:bodyPr>
          <a:lstStyle/>
          <a:p>
            <a:pPr algn="just">
              <a:spcBef>
                <a:spcPct val="20000"/>
              </a:spcBef>
            </a:pPr>
            <a:r>
              <a:rPr lang="pt-BR" sz="1600" dirty="0" smtClean="0">
                <a:solidFill>
                  <a:srgbClr val="F2F2F2">
                    <a:lumMod val="50000"/>
                  </a:srgbClr>
                </a:solidFill>
              </a:rPr>
              <a:t>Adoção </a:t>
            </a:r>
            <a:r>
              <a:rPr lang="pt-BR" sz="1600" dirty="0">
                <a:solidFill>
                  <a:srgbClr val="F2F2F2">
                    <a:lumMod val="50000"/>
                  </a:srgbClr>
                </a:solidFill>
              </a:rPr>
              <a:t>de  estrutura de controle funcional capaz de afastar a atuação dos administradores que desviam a atividade da companhia de seu objeto, em benefício de políticas públicas que vão além do interesse público previsto na autorização </a:t>
            </a:r>
            <a:r>
              <a:rPr lang="pt-BR" sz="1600" dirty="0" smtClean="0">
                <a:solidFill>
                  <a:srgbClr val="F2F2F2">
                    <a:lumMod val="50000"/>
                  </a:srgbClr>
                </a:solidFill>
              </a:rPr>
              <a:t>legislativa. </a:t>
            </a:r>
          </a:p>
          <a:p>
            <a:pPr algn="just">
              <a:spcBef>
                <a:spcPct val="20000"/>
              </a:spcBef>
            </a:pPr>
            <a:endParaRPr lang="pt-BR" sz="1600" dirty="0">
              <a:solidFill>
                <a:srgbClr val="F2F2F2">
                  <a:lumMod val="50000"/>
                </a:srgbClr>
              </a:solidFill>
            </a:endParaRPr>
          </a:p>
          <a:p>
            <a:pPr marL="285750" lvl="1" indent="-284400" algn="just">
              <a:buClr>
                <a:srgbClr val="00B050"/>
              </a:buClr>
              <a:buFont typeface="Wingdings" panose="05000000000000000000" pitchFamily="2" charset="2"/>
              <a:buChar char="ü"/>
            </a:pPr>
            <a:r>
              <a:rPr lang="pt-BR" sz="2000" b="1" dirty="0" smtClean="0">
                <a:solidFill>
                  <a:srgbClr val="F2F2F2">
                    <a:lumMod val="50000"/>
                  </a:srgbClr>
                </a:solidFill>
              </a:rPr>
              <a:t> 4 </a:t>
            </a:r>
            <a:r>
              <a:rPr lang="pt-BR" sz="2000" b="1" dirty="0">
                <a:solidFill>
                  <a:srgbClr val="F2F2F2">
                    <a:lumMod val="50000"/>
                  </a:srgbClr>
                </a:solidFill>
              </a:rPr>
              <a:t>medidas propostas</a:t>
            </a:r>
          </a:p>
          <a:p>
            <a:pPr marL="0" lvl="1" indent="0" algn="just">
              <a:buClr>
                <a:srgbClr val="00B050"/>
              </a:buClr>
              <a:buNone/>
            </a:pPr>
            <a:endParaRPr lang="pt-BR" sz="1600" dirty="0">
              <a:solidFill>
                <a:srgbClr val="F2F2F2">
                  <a:lumMod val="50000"/>
                </a:srgbClr>
              </a:solidFill>
            </a:endParaRPr>
          </a:p>
          <a:p>
            <a:pPr marL="0" lvl="1" indent="0" algn="just">
              <a:buClr>
                <a:srgbClr val="00B050"/>
              </a:buClr>
              <a:buNone/>
            </a:pPr>
            <a:r>
              <a:rPr lang="pt-BR" sz="1600" b="1" dirty="0">
                <a:solidFill>
                  <a:schemeClr val="tx2"/>
                </a:solidFill>
              </a:rPr>
              <a:t>Exemplos:</a:t>
            </a:r>
          </a:p>
          <a:p>
            <a:pPr marL="0" lvl="1" indent="0" algn="just">
              <a:buClr>
                <a:srgbClr val="00B050"/>
              </a:buClr>
              <a:buNone/>
            </a:pPr>
            <a:endParaRPr lang="pt-BR" sz="1600" dirty="0">
              <a:solidFill>
                <a:srgbClr val="F2F2F2">
                  <a:lumMod val="50000"/>
                </a:srgbClr>
              </a:solidFill>
            </a:endParaRPr>
          </a:p>
          <a:p>
            <a:pPr marL="285750" indent="-285750" algn="just">
              <a:spcBef>
                <a:spcPct val="20000"/>
              </a:spcBef>
              <a:buClr>
                <a:schemeClr val="accent2"/>
              </a:buClr>
              <a:buFont typeface="Arial" panose="020B0604020202020204" pitchFamily="34" charset="0"/>
              <a:buChar char="•"/>
            </a:pPr>
            <a:r>
              <a:rPr lang="pt-BR" sz="1600" dirty="0">
                <a:solidFill>
                  <a:srgbClr val="F2F2F2">
                    <a:lumMod val="50000"/>
                  </a:srgbClr>
                </a:solidFill>
              </a:rPr>
              <a:t>Adoção de estruturas e práticas de controles internos em três linhas de proteção, seguindo a estrutura de controle interno prevista pelo </a:t>
            </a:r>
            <a:r>
              <a:rPr lang="en-US" sz="1600" dirty="0" smtClean="0">
                <a:solidFill>
                  <a:srgbClr val="F2F2F2">
                    <a:lumMod val="50000"/>
                  </a:srgbClr>
                </a:solidFill>
              </a:rPr>
              <a:t>Committee of Sponsoring Organizations of the Treadway Commission</a:t>
            </a:r>
            <a:r>
              <a:rPr lang="pt-BR" sz="1600" dirty="0" smtClean="0">
                <a:solidFill>
                  <a:srgbClr val="F2F2F2">
                    <a:lumMod val="50000"/>
                  </a:srgbClr>
                </a:solidFill>
              </a:rPr>
              <a:t> </a:t>
            </a:r>
            <a:r>
              <a:rPr lang="pt-BR" sz="1600" dirty="0">
                <a:solidFill>
                  <a:srgbClr val="F2F2F2">
                    <a:lumMod val="50000"/>
                  </a:srgbClr>
                </a:solidFill>
              </a:rPr>
              <a:t>(COSO): </a:t>
            </a:r>
          </a:p>
          <a:p>
            <a:pPr lvl="1" algn="just">
              <a:spcBef>
                <a:spcPct val="20000"/>
              </a:spcBef>
              <a:buClr>
                <a:schemeClr val="accent2"/>
              </a:buClr>
            </a:pPr>
            <a:r>
              <a:rPr lang="pt-BR" sz="1600" dirty="0" smtClean="0">
                <a:solidFill>
                  <a:srgbClr val="F2F2F2">
                    <a:lumMod val="50000"/>
                  </a:srgbClr>
                </a:solidFill>
              </a:rPr>
              <a:t>1ª</a:t>
            </a:r>
            <a:r>
              <a:rPr lang="pt-BR" sz="1600" dirty="0">
                <a:solidFill>
                  <a:srgbClr val="F2F2F2">
                    <a:lumMod val="50000"/>
                  </a:srgbClr>
                </a:solidFill>
              </a:rPr>
              <a:t>) </a:t>
            </a:r>
            <a:r>
              <a:rPr lang="pt-BR" sz="1600" dirty="0" smtClean="0">
                <a:solidFill>
                  <a:srgbClr val="F2F2F2">
                    <a:lumMod val="50000"/>
                  </a:srgbClr>
                </a:solidFill>
              </a:rPr>
              <a:t>Ação </a:t>
            </a:r>
            <a:r>
              <a:rPr lang="pt-BR" sz="1600" dirty="0">
                <a:solidFill>
                  <a:srgbClr val="F2F2F2">
                    <a:lumMod val="50000"/>
                  </a:srgbClr>
                </a:solidFill>
              </a:rPr>
              <a:t>dos administradores e colaboradores, por meio da implementação cotidiana de controles internos; </a:t>
            </a:r>
            <a:endParaRPr lang="pt-BR" sz="1600" dirty="0" smtClean="0">
              <a:solidFill>
                <a:srgbClr val="F2F2F2">
                  <a:lumMod val="50000"/>
                </a:srgbClr>
              </a:solidFill>
            </a:endParaRPr>
          </a:p>
          <a:p>
            <a:pPr lvl="1" algn="just">
              <a:spcBef>
                <a:spcPct val="20000"/>
              </a:spcBef>
              <a:buClr>
                <a:schemeClr val="accent2"/>
              </a:buClr>
            </a:pPr>
            <a:r>
              <a:rPr lang="pt-BR" sz="1600" dirty="0" smtClean="0">
                <a:solidFill>
                  <a:srgbClr val="F2F2F2">
                    <a:lumMod val="50000"/>
                  </a:srgbClr>
                </a:solidFill>
              </a:rPr>
              <a:t>2ª</a:t>
            </a:r>
            <a:r>
              <a:rPr lang="pt-BR" sz="1600" dirty="0">
                <a:solidFill>
                  <a:srgbClr val="F2F2F2">
                    <a:lumMod val="50000"/>
                  </a:srgbClr>
                </a:solidFill>
              </a:rPr>
              <a:t>) Diretoria de </a:t>
            </a:r>
            <a:r>
              <a:rPr lang="pt-BR" sz="1600" i="1" dirty="0">
                <a:solidFill>
                  <a:srgbClr val="F2F2F2">
                    <a:lumMod val="50000"/>
                  </a:srgbClr>
                </a:solidFill>
              </a:rPr>
              <a:t>Compliance</a:t>
            </a:r>
            <a:r>
              <a:rPr lang="pt-BR" sz="1600" dirty="0">
                <a:solidFill>
                  <a:srgbClr val="F2F2F2">
                    <a:lumMod val="50000"/>
                  </a:srgbClr>
                </a:solidFill>
              </a:rPr>
              <a:t>; e </a:t>
            </a:r>
            <a:endParaRPr lang="pt-BR" sz="1600" dirty="0" smtClean="0">
              <a:solidFill>
                <a:srgbClr val="F2F2F2">
                  <a:lumMod val="50000"/>
                </a:srgbClr>
              </a:solidFill>
            </a:endParaRPr>
          </a:p>
          <a:p>
            <a:pPr lvl="1" algn="just">
              <a:spcBef>
                <a:spcPct val="20000"/>
              </a:spcBef>
              <a:buClr>
                <a:schemeClr val="accent2"/>
              </a:buClr>
            </a:pPr>
            <a:r>
              <a:rPr lang="pt-BR" sz="1600" dirty="0" smtClean="0">
                <a:solidFill>
                  <a:srgbClr val="F2F2F2">
                    <a:lumMod val="50000"/>
                  </a:srgbClr>
                </a:solidFill>
              </a:rPr>
              <a:t>3ª</a:t>
            </a:r>
            <a:r>
              <a:rPr lang="pt-BR" sz="1600" dirty="0">
                <a:solidFill>
                  <a:srgbClr val="F2F2F2">
                    <a:lumMod val="50000"/>
                  </a:srgbClr>
                </a:solidFill>
              </a:rPr>
              <a:t>) </a:t>
            </a:r>
            <a:r>
              <a:rPr lang="pt-BR" sz="1600" dirty="0" smtClean="0">
                <a:solidFill>
                  <a:srgbClr val="F2F2F2">
                    <a:lumMod val="50000"/>
                  </a:srgbClr>
                </a:solidFill>
              </a:rPr>
              <a:t>Auditoria </a:t>
            </a:r>
            <a:r>
              <a:rPr lang="pt-BR" sz="1600" dirty="0">
                <a:solidFill>
                  <a:srgbClr val="F2F2F2">
                    <a:lumMod val="50000"/>
                  </a:srgbClr>
                </a:solidFill>
              </a:rPr>
              <a:t>interna e Comitê de Auditoria Estatutário (CAE). </a:t>
            </a:r>
            <a:endParaRPr lang="pt-BR" sz="1600" dirty="0" smtClean="0">
              <a:solidFill>
                <a:srgbClr val="F2F2F2">
                  <a:lumMod val="50000"/>
                </a:srgbClr>
              </a:solidFill>
            </a:endParaRPr>
          </a:p>
          <a:p>
            <a:pPr marL="285750" indent="-285750" algn="just">
              <a:spcBef>
                <a:spcPct val="20000"/>
              </a:spcBef>
              <a:buClr>
                <a:schemeClr val="accent2"/>
              </a:buClr>
              <a:buFont typeface="Arial" panose="020B0604020202020204" pitchFamily="34" charset="0"/>
              <a:buChar char="•"/>
            </a:pPr>
            <a:endParaRPr lang="pt-BR" sz="1600" dirty="0" smtClean="0">
              <a:solidFill>
                <a:srgbClr val="F2F2F2">
                  <a:lumMod val="50000"/>
                </a:srgbClr>
              </a:solidFill>
            </a:endParaRPr>
          </a:p>
          <a:p>
            <a:pPr marL="285750" indent="-285750" algn="just">
              <a:spcBef>
                <a:spcPct val="20000"/>
              </a:spcBef>
              <a:buClr>
                <a:schemeClr val="accent2"/>
              </a:buClr>
              <a:buFont typeface="Arial" panose="020B0604020202020204" pitchFamily="34" charset="0"/>
              <a:buChar char="•"/>
            </a:pPr>
            <a:r>
              <a:rPr lang="pt-BR" sz="1600" dirty="0">
                <a:solidFill>
                  <a:srgbClr val="F2F2F2">
                    <a:lumMod val="50000"/>
                  </a:srgbClr>
                </a:solidFill>
              </a:rPr>
              <a:t>Elaboração e divulgação de Política de Transação com Partes Relacionadas contendo procedimento formal para tratamento de tais transações, que deve envolver análise por órgão </a:t>
            </a:r>
            <a:r>
              <a:rPr lang="pt-BR" sz="1600" dirty="0" smtClean="0">
                <a:solidFill>
                  <a:srgbClr val="F2F2F2">
                    <a:lumMod val="50000"/>
                  </a:srgbClr>
                </a:solidFill>
              </a:rPr>
              <a:t>independente.</a:t>
            </a:r>
          </a:p>
          <a:p>
            <a:pPr marL="285750" indent="-285750" algn="just">
              <a:spcBef>
                <a:spcPct val="20000"/>
              </a:spcBef>
              <a:buClr>
                <a:schemeClr val="accent2"/>
              </a:buClr>
              <a:buFont typeface="Arial" panose="020B0604020202020204" pitchFamily="34" charset="0"/>
              <a:buChar char="•"/>
            </a:pPr>
            <a:endParaRPr lang="pt-BR" sz="1600" dirty="0">
              <a:solidFill>
                <a:srgbClr val="F2F2F2">
                  <a:lumMod val="50000"/>
                </a:srgbClr>
              </a:solidFill>
            </a:endParaRPr>
          </a:p>
          <a:p>
            <a:pPr algn="just">
              <a:spcBef>
                <a:spcPct val="20000"/>
              </a:spcBef>
            </a:pPr>
            <a:endParaRPr lang="pt-BR" sz="1600" dirty="0">
              <a:solidFill>
                <a:srgbClr val="F2F2F2">
                  <a:lumMod val="50000"/>
                </a:srgbClr>
              </a:solidFill>
            </a:endParaRPr>
          </a:p>
        </p:txBody>
      </p:sp>
    </p:spTree>
    <p:extLst>
      <p:ext uri="{BB962C8B-B14F-4D97-AF65-F5344CB8AC3E}">
        <p14:creationId xmlns:p14="http://schemas.microsoft.com/office/powerpoint/2010/main" val="349458184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vert="horz" lIns="91440" tIns="45720" rIns="91440" bIns="45720" rtlCol="0" anchor="ctr">
            <a:noAutofit/>
          </a:bodyPr>
          <a:lstStyle/>
          <a:p>
            <a:pPr>
              <a:spcAft>
                <a:spcPts val="1200"/>
              </a:spcAft>
            </a:pPr>
            <a:r>
              <a:rPr lang="pt-BR" sz="2400" b="1" dirty="0" smtClean="0">
                <a:solidFill>
                  <a:schemeClr val="tx2"/>
                </a:solidFill>
              </a:rPr>
              <a:t>III. Administração </a:t>
            </a:r>
            <a:r>
              <a:rPr lang="pt-BR" sz="2400" b="1" dirty="0">
                <a:solidFill>
                  <a:schemeClr val="tx2"/>
                </a:solidFill>
              </a:rPr>
              <a:t>e </a:t>
            </a:r>
            <a:r>
              <a:rPr lang="pt-BR" sz="2400" b="1" dirty="0" smtClean="0">
                <a:solidFill>
                  <a:schemeClr val="tx2"/>
                </a:solidFill>
              </a:rPr>
              <a:t>Conselho </a:t>
            </a:r>
            <a:r>
              <a:rPr lang="pt-BR" sz="2400" b="1" dirty="0">
                <a:solidFill>
                  <a:schemeClr val="tx2"/>
                </a:solidFill>
              </a:rPr>
              <a:t>Fiscal</a:t>
            </a:r>
            <a:endParaRPr lang="en-US" sz="2400" b="1" dirty="0">
              <a:solidFill>
                <a:schemeClr val="tx2"/>
              </a:solidFill>
            </a:endParaRPr>
          </a:p>
        </p:txBody>
      </p:sp>
      <p:sp>
        <p:nvSpPr>
          <p:cNvPr id="3" name="Retângulo 2"/>
          <p:cNvSpPr/>
          <p:nvPr/>
        </p:nvSpPr>
        <p:spPr>
          <a:xfrm>
            <a:off x="-2988840" y="764704"/>
            <a:ext cx="9289032" cy="646331"/>
          </a:xfrm>
          <a:prstGeom prst="rect">
            <a:avLst/>
          </a:prstGeom>
        </p:spPr>
        <p:txBody>
          <a:bodyPr wrap="square">
            <a:spAutoFit/>
          </a:bodyPr>
          <a:lstStyle/>
          <a:p>
            <a:endParaRPr lang="pt-BR" dirty="0"/>
          </a:p>
          <a:p>
            <a:r>
              <a:rPr lang="pt-BR" dirty="0"/>
              <a:t>  </a:t>
            </a:r>
          </a:p>
        </p:txBody>
      </p:sp>
      <p:sp>
        <p:nvSpPr>
          <p:cNvPr id="4" name="Rectangle 1"/>
          <p:cNvSpPr>
            <a:spLocks noChangeArrowheads="1"/>
          </p:cNvSpPr>
          <p:nvPr/>
        </p:nvSpPr>
        <p:spPr bwMode="auto">
          <a:xfrm>
            <a:off x="251520" y="914295"/>
            <a:ext cx="8640960" cy="605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pt-BR" altLang="pt-BR" sz="1600" dirty="0" smtClean="0">
                <a:solidFill>
                  <a:srgbClr val="F2F2F2">
                    <a:lumMod val="50000"/>
                  </a:srgbClr>
                </a:solidFill>
              </a:rPr>
              <a:t>O Conselho de Administração deve ser composto de forma a buscar a diversidade de experiências, qualificações e estilos de comportamento para que o órgão reúna as competências necessárias ao exercício de suas atribuições. Seus membros devem ter  a necessária autoridade, experiência, competência, independência e objetividade para realizar suas funções. </a:t>
            </a:r>
          </a:p>
          <a:p>
            <a:pPr algn="just">
              <a:spcBef>
                <a:spcPct val="20000"/>
              </a:spcBef>
            </a:pPr>
            <a:endParaRPr lang="pt-BR" sz="1600" dirty="0">
              <a:solidFill>
                <a:srgbClr val="F2F2F2">
                  <a:lumMod val="50000"/>
                </a:srgbClr>
              </a:solidFill>
            </a:endParaRPr>
          </a:p>
          <a:p>
            <a:pPr marL="285750" lvl="1" indent="-284400" algn="just">
              <a:buClr>
                <a:srgbClr val="00B050"/>
              </a:buClr>
              <a:buFont typeface="Wingdings" panose="05000000000000000000" pitchFamily="2" charset="2"/>
              <a:buChar char="ü"/>
            </a:pPr>
            <a:r>
              <a:rPr lang="pt-BR" sz="2000" b="1" dirty="0" smtClean="0">
                <a:solidFill>
                  <a:srgbClr val="F2F2F2">
                    <a:lumMod val="50000"/>
                  </a:srgbClr>
                </a:solidFill>
              </a:rPr>
              <a:t> 7 </a:t>
            </a:r>
            <a:r>
              <a:rPr lang="pt-BR" sz="2000" b="1" dirty="0">
                <a:solidFill>
                  <a:srgbClr val="F2F2F2">
                    <a:lumMod val="50000"/>
                  </a:srgbClr>
                </a:solidFill>
              </a:rPr>
              <a:t>medidas propostas</a:t>
            </a:r>
          </a:p>
          <a:p>
            <a:pPr marL="0" lvl="1" indent="0" algn="just">
              <a:buClr>
                <a:srgbClr val="00B050"/>
              </a:buClr>
              <a:buNone/>
            </a:pPr>
            <a:endParaRPr lang="pt-BR" sz="1600" dirty="0">
              <a:solidFill>
                <a:srgbClr val="F2F2F2">
                  <a:lumMod val="50000"/>
                </a:srgbClr>
              </a:solidFill>
            </a:endParaRPr>
          </a:p>
          <a:p>
            <a:pPr marL="0" lvl="1" indent="0" algn="just">
              <a:buClr>
                <a:srgbClr val="00B050"/>
              </a:buClr>
              <a:buNone/>
            </a:pPr>
            <a:r>
              <a:rPr lang="pt-BR" sz="1600" b="1" dirty="0">
                <a:solidFill>
                  <a:schemeClr val="tx2"/>
                </a:solidFill>
              </a:rPr>
              <a:t>Exemplos:</a:t>
            </a:r>
          </a:p>
          <a:p>
            <a:pPr marL="0" lvl="1" indent="0" algn="just">
              <a:buClr>
                <a:srgbClr val="00B050"/>
              </a:buClr>
              <a:buNone/>
            </a:pPr>
            <a:endParaRPr lang="pt-BR" sz="1600" dirty="0">
              <a:solidFill>
                <a:srgbClr val="F2F2F2">
                  <a:lumMod val="50000"/>
                </a:srgbClr>
              </a:solidFill>
            </a:endParaRPr>
          </a:p>
          <a:p>
            <a:pPr marL="285750" lvl="0" indent="-285750" algn="just" fontAlgn="base">
              <a:spcBef>
                <a:spcPct val="0"/>
              </a:spcBef>
              <a:spcAft>
                <a:spcPct val="0"/>
              </a:spcAft>
              <a:buClr>
                <a:schemeClr val="accent2"/>
              </a:buClr>
              <a:buFont typeface="Arial" panose="020B0604020202020204" pitchFamily="34" charset="0"/>
              <a:buChar char="•"/>
            </a:pPr>
            <a:r>
              <a:rPr lang="pt-BR" altLang="pt-BR" sz="1600" dirty="0" smtClean="0">
                <a:solidFill>
                  <a:srgbClr val="F2F2F2">
                    <a:lumMod val="50000"/>
                  </a:srgbClr>
                </a:solidFill>
              </a:rPr>
              <a:t>Criação </a:t>
            </a:r>
            <a:r>
              <a:rPr lang="pt-BR" altLang="pt-BR" sz="1600" dirty="0">
                <a:solidFill>
                  <a:srgbClr val="F2F2F2">
                    <a:lumMod val="50000"/>
                  </a:srgbClr>
                </a:solidFill>
              </a:rPr>
              <a:t>de Comitê de Nomeação ou Indicação e Avaliação, com liderança de membro </a:t>
            </a:r>
            <a:r>
              <a:rPr lang="pt-BR" altLang="pt-BR" sz="1600" dirty="0" smtClean="0">
                <a:solidFill>
                  <a:srgbClr val="F2F2F2">
                    <a:lumMod val="50000"/>
                  </a:srgbClr>
                </a:solidFill>
              </a:rPr>
              <a:t>independente, </a:t>
            </a:r>
            <a:r>
              <a:rPr lang="pt-BR" altLang="pt-BR" sz="1600" dirty="0">
                <a:solidFill>
                  <a:srgbClr val="F2F2F2">
                    <a:lumMod val="50000"/>
                  </a:srgbClr>
                </a:solidFill>
              </a:rPr>
              <a:t>e competência para auxiliar o Acionista Controlador e o </a:t>
            </a:r>
            <a:r>
              <a:rPr lang="pt-BR" altLang="pt-BR" sz="1600" dirty="0" smtClean="0">
                <a:solidFill>
                  <a:srgbClr val="F2F2F2">
                    <a:lumMod val="50000"/>
                  </a:srgbClr>
                </a:solidFill>
              </a:rPr>
              <a:t>Conselho de Administração na </a:t>
            </a:r>
            <a:r>
              <a:rPr lang="pt-BR" altLang="pt-BR" sz="1600" dirty="0">
                <a:solidFill>
                  <a:srgbClr val="F2F2F2">
                    <a:lumMod val="50000"/>
                  </a:srgbClr>
                </a:solidFill>
              </a:rPr>
              <a:t>indicação dos </a:t>
            </a:r>
            <a:r>
              <a:rPr lang="pt-BR" altLang="pt-BR" sz="1600" dirty="0" smtClean="0">
                <a:solidFill>
                  <a:srgbClr val="F2F2F2">
                    <a:lumMod val="50000"/>
                  </a:srgbClr>
                </a:solidFill>
              </a:rPr>
              <a:t>administradores.</a:t>
            </a:r>
          </a:p>
          <a:p>
            <a:pPr marL="285750" lvl="0" indent="-285750" algn="just" fontAlgn="base">
              <a:spcBef>
                <a:spcPct val="0"/>
              </a:spcBef>
              <a:spcAft>
                <a:spcPct val="0"/>
              </a:spcAft>
              <a:buClr>
                <a:schemeClr val="accent2"/>
              </a:buClr>
              <a:buFont typeface="Arial" panose="020B0604020202020204" pitchFamily="34" charset="0"/>
              <a:buChar char="•"/>
            </a:pPr>
            <a:endParaRPr lang="pt-BR" altLang="pt-BR" sz="1000" dirty="0">
              <a:solidFill>
                <a:srgbClr val="F2F2F2">
                  <a:lumMod val="50000"/>
                </a:srgbClr>
              </a:solidFill>
            </a:endParaRPr>
          </a:p>
          <a:p>
            <a:pPr marL="285750" lvl="0" indent="-285750" algn="just" fontAlgn="base">
              <a:spcBef>
                <a:spcPct val="0"/>
              </a:spcBef>
              <a:spcAft>
                <a:spcPct val="0"/>
              </a:spcAft>
              <a:buClr>
                <a:schemeClr val="accent2"/>
              </a:buClr>
              <a:buFont typeface="Arial" panose="020B0604020202020204" pitchFamily="34" charset="0"/>
              <a:buChar char="•"/>
            </a:pPr>
            <a:r>
              <a:rPr lang="pt-BR" altLang="pt-BR" sz="1600" dirty="0">
                <a:solidFill>
                  <a:srgbClr val="F2F2F2">
                    <a:lumMod val="50000"/>
                  </a:srgbClr>
                </a:solidFill>
              </a:rPr>
              <a:t>Elaboração de Política de </a:t>
            </a:r>
            <a:r>
              <a:rPr lang="pt-BR" altLang="pt-BR" sz="1600" dirty="0" smtClean="0">
                <a:solidFill>
                  <a:srgbClr val="F2F2F2">
                    <a:lumMod val="50000"/>
                  </a:srgbClr>
                </a:solidFill>
              </a:rPr>
              <a:t>Indicação </a:t>
            </a:r>
            <a:r>
              <a:rPr lang="pt-BR" altLang="pt-BR" sz="1600" dirty="0">
                <a:solidFill>
                  <a:srgbClr val="F2F2F2">
                    <a:lumMod val="50000"/>
                  </a:srgbClr>
                </a:solidFill>
              </a:rPr>
              <a:t>contendo critérios mínimos </a:t>
            </a:r>
            <a:r>
              <a:rPr lang="pt-BR" altLang="pt-BR" sz="1600" dirty="0" smtClean="0">
                <a:solidFill>
                  <a:srgbClr val="F2F2F2">
                    <a:lumMod val="50000"/>
                  </a:srgbClr>
                </a:solidFill>
              </a:rPr>
              <a:t>para </a:t>
            </a:r>
            <a:r>
              <a:rPr lang="pt-BR" altLang="pt-BR" sz="1600" dirty="0">
                <a:solidFill>
                  <a:srgbClr val="F2F2F2">
                    <a:lumMod val="50000"/>
                  </a:srgbClr>
                </a:solidFill>
              </a:rPr>
              <a:t>seleção de </a:t>
            </a:r>
            <a:r>
              <a:rPr lang="pt-BR" altLang="pt-BR" sz="1600" dirty="0" smtClean="0">
                <a:solidFill>
                  <a:srgbClr val="F2F2F2">
                    <a:lumMod val="50000"/>
                  </a:srgbClr>
                </a:solidFill>
              </a:rPr>
              <a:t>administradores, referentes às </a:t>
            </a:r>
            <a:r>
              <a:rPr lang="pt-BR" altLang="pt-BR" sz="1600" dirty="0">
                <a:solidFill>
                  <a:srgbClr val="F2F2F2">
                    <a:lumMod val="50000"/>
                  </a:srgbClr>
                </a:solidFill>
              </a:rPr>
              <a:t>qualidades desejáveis </a:t>
            </a:r>
            <a:r>
              <a:rPr lang="pt-BR" altLang="pt-BR" sz="1600" dirty="0" smtClean="0">
                <a:solidFill>
                  <a:srgbClr val="F2F2F2">
                    <a:lumMod val="50000"/>
                  </a:srgbClr>
                </a:solidFill>
              </a:rPr>
              <a:t>para </a:t>
            </a:r>
            <a:r>
              <a:rPr lang="pt-BR" altLang="pt-BR" sz="1600" dirty="0">
                <a:solidFill>
                  <a:srgbClr val="F2F2F2">
                    <a:lumMod val="50000"/>
                  </a:srgbClr>
                </a:solidFill>
              </a:rPr>
              <a:t>o órgão como um </a:t>
            </a:r>
            <a:r>
              <a:rPr lang="pt-BR" altLang="pt-BR" sz="1600" dirty="0" smtClean="0">
                <a:solidFill>
                  <a:srgbClr val="F2F2F2">
                    <a:lumMod val="50000"/>
                  </a:srgbClr>
                </a:solidFill>
              </a:rPr>
              <a:t>todo e para </a:t>
            </a:r>
            <a:r>
              <a:rPr lang="pt-BR" altLang="pt-BR" sz="1600" dirty="0">
                <a:solidFill>
                  <a:srgbClr val="F2F2F2">
                    <a:lumMod val="50000"/>
                  </a:srgbClr>
                </a:solidFill>
              </a:rPr>
              <a:t>os membros da administração e do conselho fiscal </a:t>
            </a:r>
            <a:r>
              <a:rPr lang="pt-BR" altLang="pt-BR" sz="1600" dirty="0" smtClean="0">
                <a:solidFill>
                  <a:srgbClr val="F2F2F2">
                    <a:lumMod val="50000"/>
                  </a:srgbClr>
                </a:solidFill>
              </a:rPr>
              <a:t>individualmente.</a:t>
            </a:r>
          </a:p>
          <a:p>
            <a:pPr marL="285750" lvl="0" indent="-285750" algn="just" fontAlgn="base">
              <a:spcBef>
                <a:spcPct val="0"/>
              </a:spcBef>
              <a:spcAft>
                <a:spcPct val="0"/>
              </a:spcAft>
              <a:buClr>
                <a:schemeClr val="accent2"/>
              </a:buClr>
              <a:buFont typeface="Arial" panose="020B0604020202020204" pitchFamily="34" charset="0"/>
              <a:buChar char="•"/>
            </a:pPr>
            <a:endParaRPr lang="pt-BR" altLang="pt-BR" sz="1000" dirty="0">
              <a:solidFill>
                <a:srgbClr val="F2F2F2">
                  <a:lumMod val="50000"/>
                </a:srgbClr>
              </a:solidFill>
            </a:endParaRPr>
          </a:p>
          <a:p>
            <a:pPr marL="742950" lvl="1" indent="-285750" algn="just" fontAlgn="base">
              <a:spcBef>
                <a:spcPct val="0"/>
              </a:spcBef>
              <a:spcAft>
                <a:spcPct val="0"/>
              </a:spcAft>
              <a:buClr>
                <a:schemeClr val="accent2"/>
              </a:buClr>
              <a:buFont typeface="Arial" panose="020B0604020202020204" pitchFamily="34" charset="0"/>
              <a:buChar char="•"/>
            </a:pPr>
            <a:r>
              <a:rPr lang="pt-BR" altLang="pt-BR" sz="1600" dirty="0" smtClean="0">
                <a:solidFill>
                  <a:srgbClr val="F2F2F2">
                    <a:lumMod val="50000"/>
                  </a:srgbClr>
                </a:solidFill>
              </a:rPr>
              <a:t>Deve também prever </a:t>
            </a:r>
            <a:r>
              <a:rPr lang="pt-BR" altLang="pt-BR" sz="1600" dirty="0">
                <a:solidFill>
                  <a:srgbClr val="F2F2F2">
                    <a:lumMod val="50000"/>
                  </a:srgbClr>
                </a:solidFill>
              </a:rPr>
              <a:t>a vedação à indicação de representantes de órgão regulador ou de responsáveis pela definição de política pública nos Conselhos de Administração das estatais </a:t>
            </a:r>
            <a:r>
              <a:rPr lang="pt-BR" altLang="pt-BR" sz="1600" dirty="0" smtClean="0">
                <a:solidFill>
                  <a:srgbClr val="F2F2F2">
                    <a:lumMod val="50000"/>
                  </a:srgbClr>
                </a:solidFill>
              </a:rPr>
              <a:t>reguladas.</a:t>
            </a:r>
            <a:endParaRPr lang="pt-BR" altLang="pt-BR" sz="1600" dirty="0">
              <a:solidFill>
                <a:srgbClr val="F2F2F2">
                  <a:lumMod val="50000"/>
                </a:srgbClr>
              </a:solidFill>
            </a:endParaRPr>
          </a:p>
          <a:p>
            <a:pPr marL="285750" lvl="0" indent="-285750" algn="just" fontAlgn="base">
              <a:spcBef>
                <a:spcPct val="0"/>
              </a:spcBef>
              <a:spcAft>
                <a:spcPct val="0"/>
              </a:spcAft>
              <a:buClr>
                <a:schemeClr val="accent2"/>
              </a:buClr>
              <a:buFont typeface="Arial" panose="020B0604020202020204" pitchFamily="34" charset="0"/>
              <a:buChar char="•"/>
            </a:pPr>
            <a:endParaRPr lang="pt-BR" altLang="pt-BR" sz="1000" dirty="0" smtClean="0">
              <a:solidFill>
                <a:srgbClr val="F2F2F2">
                  <a:lumMod val="50000"/>
                </a:srgbClr>
              </a:solidFill>
            </a:endParaRPr>
          </a:p>
          <a:p>
            <a:pPr marL="285750" lvl="0" indent="-285750" algn="just" fontAlgn="base">
              <a:spcBef>
                <a:spcPct val="0"/>
              </a:spcBef>
              <a:spcAft>
                <a:spcPct val="0"/>
              </a:spcAft>
              <a:buClr>
                <a:schemeClr val="accent2"/>
              </a:buClr>
              <a:buFont typeface="Arial" panose="020B0604020202020204" pitchFamily="34" charset="0"/>
              <a:buChar char="•"/>
            </a:pPr>
            <a:endParaRPr lang="pt-BR" altLang="pt-BR" sz="1600" dirty="0" smtClean="0">
              <a:solidFill>
                <a:srgbClr val="F2F2F2">
                  <a:lumMod val="50000"/>
                </a:srgbClr>
              </a:solidFill>
            </a:endParaRPr>
          </a:p>
          <a:p>
            <a:pPr marL="285750" lvl="0" indent="-285750" algn="just" fontAlgn="base">
              <a:spcBef>
                <a:spcPct val="0"/>
              </a:spcBef>
              <a:spcAft>
                <a:spcPct val="0"/>
              </a:spcAft>
              <a:buClr>
                <a:schemeClr val="accent2"/>
              </a:buClr>
              <a:buFont typeface="Arial" panose="020B0604020202020204" pitchFamily="34" charset="0"/>
              <a:buChar char="•"/>
            </a:pPr>
            <a:endParaRPr lang="pt-BR" altLang="pt-BR" sz="1600" dirty="0">
              <a:solidFill>
                <a:srgbClr val="F2F2F2">
                  <a:lumMod val="50000"/>
                </a:srgbClr>
              </a:solidFill>
            </a:endParaRPr>
          </a:p>
          <a:p>
            <a:pPr marL="285750" marR="0" lvl="0" indent="-285750" algn="just" defTabSz="914400" rtl="0" eaLnBrk="1" fontAlgn="base" latinLnBrk="0" hangingPunct="1">
              <a:lnSpc>
                <a:spcPct val="100000"/>
              </a:lnSpc>
              <a:spcBef>
                <a:spcPct val="0"/>
              </a:spcBef>
              <a:spcAft>
                <a:spcPct val="0"/>
              </a:spcAft>
              <a:buClr>
                <a:schemeClr val="accent2"/>
              </a:buClr>
              <a:buSzTx/>
              <a:buFont typeface="Arial" panose="020B0604020202020204" pitchFamily="34" charset="0"/>
              <a:buChar char="•"/>
              <a:tabLst/>
            </a:pPr>
            <a:endParaRPr lang="pt-BR" altLang="pt-BR" sz="1600" dirty="0">
              <a:solidFill>
                <a:srgbClr val="F2F2F2">
                  <a:lumMod val="50000"/>
                </a:srgbClr>
              </a:solidFill>
            </a:endParaRPr>
          </a:p>
        </p:txBody>
      </p:sp>
    </p:spTree>
    <p:extLst>
      <p:ext uri="{BB962C8B-B14F-4D97-AF65-F5344CB8AC3E}">
        <p14:creationId xmlns:p14="http://schemas.microsoft.com/office/powerpoint/2010/main" val="108719392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vert="horz" lIns="91440" tIns="45720" rIns="91440" bIns="45720" rtlCol="0" anchor="ctr">
            <a:noAutofit/>
          </a:bodyPr>
          <a:lstStyle/>
          <a:p>
            <a:pPr>
              <a:spcAft>
                <a:spcPts val="1200"/>
              </a:spcAft>
            </a:pPr>
            <a:r>
              <a:rPr lang="pt-BR" sz="2400" b="1" dirty="0">
                <a:solidFill>
                  <a:schemeClr val="tx2"/>
                </a:solidFill>
              </a:rPr>
              <a:t>IV</a:t>
            </a:r>
            <a:r>
              <a:rPr lang="pt-BR" sz="2400" b="1" dirty="0" smtClean="0">
                <a:solidFill>
                  <a:schemeClr val="tx2"/>
                </a:solidFill>
              </a:rPr>
              <a:t>. Obrigações </a:t>
            </a:r>
            <a:r>
              <a:rPr lang="pt-BR" sz="2400" b="1" dirty="0">
                <a:solidFill>
                  <a:schemeClr val="tx2"/>
                </a:solidFill>
              </a:rPr>
              <a:t>dos Acionistas Controladores</a:t>
            </a:r>
            <a:endParaRPr lang="en-US" sz="2400" b="1" dirty="0">
              <a:solidFill>
                <a:schemeClr val="tx2"/>
              </a:solidFill>
            </a:endParaRPr>
          </a:p>
        </p:txBody>
      </p:sp>
      <p:sp>
        <p:nvSpPr>
          <p:cNvPr id="2" name="Retângulo 1"/>
          <p:cNvSpPr/>
          <p:nvPr/>
        </p:nvSpPr>
        <p:spPr>
          <a:xfrm>
            <a:off x="251520" y="1052736"/>
            <a:ext cx="8208912" cy="4419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7200" lvl="1" algn="just"/>
            <a:r>
              <a:rPr lang="pt-BR" sz="1700" dirty="0" smtClean="0">
                <a:solidFill>
                  <a:srgbClr val="F2F2F2">
                    <a:lumMod val="50000"/>
                  </a:srgbClr>
                </a:solidFill>
              </a:rPr>
              <a:t>É </a:t>
            </a:r>
            <a:r>
              <a:rPr lang="pt-BR" sz="1700" dirty="0">
                <a:solidFill>
                  <a:srgbClr val="F2F2F2">
                    <a:lumMod val="50000"/>
                  </a:srgbClr>
                </a:solidFill>
              </a:rPr>
              <a:t>fundamental que o ente da federação controlador da estatal esteja alinhado com as práticas de governança </a:t>
            </a:r>
            <a:r>
              <a:rPr lang="pt-BR" sz="1700" dirty="0" smtClean="0">
                <a:solidFill>
                  <a:srgbClr val="F2F2F2">
                    <a:lumMod val="50000"/>
                  </a:srgbClr>
                </a:solidFill>
              </a:rPr>
              <a:t>corporativa. </a:t>
            </a:r>
            <a:r>
              <a:rPr lang="pt-BR" sz="1700" dirty="0">
                <a:solidFill>
                  <a:srgbClr val="F2F2F2">
                    <a:lumMod val="50000"/>
                  </a:srgbClr>
                </a:solidFill>
              </a:rPr>
              <a:t>Seu comprometimento com o aprimoramento das práticas adotadas pela estatal  assegura aos acionistas que a iniciativa é de caráter </a:t>
            </a:r>
            <a:r>
              <a:rPr lang="pt-BR" sz="1700" dirty="0" smtClean="0">
                <a:solidFill>
                  <a:srgbClr val="F2F2F2">
                    <a:lumMod val="50000"/>
                  </a:srgbClr>
                </a:solidFill>
              </a:rPr>
              <a:t>permanente.</a:t>
            </a:r>
            <a:endParaRPr lang="pt-BR" sz="1700" dirty="0">
              <a:solidFill>
                <a:srgbClr val="F2F2F2">
                  <a:lumMod val="50000"/>
                </a:srgbClr>
              </a:solidFill>
            </a:endParaRPr>
          </a:p>
          <a:p>
            <a:pPr algn="just">
              <a:spcBef>
                <a:spcPct val="20000"/>
              </a:spcBef>
            </a:pPr>
            <a:endParaRPr lang="pt-BR" sz="1600" dirty="0">
              <a:solidFill>
                <a:srgbClr val="F2F2F2">
                  <a:lumMod val="50000"/>
                </a:srgbClr>
              </a:solidFill>
            </a:endParaRPr>
          </a:p>
          <a:p>
            <a:pPr marL="285750" lvl="1" indent="-284400" algn="just">
              <a:buClr>
                <a:srgbClr val="00B050"/>
              </a:buClr>
              <a:buFont typeface="Wingdings" panose="05000000000000000000" pitchFamily="2" charset="2"/>
              <a:buChar char="ü"/>
            </a:pPr>
            <a:r>
              <a:rPr lang="pt-BR" sz="2000" b="1" dirty="0" smtClean="0">
                <a:solidFill>
                  <a:srgbClr val="F2F2F2">
                    <a:lumMod val="50000"/>
                  </a:srgbClr>
                </a:solidFill>
              </a:rPr>
              <a:t> 6 </a:t>
            </a:r>
            <a:r>
              <a:rPr lang="pt-BR" sz="2000" b="1" dirty="0">
                <a:solidFill>
                  <a:srgbClr val="F2F2F2">
                    <a:lumMod val="50000"/>
                  </a:srgbClr>
                </a:solidFill>
              </a:rPr>
              <a:t>medidas propostas</a:t>
            </a:r>
          </a:p>
          <a:p>
            <a:pPr marL="0" lvl="1" indent="0" algn="just">
              <a:buClr>
                <a:srgbClr val="00B050"/>
              </a:buClr>
              <a:buNone/>
            </a:pPr>
            <a:endParaRPr lang="pt-BR" sz="1600" dirty="0">
              <a:solidFill>
                <a:srgbClr val="F2F2F2">
                  <a:lumMod val="50000"/>
                </a:srgbClr>
              </a:solidFill>
            </a:endParaRPr>
          </a:p>
          <a:p>
            <a:pPr marL="0" lvl="1" indent="0" algn="just">
              <a:buClr>
                <a:srgbClr val="00B050"/>
              </a:buClr>
              <a:buNone/>
            </a:pPr>
            <a:r>
              <a:rPr lang="pt-BR" sz="1600" b="1" dirty="0">
                <a:solidFill>
                  <a:schemeClr val="tx2"/>
                </a:solidFill>
              </a:rPr>
              <a:t>Exemplos:</a:t>
            </a:r>
          </a:p>
          <a:p>
            <a:pPr marL="292950" lvl="1" indent="-285750" algn="just">
              <a:buFont typeface="Arial" panose="020B0604020202020204" pitchFamily="34" charset="0"/>
              <a:buChar char="•"/>
            </a:pPr>
            <a:endParaRPr lang="pt-BR" sz="1600" dirty="0" smtClean="0">
              <a:solidFill>
                <a:srgbClr val="F2F2F2">
                  <a:lumMod val="50000"/>
                </a:srgbClr>
              </a:solidFill>
            </a:endParaRPr>
          </a:p>
          <a:p>
            <a:pPr marL="292950" lvl="1" indent="-285750" algn="just">
              <a:buClr>
                <a:srgbClr val="00B050"/>
              </a:buClr>
              <a:buFont typeface="Arial" panose="020B0604020202020204" pitchFamily="34" charset="0"/>
              <a:buChar char="•"/>
            </a:pPr>
            <a:r>
              <a:rPr lang="pt-BR" sz="1600" dirty="0" smtClean="0">
                <a:solidFill>
                  <a:srgbClr val="F2F2F2">
                    <a:lumMod val="50000"/>
                  </a:srgbClr>
                </a:solidFill>
              </a:rPr>
              <a:t>Ampliação </a:t>
            </a:r>
            <a:r>
              <a:rPr lang="pt-BR" sz="1600" dirty="0">
                <a:solidFill>
                  <a:srgbClr val="F2F2F2">
                    <a:lumMod val="50000"/>
                  </a:srgbClr>
                </a:solidFill>
              </a:rPr>
              <a:t>do Código de Conduta </a:t>
            </a:r>
            <a:r>
              <a:rPr lang="pt-BR" sz="1600" dirty="0" smtClean="0">
                <a:solidFill>
                  <a:srgbClr val="F2F2F2">
                    <a:lumMod val="50000"/>
                  </a:srgbClr>
                </a:solidFill>
              </a:rPr>
              <a:t>da Adm. Federal </a:t>
            </a:r>
            <a:r>
              <a:rPr lang="pt-BR" sz="1600" dirty="0">
                <a:solidFill>
                  <a:srgbClr val="F2F2F2">
                    <a:lumMod val="50000"/>
                  </a:srgbClr>
                </a:solidFill>
              </a:rPr>
              <a:t>e dos </a:t>
            </a:r>
            <a:r>
              <a:rPr lang="pt-BR" sz="1600" dirty="0" smtClean="0">
                <a:solidFill>
                  <a:srgbClr val="F2F2F2">
                    <a:lumMod val="50000"/>
                  </a:srgbClr>
                </a:solidFill>
              </a:rPr>
              <a:t>docs. </a:t>
            </a:r>
            <a:r>
              <a:rPr lang="pt-BR" sz="1600" dirty="0">
                <a:solidFill>
                  <a:srgbClr val="F2F2F2">
                    <a:lumMod val="50000"/>
                  </a:srgbClr>
                </a:solidFill>
              </a:rPr>
              <a:t>semelhantes estaduais, inserindo, no rol de violações à ética </a:t>
            </a:r>
            <a:r>
              <a:rPr lang="pt-BR" sz="1600" dirty="0" smtClean="0">
                <a:solidFill>
                  <a:srgbClr val="F2F2F2">
                    <a:lumMod val="50000"/>
                  </a:srgbClr>
                </a:solidFill>
              </a:rPr>
              <a:t>pública, </a:t>
            </a:r>
            <a:r>
              <a:rPr lang="pt-BR" sz="1600" dirty="0">
                <a:solidFill>
                  <a:srgbClr val="F2F2F2">
                    <a:lumMod val="50000"/>
                  </a:srgbClr>
                </a:solidFill>
              </a:rPr>
              <a:t>regras para que membros da Alta Administração não se manifestem sobre informações ainda não divulgadas que possam causar impacto na cotação dos </a:t>
            </a:r>
            <a:r>
              <a:rPr lang="pt-BR" sz="1600" dirty="0" smtClean="0">
                <a:solidFill>
                  <a:srgbClr val="F2F2F2">
                    <a:lumMod val="50000"/>
                  </a:srgbClr>
                </a:solidFill>
              </a:rPr>
              <a:t>títulos das companhias, </a:t>
            </a:r>
            <a:r>
              <a:rPr lang="pt-BR" sz="1600" dirty="0">
                <a:solidFill>
                  <a:srgbClr val="F2F2F2">
                    <a:lumMod val="50000"/>
                  </a:srgbClr>
                </a:solidFill>
              </a:rPr>
              <a:t>sem que seja providenciada a sua concomitante divulgação ao </a:t>
            </a:r>
            <a:r>
              <a:rPr lang="pt-BR" sz="1600" dirty="0" smtClean="0">
                <a:solidFill>
                  <a:srgbClr val="F2F2F2">
                    <a:lumMod val="50000"/>
                  </a:srgbClr>
                </a:solidFill>
              </a:rPr>
              <a:t>mercado.</a:t>
            </a:r>
            <a:endParaRPr lang="pt-BR" sz="1600" dirty="0">
              <a:solidFill>
                <a:srgbClr val="F2F2F2">
                  <a:lumMod val="50000"/>
                </a:srgbClr>
              </a:solidFill>
            </a:endParaRPr>
          </a:p>
          <a:p>
            <a:pPr marL="7200" lvl="1" algn="just">
              <a:buClr>
                <a:srgbClr val="00B050"/>
              </a:buClr>
            </a:pPr>
            <a:endParaRPr lang="pt-BR" sz="1600" dirty="0">
              <a:solidFill>
                <a:srgbClr val="F2F2F2">
                  <a:lumMod val="50000"/>
                </a:srgbClr>
              </a:solidFill>
            </a:endParaRPr>
          </a:p>
          <a:p>
            <a:pPr marL="292950" lvl="1" indent="-285750" algn="just">
              <a:buClr>
                <a:srgbClr val="00B050"/>
              </a:buClr>
              <a:buFont typeface="Arial" panose="020B0604020202020204" pitchFamily="34" charset="0"/>
              <a:buChar char="•"/>
            </a:pPr>
            <a:r>
              <a:rPr lang="pt-BR" sz="1600" dirty="0">
                <a:solidFill>
                  <a:srgbClr val="F2F2F2">
                    <a:lumMod val="50000"/>
                  </a:srgbClr>
                </a:solidFill>
              </a:rPr>
              <a:t>Aprovar as alterações estatutárias necessárias para que o estatuto social da companhia estatal reflita as medidas propostas neste Programa.</a:t>
            </a:r>
          </a:p>
        </p:txBody>
      </p:sp>
    </p:spTree>
    <p:extLst>
      <p:ext uri="{BB962C8B-B14F-4D97-AF65-F5344CB8AC3E}">
        <p14:creationId xmlns:p14="http://schemas.microsoft.com/office/powerpoint/2010/main" val="122973959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smtClean="0">
                <a:solidFill>
                  <a:schemeClr val="tx2"/>
                </a:solidFill>
              </a:rPr>
              <a:t>Mapeamentos e estudos realizados</a:t>
            </a:r>
            <a:endParaRPr lang="pt-BR" u="sng" dirty="0"/>
          </a:p>
        </p:txBody>
      </p:sp>
      <p:sp>
        <p:nvSpPr>
          <p:cNvPr id="3" name="Espaço Reservado para Conteúdo 2"/>
          <p:cNvSpPr>
            <a:spLocks noGrp="1"/>
          </p:cNvSpPr>
          <p:nvPr>
            <p:ph sz="quarter" idx="14"/>
          </p:nvPr>
        </p:nvSpPr>
        <p:spPr>
          <a:xfrm>
            <a:off x="323528" y="692696"/>
            <a:ext cx="8424936" cy="5544616"/>
          </a:xfrm>
        </p:spPr>
        <p:txBody>
          <a:bodyPr/>
          <a:lstStyle/>
          <a:p>
            <a:pPr marL="182563" lvl="1" indent="-176213" algn="just" eaLnBrk="0" fontAlgn="base" hangingPunct="0">
              <a:spcAft>
                <a:spcPct val="0"/>
              </a:spcAft>
              <a:buFont typeface="Arial" pitchFamily="34" charset="0"/>
              <a:buChar char="•"/>
            </a:pPr>
            <a:endParaRPr lang="pt-BR" sz="1600" b="1" dirty="0" smtClean="0">
              <a:solidFill>
                <a:srgbClr val="0046AD"/>
              </a:solidFill>
            </a:endParaRPr>
          </a:p>
          <a:p>
            <a:pPr marL="6350" lvl="1" indent="0" algn="just" eaLnBrk="0" fontAlgn="base" hangingPunct="0">
              <a:spcAft>
                <a:spcPct val="0"/>
              </a:spcAft>
              <a:buNone/>
            </a:pPr>
            <a:r>
              <a:rPr lang="pt-BR" sz="1600" b="1" dirty="0">
                <a:solidFill>
                  <a:schemeClr val="tx2"/>
                </a:solidFill>
              </a:rPr>
              <a:t>Princípios internacionais utilizados</a:t>
            </a: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Diretrizes da OCDE (</a:t>
            </a:r>
            <a:r>
              <a:rPr lang="en-US" sz="1700" i="1" dirty="0">
                <a:solidFill>
                  <a:srgbClr val="F2F2F2">
                    <a:lumMod val="50000"/>
                  </a:srgbClr>
                </a:solidFill>
              </a:rPr>
              <a:t>OECD Guidelines on Corporate Governance of State-owned </a:t>
            </a:r>
            <a:r>
              <a:rPr lang="en-US" sz="1700" i="1" dirty="0" smtClean="0">
                <a:solidFill>
                  <a:srgbClr val="F2F2F2">
                    <a:lumMod val="50000"/>
                  </a:srgbClr>
                </a:solidFill>
              </a:rPr>
              <a:t>Enterprises</a:t>
            </a:r>
            <a:r>
              <a:rPr lang="en-US" sz="1700" dirty="0" smtClean="0">
                <a:solidFill>
                  <a:srgbClr val="F2F2F2">
                    <a:lumMod val="50000"/>
                  </a:srgbClr>
                </a:solidFill>
              </a:rPr>
              <a:t>)</a:t>
            </a:r>
            <a:r>
              <a:rPr lang="pt-BR" sz="1700" dirty="0" smtClean="0">
                <a:solidFill>
                  <a:srgbClr val="F2F2F2">
                    <a:lumMod val="50000"/>
                  </a:srgbClr>
                </a:solidFill>
              </a:rPr>
              <a:t> </a:t>
            </a:r>
            <a:r>
              <a:rPr lang="pt-BR" sz="1700" dirty="0">
                <a:solidFill>
                  <a:srgbClr val="F2F2F2">
                    <a:lumMod val="50000"/>
                  </a:srgbClr>
                </a:solidFill>
              </a:rPr>
              <a:t>e principais sugestões do processo de revisão </a:t>
            </a:r>
            <a:r>
              <a:rPr lang="pt-BR" sz="1700" dirty="0" smtClean="0">
                <a:solidFill>
                  <a:srgbClr val="F2F2F2">
                    <a:lumMod val="50000"/>
                  </a:srgbClr>
                </a:solidFill>
              </a:rPr>
              <a:t>iniciado em 2014; e</a:t>
            </a:r>
            <a:endParaRPr lang="pt-BR" sz="1700" dirty="0">
              <a:solidFill>
                <a:srgbClr val="F2F2F2">
                  <a:lumMod val="50000"/>
                </a:srgbClr>
              </a:solidFill>
            </a:endParaRP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Diretrizes de governança de estatais do CAF – </a:t>
            </a:r>
            <a:r>
              <a:rPr lang="pt-BR" sz="1700" i="1" dirty="0">
                <a:solidFill>
                  <a:srgbClr val="F2F2F2">
                    <a:lumMod val="50000"/>
                  </a:srgbClr>
                </a:solidFill>
              </a:rPr>
              <a:t>Corporación Andina de Fomento </a:t>
            </a:r>
            <a:r>
              <a:rPr lang="pt-BR" sz="1700" dirty="0">
                <a:solidFill>
                  <a:srgbClr val="F2F2F2">
                    <a:lumMod val="50000"/>
                  </a:srgbClr>
                </a:solidFill>
              </a:rPr>
              <a:t>(</a:t>
            </a:r>
            <a:r>
              <a:rPr lang="es-ES" sz="1700" i="1" dirty="0">
                <a:solidFill>
                  <a:srgbClr val="F2F2F2">
                    <a:lumMod val="50000"/>
                  </a:srgbClr>
                </a:solidFill>
              </a:rPr>
              <a:t>Lineamientos para el buen gobierno corporativo de las empresas del Estado</a:t>
            </a:r>
            <a:r>
              <a:rPr lang="es-ES" sz="1700" dirty="0">
                <a:solidFill>
                  <a:srgbClr val="F2F2F2">
                    <a:lumMod val="50000"/>
                  </a:srgbClr>
                </a:solidFill>
              </a:rPr>
              <a:t>).</a:t>
            </a:r>
          </a:p>
          <a:p>
            <a:pPr marL="374887" lvl="1" indent="0" algn="just" eaLnBrk="0" fontAlgn="base" hangingPunct="0">
              <a:spcAft>
                <a:spcPct val="0"/>
              </a:spcAft>
              <a:buNone/>
            </a:pPr>
            <a:endParaRPr lang="pt-BR" sz="1600" b="1" dirty="0" smtClean="0">
              <a:solidFill>
                <a:schemeClr val="accent3">
                  <a:lumMod val="60000"/>
                  <a:lumOff val="40000"/>
                </a:schemeClr>
              </a:solidFill>
            </a:endParaRPr>
          </a:p>
          <a:p>
            <a:pPr marL="6350" lvl="1" indent="0" algn="just" eaLnBrk="0" fontAlgn="base" hangingPunct="0">
              <a:spcAft>
                <a:spcPct val="0"/>
              </a:spcAft>
              <a:buNone/>
            </a:pPr>
            <a:r>
              <a:rPr lang="pt-BR" sz="1600" b="1" dirty="0">
                <a:solidFill>
                  <a:schemeClr val="tx2"/>
                </a:solidFill>
              </a:rPr>
              <a:t>Mapeamento de Governança Corporativa Internacional</a:t>
            </a:r>
          </a:p>
          <a:p>
            <a:pPr marL="6350" lvl="1" indent="0" algn="just" eaLnBrk="0" fontAlgn="base" hangingPunct="0">
              <a:spcAft>
                <a:spcPct val="0"/>
              </a:spcAft>
              <a:buNone/>
            </a:pPr>
            <a:r>
              <a:rPr lang="pt-BR" sz="1700" dirty="0" smtClean="0">
                <a:solidFill>
                  <a:srgbClr val="F2F2F2">
                    <a:lumMod val="50000"/>
                  </a:srgbClr>
                </a:solidFill>
              </a:rPr>
              <a:t>Mapeamento </a:t>
            </a:r>
            <a:r>
              <a:rPr lang="pt-BR" sz="1700" dirty="0">
                <a:solidFill>
                  <a:srgbClr val="F2F2F2">
                    <a:lumMod val="50000"/>
                  </a:srgbClr>
                </a:solidFill>
              </a:rPr>
              <a:t>das principais recomendações internacionais de boas práticas de governança:</a:t>
            </a: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Códigos internacionais: ICGN e </a:t>
            </a:r>
            <a:r>
              <a:rPr lang="pt-BR" sz="1700" dirty="0" smtClean="0">
                <a:solidFill>
                  <a:srgbClr val="F2F2F2">
                    <a:lumMod val="50000"/>
                  </a:srgbClr>
                </a:solidFill>
              </a:rPr>
              <a:t>UNCTAD;</a:t>
            </a:r>
            <a:endParaRPr lang="pt-BR" sz="1700" dirty="0">
              <a:solidFill>
                <a:srgbClr val="F2F2F2">
                  <a:lumMod val="50000"/>
                </a:srgbClr>
              </a:solidFill>
            </a:endParaRPr>
          </a:p>
          <a:p>
            <a:pPr marL="551100" lvl="1" indent="-176213" algn="just" eaLnBrk="0" fontAlgn="base" hangingPunct="0">
              <a:spcAft>
                <a:spcPct val="0"/>
              </a:spcAft>
              <a:buFont typeface="Arial" pitchFamily="34" charset="0"/>
              <a:buChar char="•"/>
            </a:pPr>
            <a:r>
              <a:rPr lang="pt-BR" sz="1700" dirty="0" smtClean="0">
                <a:solidFill>
                  <a:srgbClr val="F2F2F2">
                    <a:lumMod val="50000"/>
                  </a:srgbClr>
                </a:solidFill>
              </a:rPr>
              <a:t>Códigos </a:t>
            </a:r>
            <a:r>
              <a:rPr lang="pt-BR" sz="1700" dirty="0">
                <a:solidFill>
                  <a:srgbClr val="F2F2F2">
                    <a:lumMod val="50000"/>
                  </a:srgbClr>
                </a:solidFill>
              </a:rPr>
              <a:t>de 15 países: África do Sul, Alemanha, Austrália, China, Espanha, Estados </a:t>
            </a:r>
            <a:r>
              <a:rPr lang="pt-BR" sz="1700" dirty="0" smtClean="0">
                <a:solidFill>
                  <a:srgbClr val="F2F2F2">
                    <a:lumMod val="50000"/>
                  </a:srgbClr>
                </a:solidFill>
              </a:rPr>
              <a:t>Unidos, </a:t>
            </a:r>
            <a:r>
              <a:rPr lang="pt-BR" sz="1700" dirty="0">
                <a:solidFill>
                  <a:srgbClr val="F2F2F2">
                    <a:lumMod val="50000"/>
                  </a:srgbClr>
                </a:solidFill>
              </a:rPr>
              <a:t>França, Hong Kong, Índia, Japão, Países Baixos, Reino Unido, Singapura, Suécia e </a:t>
            </a:r>
            <a:r>
              <a:rPr lang="pt-BR" sz="1700" dirty="0" smtClean="0">
                <a:solidFill>
                  <a:srgbClr val="F2F2F2">
                    <a:lumMod val="50000"/>
                  </a:srgbClr>
                </a:solidFill>
              </a:rPr>
              <a:t>Suíça; e</a:t>
            </a:r>
            <a:endParaRPr lang="pt-BR" sz="1700" dirty="0">
              <a:solidFill>
                <a:srgbClr val="F2F2F2">
                  <a:lumMod val="50000"/>
                </a:srgbClr>
              </a:solidFill>
            </a:endParaRP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Regras de listagem de </a:t>
            </a:r>
            <a:r>
              <a:rPr lang="pt-BR" sz="1700" dirty="0" smtClean="0">
                <a:solidFill>
                  <a:srgbClr val="F2F2F2">
                    <a:lumMod val="50000"/>
                  </a:srgbClr>
                </a:solidFill>
              </a:rPr>
              <a:t>7 </a:t>
            </a:r>
            <a:r>
              <a:rPr lang="pt-BR" sz="1700" dirty="0">
                <a:solidFill>
                  <a:srgbClr val="F2F2F2">
                    <a:lumMod val="50000"/>
                  </a:srgbClr>
                </a:solidFill>
              </a:rPr>
              <a:t>bolsas (NYSE, NASDAQ, LSE, HKEx, </a:t>
            </a:r>
            <a:r>
              <a:rPr lang="pt-BR" sz="1700" dirty="0" smtClean="0">
                <a:solidFill>
                  <a:srgbClr val="F2F2F2">
                    <a:lumMod val="50000"/>
                  </a:srgbClr>
                </a:solidFill>
              </a:rPr>
              <a:t>TSX, Deutsche </a:t>
            </a:r>
            <a:r>
              <a:rPr lang="pt-BR" sz="1700" dirty="0" err="1">
                <a:solidFill>
                  <a:srgbClr val="F2F2F2">
                    <a:lumMod val="50000"/>
                  </a:srgbClr>
                </a:solidFill>
              </a:rPr>
              <a:t>Börse</a:t>
            </a:r>
            <a:r>
              <a:rPr lang="pt-BR" sz="1700" dirty="0">
                <a:solidFill>
                  <a:srgbClr val="F2F2F2">
                    <a:lumMod val="50000"/>
                  </a:srgbClr>
                </a:solidFill>
              </a:rPr>
              <a:t> e ASX) em relação a temas específicos, como CAE, política de transações com partes relacionadas, entre outros.</a:t>
            </a:r>
          </a:p>
          <a:p>
            <a:pPr marL="7200" lvl="1" indent="0" algn="just" eaLnBrk="0" fontAlgn="base" hangingPunct="0">
              <a:spcAft>
                <a:spcPct val="0"/>
              </a:spcAft>
              <a:buNone/>
            </a:pPr>
            <a:endParaRPr lang="pt-BR" sz="1600" b="1" dirty="0">
              <a:solidFill>
                <a:srgbClr val="0046AD"/>
              </a:solidFill>
            </a:endParaRPr>
          </a:p>
          <a:p>
            <a:pPr marL="374887" lvl="1" indent="0" algn="just" eaLnBrk="0" fontAlgn="base" hangingPunct="0">
              <a:spcAft>
                <a:spcPct val="0"/>
              </a:spcAft>
              <a:buNone/>
            </a:pPr>
            <a:endParaRPr lang="pt-BR" sz="1600" dirty="0" smtClean="0">
              <a:solidFill>
                <a:schemeClr val="accent3">
                  <a:lumMod val="60000"/>
                  <a:lumOff val="40000"/>
                </a:schemeClr>
              </a:solidFill>
            </a:endParaRPr>
          </a:p>
        </p:txBody>
      </p:sp>
    </p:spTree>
    <p:extLst>
      <p:ext uri="{BB962C8B-B14F-4D97-AF65-F5344CB8AC3E}">
        <p14:creationId xmlns:p14="http://schemas.microsoft.com/office/powerpoint/2010/main" val="174982354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4"/>
          </p:nvPr>
        </p:nvSpPr>
        <p:spPr>
          <a:xfrm>
            <a:off x="323528" y="836712"/>
            <a:ext cx="8136904" cy="5904656"/>
          </a:xfrm>
        </p:spPr>
        <p:txBody>
          <a:bodyPr/>
          <a:lstStyle/>
          <a:p>
            <a:pPr marL="182563" lvl="1" indent="-176213" algn="just" eaLnBrk="0" fontAlgn="base" hangingPunct="0">
              <a:spcAft>
                <a:spcPct val="0"/>
              </a:spcAft>
              <a:buFont typeface="Arial" pitchFamily="34" charset="0"/>
              <a:buChar char="•"/>
            </a:pPr>
            <a:endParaRPr lang="pt-BR" sz="600" b="1" dirty="0" smtClean="0">
              <a:solidFill>
                <a:srgbClr val="0046AD"/>
              </a:solidFill>
            </a:endParaRPr>
          </a:p>
          <a:p>
            <a:pPr marL="6350" lvl="1" indent="0" algn="just" eaLnBrk="0" fontAlgn="base" hangingPunct="0">
              <a:spcAft>
                <a:spcPct val="0"/>
              </a:spcAft>
              <a:buNone/>
            </a:pPr>
            <a:r>
              <a:rPr lang="pt-BR" sz="1600" b="1" dirty="0">
                <a:solidFill>
                  <a:schemeClr val="tx2"/>
                </a:solidFill>
              </a:rPr>
              <a:t>Mapeamento de Governança de Estatais</a:t>
            </a:r>
          </a:p>
          <a:p>
            <a:pPr marL="550800" lvl="1" indent="-285750" algn="just" eaLnBrk="0" fontAlgn="base" hangingPunct="0">
              <a:spcAft>
                <a:spcPct val="0"/>
              </a:spcAft>
              <a:buFont typeface="Arial" panose="020B0604020202020204" pitchFamily="34" charset="0"/>
              <a:buChar char="•"/>
            </a:pPr>
            <a:r>
              <a:rPr lang="pt-BR" sz="1700" dirty="0">
                <a:solidFill>
                  <a:srgbClr val="F2F2F2">
                    <a:lumMod val="50000"/>
                  </a:srgbClr>
                </a:solidFill>
              </a:rPr>
              <a:t>Práticas de governança </a:t>
            </a:r>
            <a:r>
              <a:rPr lang="pt-BR" sz="1700" dirty="0" smtClean="0">
                <a:solidFill>
                  <a:srgbClr val="F2F2F2">
                    <a:lumMod val="50000"/>
                  </a:srgbClr>
                </a:solidFill>
              </a:rPr>
              <a:t>em </a:t>
            </a:r>
            <a:r>
              <a:rPr lang="pt-BR" sz="1700" dirty="0">
                <a:solidFill>
                  <a:srgbClr val="F2F2F2">
                    <a:lumMod val="50000"/>
                  </a:srgbClr>
                </a:solidFill>
              </a:rPr>
              <a:t>12 países: Austrália, Áustria, Canadá, Chile, Colômbia, Finlândia, França, Israel, Noruega, Peru, Reino Unido e Suécia;</a:t>
            </a:r>
          </a:p>
          <a:p>
            <a:pPr marL="550800" lvl="1" indent="-285750" algn="just" eaLnBrk="0" fontAlgn="base" hangingPunct="0">
              <a:spcAft>
                <a:spcPct val="0"/>
              </a:spcAft>
              <a:buFont typeface="Arial" panose="020B0604020202020204" pitchFamily="34" charset="0"/>
              <a:buChar char="•"/>
            </a:pPr>
            <a:r>
              <a:rPr lang="pt-BR" sz="1700" dirty="0">
                <a:solidFill>
                  <a:srgbClr val="F2F2F2">
                    <a:lumMod val="50000"/>
                  </a:srgbClr>
                </a:solidFill>
              </a:rPr>
              <a:t>Diagnóstico de práticas adotadas por </a:t>
            </a:r>
            <a:r>
              <a:rPr lang="pt-BR" sz="1700" dirty="0" smtClean="0">
                <a:solidFill>
                  <a:srgbClr val="F2F2F2">
                    <a:lumMod val="50000"/>
                  </a:srgbClr>
                </a:solidFill>
              </a:rPr>
              <a:t>estatais, consideradas referência por especialistas da área </a:t>
            </a:r>
            <a:r>
              <a:rPr lang="pt-BR" sz="1700" dirty="0">
                <a:solidFill>
                  <a:srgbClr val="F2F2F2">
                    <a:lumMod val="50000"/>
                  </a:srgbClr>
                </a:solidFill>
              </a:rPr>
              <a:t>(</a:t>
            </a:r>
            <a:r>
              <a:rPr lang="pt-BR" sz="1700" dirty="0" err="1">
                <a:solidFill>
                  <a:srgbClr val="F2F2F2">
                    <a:lumMod val="50000"/>
                  </a:srgbClr>
                </a:solidFill>
              </a:rPr>
              <a:t>Codelco</a:t>
            </a:r>
            <a:r>
              <a:rPr lang="pt-BR" sz="1700" dirty="0">
                <a:solidFill>
                  <a:srgbClr val="F2F2F2">
                    <a:lumMod val="50000"/>
                  </a:srgbClr>
                </a:solidFill>
              </a:rPr>
              <a:t>, Singapore Air e Statoil</a:t>
            </a:r>
            <a:r>
              <a:rPr lang="pt-BR" sz="1700" dirty="0" smtClean="0">
                <a:solidFill>
                  <a:srgbClr val="F2F2F2">
                    <a:lumMod val="50000"/>
                  </a:srgbClr>
                </a:solidFill>
              </a:rPr>
              <a:t>); e</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Análise de práticas de governança adotadas pelas principais estatais brasileiras, listadas em bolsa.</a:t>
            </a:r>
          </a:p>
          <a:p>
            <a:pPr marL="6350" lvl="1" indent="0" algn="just" eaLnBrk="0" fontAlgn="base" hangingPunct="0">
              <a:spcAft>
                <a:spcPct val="0"/>
              </a:spcAft>
              <a:buNone/>
            </a:pPr>
            <a:endParaRPr lang="pt-BR" sz="1600" b="1" dirty="0" smtClean="0">
              <a:solidFill>
                <a:srgbClr val="0046AD"/>
              </a:solidFill>
            </a:endParaRPr>
          </a:p>
          <a:p>
            <a:pPr marL="6350" lvl="1" indent="0" algn="just" eaLnBrk="0" fontAlgn="base" hangingPunct="0">
              <a:spcAft>
                <a:spcPct val="0"/>
              </a:spcAft>
              <a:buNone/>
            </a:pPr>
            <a:r>
              <a:rPr lang="pt-BR" sz="1600" b="1" dirty="0">
                <a:solidFill>
                  <a:schemeClr val="tx2"/>
                </a:solidFill>
              </a:rPr>
              <a:t>Base legal e regulamentar</a:t>
            </a: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Leis  </a:t>
            </a:r>
            <a:r>
              <a:rPr lang="pt-BR" sz="1700" dirty="0" smtClean="0">
                <a:solidFill>
                  <a:srgbClr val="F2F2F2">
                    <a:lumMod val="50000"/>
                  </a:srgbClr>
                </a:solidFill>
              </a:rPr>
              <a:t>6.404/76 (LSA), </a:t>
            </a:r>
            <a:r>
              <a:rPr lang="pt-BR" sz="1700" dirty="0">
                <a:solidFill>
                  <a:srgbClr val="F2F2F2">
                    <a:lumMod val="50000"/>
                  </a:srgbClr>
                </a:solidFill>
              </a:rPr>
              <a:t>12.846/13 (</a:t>
            </a:r>
            <a:r>
              <a:rPr lang="pt-BR" sz="1700" dirty="0" smtClean="0">
                <a:solidFill>
                  <a:srgbClr val="F2F2F2">
                    <a:lumMod val="50000"/>
                  </a:srgbClr>
                </a:solidFill>
              </a:rPr>
              <a:t>Anticorrupção</a:t>
            </a:r>
            <a:r>
              <a:rPr lang="pt-BR" sz="1700" dirty="0">
                <a:solidFill>
                  <a:srgbClr val="F2F2F2">
                    <a:lumMod val="50000"/>
                  </a:srgbClr>
                </a:solidFill>
              </a:rPr>
              <a:t>) e </a:t>
            </a:r>
            <a:r>
              <a:rPr lang="pt-BR" sz="1700" i="1" dirty="0">
                <a:solidFill>
                  <a:srgbClr val="F2F2F2">
                    <a:lumMod val="50000"/>
                  </a:srgbClr>
                </a:solidFill>
              </a:rPr>
              <a:t>Sarbanes-Oxley</a:t>
            </a:r>
            <a:r>
              <a:rPr lang="pt-BR" sz="1700" dirty="0">
                <a:solidFill>
                  <a:srgbClr val="F2F2F2">
                    <a:lumMod val="50000"/>
                  </a:srgbClr>
                </a:solidFill>
              </a:rPr>
              <a:t>;</a:t>
            </a: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Decreto </a:t>
            </a:r>
            <a:r>
              <a:rPr lang="pt-BR" sz="1700" dirty="0" smtClean="0">
                <a:solidFill>
                  <a:srgbClr val="F2F2F2">
                    <a:lumMod val="50000"/>
                  </a:srgbClr>
                </a:solidFill>
              </a:rPr>
              <a:t>8.420/15 (que regula a Lei Anticorrupção);</a:t>
            </a:r>
            <a:endParaRPr lang="pt-BR" sz="1700" dirty="0">
              <a:solidFill>
                <a:srgbClr val="F2F2F2">
                  <a:lumMod val="50000"/>
                </a:srgbClr>
              </a:solidFill>
            </a:endParaRP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Resolução CMN </a:t>
            </a:r>
            <a:r>
              <a:rPr lang="pt-BR" sz="1700" dirty="0" smtClean="0">
                <a:solidFill>
                  <a:srgbClr val="F2F2F2">
                    <a:lumMod val="50000"/>
                  </a:srgbClr>
                </a:solidFill>
              </a:rPr>
              <a:t>3.198/04;</a:t>
            </a:r>
            <a:endParaRPr lang="pt-BR" sz="1700" dirty="0">
              <a:solidFill>
                <a:srgbClr val="F2F2F2">
                  <a:lumMod val="50000"/>
                </a:srgbClr>
              </a:solidFill>
            </a:endParaRPr>
          </a:p>
          <a:p>
            <a:pPr marL="551100" lvl="1" indent="-176213" algn="just" eaLnBrk="0" fontAlgn="base" hangingPunct="0">
              <a:spcAft>
                <a:spcPct val="0"/>
              </a:spcAft>
              <a:buFont typeface="Arial" pitchFamily="34" charset="0"/>
              <a:buChar char="•"/>
            </a:pPr>
            <a:r>
              <a:rPr lang="pt-BR" sz="1700" dirty="0">
                <a:solidFill>
                  <a:srgbClr val="F2F2F2">
                    <a:lumMod val="50000"/>
                  </a:srgbClr>
                </a:solidFill>
              </a:rPr>
              <a:t>Instruções CVM </a:t>
            </a:r>
            <a:r>
              <a:rPr lang="pt-BR" sz="1700" dirty="0" smtClean="0">
                <a:solidFill>
                  <a:srgbClr val="F2F2F2">
                    <a:lumMod val="50000"/>
                  </a:srgbClr>
                </a:solidFill>
              </a:rPr>
              <a:t>308/99, 358/02, 480/09; e</a:t>
            </a:r>
          </a:p>
          <a:p>
            <a:pPr marL="551100" lvl="1" indent="-176213" algn="just" eaLnBrk="0" fontAlgn="base" hangingPunct="0">
              <a:spcAft>
                <a:spcPct val="0"/>
              </a:spcAft>
              <a:buFont typeface="Arial" pitchFamily="34" charset="0"/>
              <a:buChar char="•"/>
            </a:pPr>
            <a:r>
              <a:rPr lang="pt-BR" sz="1700" dirty="0" smtClean="0">
                <a:solidFill>
                  <a:srgbClr val="F2F2F2">
                    <a:lumMod val="50000"/>
                  </a:srgbClr>
                </a:solidFill>
              </a:rPr>
              <a:t>Ofício-Circular </a:t>
            </a:r>
            <a:r>
              <a:rPr lang="pt-BR" sz="1700" dirty="0">
                <a:solidFill>
                  <a:srgbClr val="F2F2F2">
                    <a:lumMod val="50000"/>
                  </a:srgbClr>
                </a:solidFill>
              </a:rPr>
              <a:t>CVM/SEP nº 02/15.</a:t>
            </a:r>
          </a:p>
          <a:p>
            <a:pPr marL="374887" lvl="1" indent="0" algn="just" eaLnBrk="0" fontAlgn="base" hangingPunct="0">
              <a:spcAft>
                <a:spcPct val="0"/>
              </a:spcAft>
              <a:buNone/>
            </a:pPr>
            <a:endParaRPr lang="pt-BR" sz="1100" dirty="0" smtClean="0">
              <a:solidFill>
                <a:schemeClr val="tx1"/>
              </a:solidFill>
            </a:endParaRPr>
          </a:p>
          <a:p>
            <a:pPr marL="292950" lvl="1" indent="-285750" algn="just" eaLnBrk="0" fontAlgn="base" hangingPunct="0">
              <a:spcAft>
                <a:spcPct val="0"/>
              </a:spcAft>
              <a:buFont typeface="Arial" panose="020B0604020202020204" pitchFamily="34" charset="0"/>
              <a:buChar char="•"/>
            </a:pPr>
            <a:endParaRPr lang="pt-BR" sz="1600" dirty="0">
              <a:solidFill>
                <a:schemeClr val="tx1"/>
              </a:solidFill>
            </a:endParaRPr>
          </a:p>
          <a:p>
            <a:pPr marL="7200" lvl="1" indent="0" algn="just" eaLnBrk="0" fontAlgn="base" hangingPunct="0">
              <a:spcAft>
                <a:spcPct val="0"/>
              </a:spcAft>
              <a:buNone/>
            </a:pPr>
            <a:endParaRPr lang="pt-BR" sz="1600" b="1" dirty="0" smtClean="0">
              <a:solidFill>
                <a:srgbClr val="0046AD"/>
              </a:solidFill>
            </a:endParaRPr>
          </a:p>
          <a:p>
            <a:pPr marL="374887" lvl="1" indent="0" algn="just" eaLnBrk="0" fontAlgn="base" hangingPunct="0">
              <a:spcAft>
                <a:spcPct val="0"/>
              </a:spcAft>
              <a:buNone/>
            </a:pPr>
            <a:endParaRPr lang="pt-BR" sz="2000" dirty="0" smtClean="0">
              <a:solidFill>
                <a:schemeClr val="accent3">
                  <a:lumMod val="60000"/>
                  <a:lumOff val="40000"/>
                </a:schemeClr>
              </a:solidFill>
            </a:endParaRPr>
          </a:p>
        </p:txBody>
      </p:sp>
      <p:sp>
        <p:nvSpPr>
          <p:cNvPr id="6" name="Título 1"/>
          <p:cNvSpPr>
            <a:spLocks noGrp="1"/>
          </p:cNvSpPr>
          <p:nvPr>
            <p:ph type="title"/>
          </p:nvPr>
        </p:nvSpPr>
        <p:spPr>
          <a:xfrm>
            <a:off x="107504" y="0"/>
            <a:ext cx="6912768" cy="764704"/>
          </a:xfrm>
        </p:spPr>
        <p:txBody>
          <a:bodyPr/>
          <a:lstStyle/>
          <a:p>
            <a:r>
              <a:rPr lang="pt-BR" sz="2400" b="1" dirty="0" smtClean="0">
                <a:solidFill>
                  <a:schemeClr val="tx2"/>
                </a:solidFill>
              </a:rPr>
              <a:t>Mapeamentos e </a:t>
            </a:r>
            <a:r>
              <a:rPr lang="pt-BR" sz="2400" b="1" dirty="0">
                <a:solidFill>
                  <a:schemeClr val="tx2"/>
                </a:solidFill>
              </a:rPr>
              <a:t>estudos realizados</a:t>
            </a:r>
            <a:endParaRPr lang="pt-BR" u="sng" dirty="0"/>
          </a:p>
        </p:txBody>
      </p:sp>
    </p:spTree>
    <p:extLst>
      <p:ext uri="{BB962C8B-B14F-4D97-AF65-F5344CB8AC3E}">
        <p14:creationId xmlns:p14="http://schemas.microsoft.com/office/powerpoint/2010/main" val="2581958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4"/>
          </p:nvPr>
        </p:nvSpPr>
        <p:spPr>
          <a:xfrm>
            <a:off x="323528" y="764704"/>
            <a:ext cx="8136904" cy="5904656"/>
          </a:xfrm>
        </p:spPr>
        <p:txBody>
          <a:bodyPr/>
          <a:lstStyle/>
          <a:p>
            <a:pPr marL="182563" lvl="1" indent="-176213" algn="just" eaLnBrk="0" fontAlgn="base" hangingPunct="0">
              <a:spcAft>
                <a:spcPct val="0"/>
              </a:spcAft>
              <a:buFont typeface="Arial" pitchFamily="34" charset="0"/>
              <a:buChar char="•"/>
            </a:pPr>
            <a:endParaRPr lang="pt-BR" sz="600" b="1" dirty="0" smtClean="0">
              <a:solidFill>
                <a:srgbClr val="0046AD"/>
              </a:solidFill>
            </a:endParaRPr>
          </a:p>
          <a:p>
            <a:pPr marL="6350" lvl="1" indent="0" algn="just" eaLnBrk="0" fontAlgn="base" hangingPunct="0">
              <a:spcAft>
                <a:spcPct val="0"/>
              </a:spcAft>
              <a:buNone/>
            </a:pPr>
            <a:r>
              <a:rPr lang="pt-BR" sz="1600" b="1" dirty="0" smtClean="0">
                <a:solidFill>
                  <a:schemeClr val="tx2"/>
                </a:solidFill>
              </a:rPr>
              <a:t>Contexto e Legislação</a:t>
            </a:r>
            <a:endParaRPr lang="pt-BR" sz="1600" b="1" dirty="0">
              <a:solidFill>
                <a:schemeClr val="tx2"/>
              </a:solidFill>
            </a:endParaRP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Nº de estatais existentes e listadas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Objeto Social</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Código de Governança Corporativa</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Orientações Específicas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Órgão Responsável</a:t>
            </a:r>
          </a:p>
          <a:p>
            <a:pPr marL="0" lvl="1" indent="0" algn="just" eaLnBrk="0" fontAlgn="base" hangingPunct="0">
              <a:spcAft>
                <a:spcPct val="0"/>
              </a:spcAft>
              <a:buNone/>
            </a:pPr>
            <a:endParaRPr lang="pt-BR" sz="1600" b="1" dirty="0" smtClean="0">
              <a:solidFill>
                <a:schemeClr val="tx2"/>
              </a:solidFill>
            </a:endParaRPr>
          </a:p>
          <a:p>
            <a:pPr marL="0" lvl="1" indent="0" algn="just" eaLnBrk="0" fontAlgn="base" hangingPunct="0">
              <a:spcAft>
                <a:spcPct val="0"/>
              </a:spcAft>
              <a:buNone/>
            </a:pPr>
            <a:r>
              <a:rPr lang="pt-BR" sz="1600" b="1" dirty="0" smtClean="0">
                <a:solidFill>
                  <a:schemeClr val="tx2"/>
                </a:solidFill>
              </a:rPr>
              <a:t>Estrutura</a:t>
            </a:r>
            <a:endParaRPr lang="pt-BR" sz="1600" b="1" dirty="0">
              <a:solidFill>
                <a:schemeClr val="tx2"/>
              </a:solidFill>
            </a:endParaRP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Assembleia Geral</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Responsabilidades do CA</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Processo de nomeação de conselheiros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Comitês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Independência</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Indicação de CEO</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Avaliação</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Acumulação de cargos</a:t>
            </a:r>
          </a:p>
          <a:p>
            <a:pPr marL="550800" lvl="1" indent="-285750" algn="just" eaLnBrk="0" fontAlgn="base" hangingPunct="0">
              <a:spcAft>
                <a:spcPct val="0"/>
              </a:spcAft>
              <a:buFont typeface="Arial" panose="020B0604020202020204" pitchFamily="34" charset="0"/>
              <a:buChar char="•"/>
            </a:pPr>
            <a:r>
              <a:rPr lang="pt-BR" sz="1700" dirty="0" smtClean="0">
                <a:solidFill>
                  <a:srgbClr val="F2F2F2">
                    <a:lumMod val="50000"/>
                  </a:srgbClr>
                </a:solidFill>
              </a:rPr>
              <a:t>Treinamentos</a:t>
            </a:r>
            <a:endParaRPr lang="pt-BR" sz="1100" dirty="0" smtClean="0">
              <a:solidFill>
                <a:schemeClr val="tx1"/>
              </a:solidFill>
            </a:endParaRPr>
          </a:p>
          <a:p>
            <a:pPr marL="292950" lvl="1" indent="-285750" algn="just" eaLnBrk="0" fontAlgn="base" hangingPunct="0">
              <a:spcAft>
                <a:spcPct val="0"/>
              </a:spcAft>
              <a:buFont typeface="Arial" panose="020B0604020202020204" pitchFamily="34" charset="0"/>
              <a:buChar char="•"/>
            </a:pPr>
            <a:endParaRPr lang="pt-BR" sz="1600" dirty="0">
              <a:solidFill>
                <a:schemeClr val="tx1"/>
              </a:solidFill>
            </a:endParaRPr>
          </a:p>
          <a:p>
            <a:pPr marL="7200" lvl="1" indent="0" algn="just" eaLnBrk="0" fontAlgn="base" hangingPunct="0">
              <a:spcAft>
                <a:spcPct val="0"/>
              </a:spcAft>
              <a:buNone/>
            </a:pPr>
            <a:endParaRPr lang="pt-BR" sz="1600" b="1" dirty="0" smtClean="0">
              <a:solidFill>
                <a:srgbClr val="0046AD"/>
              </a:solidFill>
            </a:endParaRPr>
          </a:p>
          <a:p>
            <a:pPr marL="374887" lvl="1" indent="0" algn="just" eaLnBrk="0" fontAlgn="base" hangingPunct="0">
              <a:spcAft>
                <a:spcPct val="0"/>
              </a:spcAft>
              <a:buNone/>
            </a:pPr>
            <a:endParaRPr lang="pt-BR" sz="2000" dirty="0" smtClean="0">
              <a:solidFill>
                <a:schemeClr val="accent3">
                  <a:lumMod val="60000"/>
                  <a:lumOff val="40000"/>
                </a:schemeClr>
              </a:solidFill>
            </a:endParaRPr>
          </a:p>
        </p:txBody>
      </p:sp>
      <p:sp>
        <p:nvSpPr>
          <p:cNvPr id="6" name="Título 1"/>
          <p:cNvSpPr>
            <a:spLocks noGrp="1"/>
          </p:cNvSpPr>
          <p:nvPr>
            <p:ph type="title"/>
          </p:nvPr>
        </p:nvSpPr>
        <p:spPr>
          <a:xfrm>
            <a:off x="107504" y="0"/>
            <a:ext cx="6912768" cy="764704"/>
          </a:xfrm>
        </p:spPr>
        <p:txBody>
          <a:bodyPr/>
          <a:lstStyle/>
          <a:p>
            <a:r>
              <a:rPr lang="pt-BR" sz="2400" b="1" dirty="0" smtClean="0">
                <a:solidFill>
                  <a:schemeClr val="tx2"/>
                </a:solidFill>
              </a:rPr>
              <a:t>Mapeamento de GC nos países pesquisados</a:t>
            </a:r>
            <a:endParaRPr lang="pt-BR" u="sng" dirty="0"/>
          </a:p>
        </p:txBody>
      </p:sp>
    </p:spTree>
    <p:extLst>
      <p:ext uri="{BB962C8B-B14F-4D97-AF65-F5344CB8AC3E}">
        <p14:creationId xmlns:p14="http://schemas.microsoft.com/office/powerpoint/2010/main" val="99753887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ema do Office">
  <a:themeElements>
    <a:clrScheme name="Padrão BM&amp;FBOVESPA">
      <a:dk1>
        <a:srgbClr val="2F2F2F"/>
      </a:dk1>
      <a:lt1>
        <a:srgbClr val="F2F2F2"/>
      </a:lt1>
      <a:dk2>
        <a:srgbClr val="00478D"/>
      </a:dk2>
      <a:lt2>
        <a:srgbClr val="F2F2F2"/>
      </a:lt2>
      <a:accent1>
        <a:srgbClr val="00478D"/>
      </a:accent1>
      <a:accent2>
        <a:srgbClr val="04AE4D"/>
      </a:accent2>
      <a:accent3>
        <a:srgbClr val="3C3C3C"/>
      </a:accent3>
      <a:accent4>
        <a:srgbClr val="BFBFBF"/>
      </a:accent4>
      <a:accent5>
        <a:srgbClr val="6BB5FF"/>
      </a:accent5>
      <a:accent6>
        <a:srgbClr val="3CFA8D"/>
      </a:accent6>
      <a:hlink>
        <a:srgbClr val="04AE4D"/>
      </a:hlink>
      <a:folHlink>
        <a:srgbClr val="04AE4D"/>
      </a:folHlink>
    </a:clrScheme>
    <a:fontScheme name="Padrão BM&amp;FBOVESPA">
      <a:majorFont>
        <a:latin typeface="Arial"/>
        <a:ea typeface=""/>
        <a:cs typeface=""/>
      </a:majorFont>
      <a:minorFont>
        <a:latin typeface="Arial"/>
        <a:ea typeface=""/>
        <a:cs typeface=""/>
      </a:minorFont>
    </a:fontScheme>
    <a:fmtScheme name="Origem">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3520</TotalTime>
  <Words>1481</Words>
  <Application>Microsoft Office PowerPoint</Application>
  <PresentationFormat>Apresentação na tela (4:3)</PresentationFormat>
  <Paragraphs>197</Paragraphs>
  <Slides>15</Slides>
  <Notes>12</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Tema do Office</vt:lpstr>
      <vt:lpstr>Apresentação do PowerPoint</vt:lpstr>
      <vt:lpstr>Audiência Restrita</vt:lpstr>
      <vt:lpstr>I. Transparência: Divulgação de Informações</vt:lpstr>
      <vt:lpstr>II. Estruturas e Práticas de Controles Internos</vt:lpstr>
      <vt:lpstr>III. Administração e Conselho Fiscal</vt:lpstr>
      <vt:lpstr>IV. Obrigações dos Acionistas Controladores</vt:lpstr>
      <vt:lpstr>Mapeamentos e estudos realizados</vt:lpstr>
      <vt:lpstr>Mapeamentos e estudos realizados</vt:lpstr>
      <vt:lpstr>Mapeamento de GC nos países pesquisados</vt:lpstr>
      <vt:lpstr>Mapeamento de GC nos países pesquisados</vt:lpstr>
      <vt:lpstr>Referências de empresas estatais</vt:lpstr>
      <vt:lpstr>Mecanismos de Reconhecimento</vt:lpstr>
      <vt:lpstr>Reconhecimento e Acompanhamento</vt:lpstr>
      <vt:lpstr>Próximos Passos</vt:lpstr>
      <vt:lpstr>Apresentação do PowerPoint</vt:lpstr>
    </vt:vector>
  </TitlesOfParts>
  <Company>BMFBovespa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BM&amp;FBOVESPA</dc:creator>
  <cp:lastModifiedBy>BM&amp;FBOVESPA – SRE</cp:lastModifiedBy>
  <cp:revision>215</cp:revision>
  <cp:lastPrinted>2015-03-20T12:56:06Z</cp:lastPrinted>
  <dcterms:created xsi:type="dcterms:W3CDTF">2013-07-31T16:45:37Z</dcterms:created>
  <dcterms:modified xsi:type="dcterms:W3CDTF">2015-04-22T10:28:31Z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1730309695</vt:i4>
  </property>
  <property fmtid="{D5CDD505-2E9C-101B-9397-08002B2CF9AE}" pid="4" name="_EmailSubject">
    <vt:lpwstr>Impressão de Docs para Coletiva às 10h</vt:lpwstr>
  </property>
  <property fmtid="{D5CDD505-2E9C-101B-9397-08002B2CF9AE}" pid="5" name="_AuthorEmail">
    <vt:lpwstr>gferreira@bvmf.com.br</vt:lpwstr>
  </property>
  <property fmtid="{D5CDD505-2E9C-101B-9397-08002B2CF9AE}" pid="6" name="_AuthorEmailDisplayName">
    <vt:lpwstr>Gustavo Farinelli Lima Ferreira</vt:lpwstr>
  </property>
  <property fmtid="{D5CDD505-2E9C-101B-9397-08002B2CF9AE}" pid="7" name="_PreviousAdHocReviewCycleID">
    <vt:i4>-2022444934</vt:i4>
  </property>
</Properties>
</file>