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2" r:id="rId2"/>
    <p:sldId id="364" r:id="rId3"/>
    <p:sldId id="357" r:id="rId4"/>
    <p:sldId id="358" r:id="rId5"/>
    <p:sldId id="359" r:id="rId6"/>
    <p:sldId id="360" r:id="rId7"/>
    <p:sldId id="361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63" r:id="rId16"/>
    <p:sldId id="365" r:id="rId17"/>
    <p:sldId id="366" r:id="rId18"/>
    <p:sldId id="362" r:id="rId1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0000"/>
    <a:srgbClr val="307614"/>
    <a:srgbClr val="FFFFFF"/>
    <a:srgbClr val="1A2D4C"/>
    <a:srgbClr val="E2671C"/>
    <a:srgbClr val="DAA600"/>
    <a:srgbClr val="C00000"/>
    <a:srgbClr val="256822"/>
    <a:srgbClr val="3F84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0" autoAdjust="0"/>
    <p:restoredTop sz="93210" autoAdjust="0"/>
  </p:normalViewPr>
  <p:slideViewPr>
    <p:cSldViewPr>
      <p:cViewPr varScale="1">
        <p:scale>
          <a:sx n="71" d="100"/>
          <a:sy n="71" d="100"/>
        </p:scale>
        <p:origin x="-15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86CD113-0DF5-4CCD-9B38-427089D3E82A}" type="datetimeFigureOut">
              <a:rPr lang="pt-BR"/>
              <a:pPr>
                <a:defRPr/>
              </a:pPr>
              <a:t>03/12/2013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2D57F86-492E-4672-83F5-030C16CBCC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32DFEB-C967-46EE-A36F-B61510E9793C}" type="datetimeFigureOut">
              <a:rPr lang="pt-BR"/>
              <a:pPr>
                <a:defRPr/>
              </a:pPr>
              <a:t>03/12/2013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0280580-759D-448F-8EBC-EDAC8FA84A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7D384-FC15-4DE4-9C88-AE2940270A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AC99D-6832-4DE4-858A-113B086F9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2EC8A-E77A-4439-A44E-0B52850107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6669088"/>
            <a:ext cx="9126538" cy="215900"/>
          </a:xfrm>
          <a:prstGeom prst="rect">
            <a:avLst/>
          </a:prstGeom>
          <a:solidFill>
            <a:srgbClr val="E1C14D"/>
          </a:solidFill>
          <a:ln>
            <a:solidFill>
              <a:schemeClr val="bg1">
                <a:lumMod val="95000"/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5" name="Picture 5" descr="horizontal c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88913"/>
            <a:ext cx="199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ector reto 5"/>
          <p:cNvCxnSpPr/>
          <p:nvPr userDrawn="1"/>
        </p:nvCxnSpPr>
        <p:spPr>
          <a:xfrm>
            <a:off x="468313" y="1196975"/>
            <a:ext cx="8229600" cy="0"/>
          </a:xfrm>
          <a:prstGeom prst="line">
            <a:avLst/>
          </a:prstGeom>
          <a:ln w="19050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56784"/>
            <a:ext cx="8229600" cy="5400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>
            <a:lvl1pPr marL="271463" indent="-271463">
              <a:spcBef>
                <a:spcPts val="0"/>
              </a:spcBef>
              <a:spcAft>
                <a:spcPts val="1200"/>
              </a:spcAft>
              <a:buSzPct val="80000"/>
              <a:buFont typeface="Wingdings" pitchFamily="2" charset="2"/>
              <a:buChar char="q"/>
              <a:defRPr sz="2000"/>
            </a:lvl1pPr>
            <a:lvl2pPr marL="631825" indent="-273050">
              <a:spcBef>
                <a:spcPts val="0"/>
              </a:spcBef>
              <a:spcAft>
                <a:spcPts val="1200"/>
              </a:spcAft>
              <a:buSzPct val="80000"/>
              <a:buFont typeface="Wingdings" pitchFamily="2" charset="2"/>
              <a:buChar char="ü"/>
              <a:defRPr sz="1800"/>
            </a:lvl2pPr>
            <a:lvl3pPr marL="990600" indent="-271463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  <a:tabLst>
                <a:tab pos="892175" algn="l"/>
              </a:tabLst>
              <a:defRPr sz="1600"/>
            </a:lvl3pPr>
            <a:lvl4pPr marL="1077913" indent="-185738">
              <a:defRPr sz="1600"/>
            </a:lvl4pPr>
            <a:lvl5pPr marL="990600" indent="-185738">
              <a:defRPr sz="14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  <p:sp>
        <p:nvSpPr>
          <p:cNvPr id="7" name="Espaço Reservado para Número de Slide 38"/>
          <p:cNvSpPr>
            <a:spLocks noGrp="1"/>
          </p:cNvSpPr>
          <p:nvPr>
            <p:ph type="sldNum" sz="quarter" idx="10"/>
          </p:nvPr>
        </p:nvSpPr>
        <p:spPr>
          <a:xfrm>
            <a:off x="8748713" y="6381750"/>
            <a:ext cx="369887" cy="287338"/>
          </a:xfrm>
        </p:spPr>
        <p:txBody>
          <a:bodyPr/>
          <a:lstStyle>
            <a:lvl1pPr>
              <a:defRPr sz="1200" b="0" i="1"/>
            </a:lvl1pPr>
          </a:lstStyle>
          <a:p>
            <a:pPr>
              <a:defRPr/>
            </a:pPr>
            <a:fld id="{F3C23E2A-10D3-4BCB-B28D-E3E7B642E1F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Espaço Reservado para Rodapé 39"/>
          <p:cNvSpPr>
            <a:spLocks noGrp="1"/>
          </p:cNvSpPr>
          <p:nvPr>
            <p:ph type="ftr" sz="quarter" idx="11"/>
          </p:nvPr>
        </p:nvSpPr>
        <p:spPr>
          <a:xfrm>
            <a:off x="460375" y="6381750"/>
            <a:ext cx="8229600" cy="287338"/>
          </a:xfrm>
        </p:spPr>
        <p:txBody>
          <a:bodyPr/>
          <a:lstStyle>
            <a:lvl1pPr algn="l">
              <a:defRPr i="1"/>
            </a:lvl1pPr>
          </a:lstStyle>
          <a:p>
            <a:pPr>
              <a:defRPr/>
            </a:pPr>
            <a:r>
              <a:rPr lang="pt-BR"/>
              <a:t>Clique para inserir rodapé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0F8A4-3CA8-4BA9-8628-806F4C4378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308EB-5B78-4FB6-8D14-0173FA98A3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A56F0-398B-437A-B127-5933013061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16ED6-D898-4A5A-9000-E161229B4F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6CC82-0A6C-41DC-8050-F7C44C3243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EFAC-4065-49AE-9FB9-D8599D7F6C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D27F7-F56A-467F-9303-7D124BDCCA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3C51E490-51AC-49F8-8918-97D30385B5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3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8"/>
          <p:cNvSpPr>
            <a:spLocks noGrp="1"/>
          </p:cNvSpPr>
          <p:nvPr>
            <p:ph type="ctrTitle"/>
          </p:nvPr>
        </p:nvSpPr>
        <p:spPr>
          <a:xfrm>
            <a:off x="685800" y="2249488"/>
            <a:ext cx="7772400" cy="1684337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3600"/>
              </a:spcBef>
              <a:spcAft>
                <a:spcPts val="1200"/>
              </a:spcAft>
            </a:pPr>
            <a:r>
              <a:rPr lang="pt-BR" sz="2800" dirty="0" smtClean="0"/>
              <a:t>Banco de Dados de Perdas </a:t>
            </a:r>
            <a:br>
              <a:rPr lang="pt-BR" sz="2800" dirty="0" smtClean="0"/>
            </a:br>
            <a:r>
              <a:rPr lang="pt-BR" sz="2800" dirty="0" smtClean="0"/>
              <a:t>Operacionais </a:t>
            </a:r>
            <a:r>
              <a:rPr lang="pt-BR" sz="2800" dirty="0" err="1" smtClean="0"/>
              <a:t>Susep</a:t>
            </a:r>
            <a:r>
              <a:rPr lang="pt-BR" sz="2800" dirty="0" smtClean="0"/>
              <a:t> (BDPOS)</a:t>
            </a:r>
            <a:endParaRPr lang="pt-BR" sz="2000" i="1" baseline="300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268788"/>
            <a:ext cx="6985000" cy="1752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DITEC/CGSOA/COARI/DIRIS</a:t>
            </a:r>
          </a:p>
        </p:txBody>
      </p:sp>
      <p:pic>
        <p:nvPicPr>
          <p:cNvPr id="3076" name="Picture 5" descr="horizontal 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713" y="492125"/>
            <a:ext cx="2836862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0" y="6669088"/>
            <a:ext cx="9126538" cy="215900"/>
          </a:xfrm>
          <a:prstGeom prst="rect">
            <a:avLst/>
          </a:prstGeom>
          <a:solidFill>
            <a:srgbClr val="E1C14D"/>
          </a:solidFill>
          <a:ln>
            <a:solidFill>
              <a:schemeClr val="bg1">
                <a:lumMod val="95000"/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520181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Cronograma proposto pela SUSEP para a implementação do BDPOS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Cronograma para a implementação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10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2267744" y="2996952"/>
            <a:ext cx="180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Controles de Captura e Classificação</a:t>
            </a:r>
            <a:endParaRPr lang="pt-BR" sz="1400" b="1" dirty="0"/>
          </a:p>
        </p:txBody>
      </p:sp>
      <p:sp>
        <p:nvSpPr>
          <p:cNvPr id="16" name="Divisa 15"/>
          <p:cNvSpPr/>
          <p:nvPr/>
        </p:nvSpPr>
        <p:spPr>
          <a:xfrm>
            <a:off x="3924128" y="2132856"/>
            <a:ext cx="3240000" cy="864096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400" b="1" dirty="0" smtClean="0">
                <a:solidFill>
                  <a:schemeClr val="bg1"/>
                </a:solidFill>
              </a:rPr>
              <a:t>2015 / 2016</a:t>
            </a:r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17" name="Divisa 16"/>
          <p:cNvSpPr/>
          <p:nvPr/>
        </p:nvSpPr>
        <p:spPr>
          <a:xfrm>
            <a:off x="2483968" y="2132856"/>
            <a:ext cx="1800000" cy="864096"/>
          </a:xfrm>
          <a:prstGeom prst="chevron">
            <a:avLst/>
          </a:prstGeom>
          <a:solidFill>
            <a:schemeClr val="tx1">
              <a:lumMod val="65000"/>
              <a:lumOff val="35000"/>
            </a:schemeClr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400" b="1" dirty="0" smtClean="0">
                <a:solidFill>
                  <a:schemeClr val="bg1"/>
                </a:solidFill>
              </a:rPr>
              <a:t>2014</a:t>
            </a:r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3851920" y="2996372"/>
            <a:ext cx="30243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Projeto e Implementação da Base de Dados &amp; Definição dos Processos de Validação Contínua</a:t>
            </a:r>
          </a:p>
        </p:txBody>
      </p:sp>
      <p:sp>
        <p:nvSpPr>
          <p:cNvPr id="19" name="Divisa 18"/>
          <p:cNvSpPr/>
          <p:nvPr/>
        </p:nvSpPr>
        <p:spPr>
          <a:xfrm>
            <a:off x="1043808" y="2132856"/>
            <a:ext cx="1800200" cy="864096"/>
          </a:xfrm>
          <a:prstGeom prst="chevron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1400" b="1" dirty="0" smtClean="0">
                <a:solidFill>
                  <a:schemeClr val="bg1"/>
                </a:solidFill>
              </a:rPr>
              <a:t>Dezembro</a:t>
            </a:r>
            <a:br>
              <a:rPr lang="pt-BR" sz="1400" b="1" dirty="0" smtClean="0">
                <a:solidFill>
                  <a:schemeClr val="bg1"/>
                </a:solidFill>
              </a:rPr>
            </a:br>
            <a:r>
              <a:rPr lang="pt-BR" sz="1400" b="1" dirty="0" smtClean="0">
                <a:solidFill>
                  <a:schemeClr val="bg1"/>
                </a:solidFill>
              </a:rPr>
              <a:t>2013</a:t>
            </a:r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827584" y="2996952"/>
            <a:ext cx="180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Regulamentação do BDPOS</a:t>
            </a:r>
            <a:endParaRPr lang="pt-BR" sz="1400" b="1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2339952" y="1844824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12 meses</a:t>
            </a:r>
            <a:endParaRPr lang="pt-BR" sz="1400" b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4572200" y="1844824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24 meses</a:t>
            </a:r>
            <a:endParaRPr lang="pt-BR" sz="1400" b="1" dirty="0"/>
          </a:p>
        </p:txBody>
      </p:sp>
      <p:grpSp>
        <p:nvGrpSpPr>
          <p:cNvPr id="2" name="Grupo 26"/>
          <p:cNvGrpSpPr/>
          <p:nvPr/>
        </p:nvGrpSpPr>
        <p:grpSpPr>
          <a:xfrm>
            <a:off x="8244408" y="188640"/>
            <a:ext cx="720000" cy="144000"/>
            <a:chOff x="6228184" y="2492896"/>
            <a:chExt cx="1368152" cy="288032"/>
          </a:xfrm>
        </p:grpSpPr>
        <p:sp>
          <p:nvSpPr>
            <p:cNvPr id="28" name="Divisa 27"/>
            <p:cNvSpPr/>
            <p:nvPr/>
          </p:nvSpPr>
          <p:spPr>
            <a:xfrm>
              <a:off x="6228184" y="2492896"/>
              <a:ext cx="504056" cy="288032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9" name="Divisa 28"/>
            <p:cNvSpPr/>
            <p:nvPr/>
          </p:nvSpPr>
          <p:spPr>
            <a:xfrm>
              <a:off x="6660232" y="2492896"/>
              <a:ext cx="504056" cy="288032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0" name="Divisa 29"/>
            <p:cNvSpPr/>
            <p:nvPr/>
          </p:nvSpPr>
          <p:spPr>
            <a:xfrm>
              <a:off x="7092280" y="2492896"/>
              <a:ext cx="504056" cy="288032"/>
            </a:xfrm>
            <a:prstGeom prst="chevron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1988840"/>
            <a:ext cx="936104" cy="936104"/>
          </a:xfrm>
          <a:prstGeom prst="rect">
            <a:avLst/>
          </a:prstGeom>
          <a:noFill/>
        </p:spPr>
      </p:pic>
      <p:sp>
        <p:nvSpPr>
          <p:cNvPr id="21" name="CaixaDeTexto 20"/>
          <p:cNvSpPr txBox="1"/>
          <p:nvPr/>
        </p:nvSpPr>
        <p:spPr>
          <a:xfrm>
            <a:off x="6804248" y="2996952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Início de </a:t>
            </a:r>
            <a:br>
              <a:rPr lang="pt-BR" sz="1400" b="1" dirty="0" smtClean="0"/>
            </a:br>
            <a:r>
              <a:rPr lang="pt-BR" sz="1400" b="1" dirty="0" smtClean="0"/>
              <a:t>preenchimento </a:t>
            </a:r>
            <a:br>
              <a:rPr lang="pt-BR" sz="1400" b="1" dirty="0" smtClean="0"/>
            </a:br>
            <a:r>
              <a:rPr lang="pt-BR" sz="1400" b="1" dirty="0" smtClean="0"/>
              <a:t>do BDPOS em </a:t>
            </a:r>
            <a:r>
              <a:rPr lang="pt-BR" sz="1600" b="1" cap="small" dirty="0" smtClean="0">
                <a:solidFill>
                  <a:srgbClr val="307614"/>
                </a:solidFill>
              </a:rPr>
              <a:t>Janeiro/2017</a:t>
            </a:r>
            <a:endParaRPr lang="pt-BR" sz="1600" b="1" cap="small" dirty="0">
              <a:solidFill>
                <a:srgbClr val="307614"/>
              </a:solidFill>
            </a:endParaRPr>
          </a:p>
        </p:txBody>
      </p:sp>
      <p:sp>
        <p:nvSpPr>
          <p:cNvPr id="22" name="Espaço Reservado para Conteúdo 2"/>
          <p:cNvSpPr txBox="1">
            <a:spLocks/>
          </p:cNvSpPr>
          <p:nvPr/>
        </p:nvSpPr>
        <p:spPr bwMode="auto">
          <a:xfrm>
            <a:off x="446856" y="4077766"/>
            <a:ext cx="8229600" cy="223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ClrTx/>
              <a:buSzPct val="80000"/>
              <a:buFont typeface="Wingdings" pitchFamily="2" charset="2"/>
              <a:buChar char="q"/>
              <a:tabLst/>
              <a:defRPr/>
            </a:pPr>
            <a:r>
              <a:rPr kumimoji="0" lang="pt-B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supervisionadas poderão submeter cronograma próprio à SUSEP</a:t>
            </a:r>
          </a:p>
          <a:p>
            <a:pPr marL="631825" marR="0" lvl="1" indent="-27305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80000"/>
              <a:buFont typeface="Wingdings" pitchFamily="2" charset="2"/>
              <a:buChar char="ü"/>
              <a:tabLst/>
              <a:defRPr/>
            </a:pP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Prazo total deve ser de 36 meses;</a:t>
            </a:r>
          </a:p>
          <a:p>
            <a:pPr marL="631825" marR="0" lvl="1" indent="-27305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80000"/>
              <a:buFont typeface="Wingdings" pitchFamily="2" charset="2"/>
              <a:buChar char="ü"/>
              <a:tabLst/>
              <a:defRPr/>
            </a:pP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Devem ser contempladas as 3 etapas descritas</a:t>
            </a:r>
          </a:p>
          <a:p>
            <a:pPr marL="631825" marR="0" lvl="1" indent="-27305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80000"/>
              <a:buFont typeface="Wingdings" pitchFamily="2" charset="2"/>
              <a:buChar char="ü"/>
              <a:tabLst/>
              <a:defRPr/>
            </a:pP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Para a execução de cada uma das 3 etapas estabelecidas deve ser previsto o prazo mínimo de 1 ano</a:t>
            </a:r>
          </a:p>
          <a:p>
            <a:pPr marL="631825" marR="0" lvl="1" indent="-27305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Pct val="80000"/>
              <a:buFont typeface="Wingdings" pitchFamily="2" charset="2"/>
              <a:buChar char="ü"/>
              <a:tabLst/>
              <a:defRPr/>
            </a:pP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É permitida a previsão de execução concomitante de mais de uma etapa</a:t>
            </a:r>
            <a:r>
              <a:rPr kumimoji="0" lang="pt-B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.</a:t>
            </a:r>
            <a:endParaRPr kumimoji="0" lang="pt-BR" sz="2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Fase de Implementação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Relatórios da Auditoria Interna que ofereçam conforto quanto aos seguintes itens: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Os procedimentos adotados para a identificação e priorização das perdas operacionais garantem a identificação das perdas operacionais materiais e daquelas derivadas dos processos que, de acordo com norma específica, devem ser considerados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Os controles de captura das perdas operacionais foram definidos de forma adequada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Os procedimentos de classificação das perdas estão aderentes ao </a:t>
            </a:r>
            <a:r>
              <a:rPr lang="pt-BR" i="1" dirty="0" smtClean="0"/>
              <a:t>standard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Os sistemas desenvolvidos para o armazenamento das perdas operacionais, alteração dos dados, consulta e emissão de reportes atendem ao propósito ao qual se destinam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A segurança lógica do sistema é adequada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Procedimentos mínimos de validação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http://lapalancadelexito.com/wp-content/uploads/2013/05/Audito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9782" y="0"/>
            <a:ext cx="724218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Fase de Preenchimento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Verificação por parte da </a:t>
            </a:r>
            <a:r>
              <a:rPr lang="pt-BR" sz="1600" dirty="0" err="1" smtClean="0"/>
              <a:t>Susep</a:t>
            </a:r>
            <a:r>
              <a:rPr lang="pt-BR" sz="1600" dirty="0" smtClean="0"/>
              <a:t>: 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Cumprimento dos prazos para o envio dos dados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Adequação dos dados submetidos aos formatos especificados no BDPOS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Procedimentos mínimos de validação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12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http://lapalancadelexito.com/wp-content/uploads/2013/05/Audito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9782" y="0"/>
            <a:ext cx="724218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Fase de Preenchimento (cont.)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Relatório anual de auditor interno ou auditor independente (a definir posteriormente):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Adequação dos procedimentos de identificação, captura e classificação das perdas operacionais estabelecidos pela empresa em relação aos </a:t>
            </a:r>
            <a:r>
              <a:rPr lang="pt-BR" i="1" dirty="0" err="1" smtClean="0"/>
              <a:t>standards</a:t>
            </a:r>
            <a:r>
              <a:rPr lang="pt-BR" dirty="0" smtClean="0"/>
              <a:t> emitidos pela </a:t>
            </a:r>
            <a:r>
              <a:rPr lang="pt-BR" dirty="0" err="1" smtClean="0"/>
              <a:t>Susep</a:t>
            </a:r>
            <a:endParaRPr lang="pt-BR" dirty="0" smtClean="0"/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Correta aplicação pela empresa dos procedimentos por ela definidos para a identificação, captura e classificação das perdas operacionais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O sistema de armazenamento físico armazena de forma consistente os dados das perdas operacionais detectadas, permitindo a correta execução das funções de consulta, alteração e emissão de relatórios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A segurança lógica do sistema é adequada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Consistência das perdas operacionais inseridas no banco de dados (amostragem)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/>
            </a:pPr>
            <a:r>
              <a:rPr lang="pt-BR" dirty="0" smtClean="0"/>
              <a:t>Aderência dos dados contidos no banco de dados aos </a:t>
            </a:r>
            <a:r>
              <a:rPr lang="pt-BR" i="1" dirty="0" err="1" smtClean="0"/>
              <a:t>standards</a:t>
            </a:r>
            <a:r>
              <a:rPr lang="pt-BR" dirty="0" smtClean="0"/>
              <a:t> definidos pela </a:t>
            </a:r>
            <a:r>
              <a:rPr lang="pt-BR" dirty="0" err="1" smtClean="0"/>
              <a:t>Susep</a:t>
            </a:r>
            <a:endParaRPr lang="pt-BR" dirty="0" smtClean="0"/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Procedimentos mínimos de validação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13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http://lapalancadelexito.com/wp-content/uploads/2013/05/Audito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9782" y="0"/>
            <a:ext cx="724218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Fase de Preenchimento (cont.)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Relatório anual de auditor interno ou auditor independente (a definir posteriormente) (cont.):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 startAt="7"/>
            </a:pPr>
            <a:r>
              <a:rPr lang="pt-BR" dirty="0" smtClean="0"/>
              <a:t>Eventuais mudanças nos procedimentos operacionais da empresa, em sua estrutura, etc., foram adequadamente refletidos</a:t>
            </a:r>
          </a:p>
          <a:p>
            <a:pPr marL="1062037" lvl="2" indent="-342900" algn="just">
              <a:spcBef>
                <a:spcPct val="0"/>
              </a:spcBef>
              <a:buFont typeface="+mj-lt"/>
              <a:buAutoNum type="alphaLcParenR" startAt="7"/>
            </a:pPr>
            <a:r>
              <a:rPr lang="pt-BR" dirty="0" smtClean="0"/>
              <a:t>Comprovação, por amostragem, de que não há indícios concretos de que perdas operacionais potenciais estejam sendo desconsideradas pelos controles de captura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Procedimentos mínimos de validação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14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http://lapalancadelexito.com/wp-content/uploads/2013/05/Audito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9782" y="0"/>
            <a:ext cx="724218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Periodicidade de envio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Ainda em análise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Com certeza não será exigido o envio mensal (mais provável: semestral)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Após desenvolvimento de nova modelagem da fórmula de cálculo padrão do </a:t>
            </a:r>
            <a:r>
              <a:rPr lang="pt-BR" sz="1600" dirty="0" err="1" smtClean="0"/>
              <a:t>CRoper</a:t>
            </a:r>
            <a:r>
              <a:rPr lang="pt-BR" sz="1600" dirty="0" smtClean="0"/>
              <a:t> é muito provável que a periodicidade de envio seja estendida ou que fique determinado o envio apenas sob demanda</a:t>
            </a:r>
          </a:p>
          <a:p>
            <a:pPr algn="just">
              <a:spcBef>
                <a:spcPct val="0"/>
              </a:spcBef>
            </a:pPr>
            <a:r>
              <a:rPr lang="pt-BR" sz="1800" dirty="0" smtClean="0"/>
              <a:t>Forma de envio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Não vinculado ao FIP/SUSEP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Meio eletrônico (arquivo TXT)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Periodicidade e Forma de Envio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15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http://lapalancadelexito.com/wp-content/uploads/2013/05/Audito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9782" y="0"/>
            <a:ext cx="724218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Empresas com volume de prêmios </a:t>
            </a:r>
            <a:br>
              <a:rPr lang="pt-BR" sz="1800" dirty="0" smtClean="0"/>
            </a:br>
            <a:r>
              <a:rPr lang="pt-BR" sz="1800" dirty="0" smtClean="0"/>
              <a:t>e de provisões superior a limites </a:t>
            </a:r>
            <a:br>
              <a:rPr lang="pt-BR" sz="1800" dirty="0" smtClean="0"/>
            </a:br>
            <a:r>
              <a:rPr lang="pt-BR" sz="1800" dirty="0" smtClean="0"/>
              <a:t>pré-estabelecidos por segmento</a:t>
            </a:r>
          </a:p>
          <a:p>
            <a:pPr>
              <a:spcBef>
                <a:spcPct val="0"/>
              </a:spcBef>
            </a:pPr>
            <a:r>
              <a:rPr lang="pt-BR" sz="1800" dirty="0" smtClean="0">
                <a:cs typeface="Arial"/>
              </a:rPr>
              <a:t>Demais empresas: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pt-BR" sz="1600" dirty="0" smtClean="0">
                <a:cs typeface="Arial"/>
              </a:rPr>
              <a:t>Participação voluntária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pt-BR" sz="1600" dirty="0" smtClean="0">
                <a:cs typeface="Arial"/>
              </a:rPr>
              <a:t>Agravamento capital</a:t>
            </a:r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  <a:buNone/>
            </a:pPr>
            <a:endParaRPr lang="pt-BR" sz="1600" dirty="0" smtClean="0">
              <a:cs typeface="Arial"/>
            </a:endParaRPr>
          </a:p>
          <a:p>
            <a:pPr>
              <a:spcBef>
                <a:spcPts val="600"/>
              </a:spcBef>
            </a:pPr>
            <a:endParaRPr lang="pt-BR" sz="1800" dirty="0" smtClean="0">
              <a:cs typeface="Arial"/>
            </a:endParaRPr>
          </a:p>
          <a:p>
            <a:pPr>
              <a:spcBef>
                <a:spcPts val="600"/>
              </a:spcBef>
            </a:pPr>
            <a:r>
              <a:rPr lang="pt-BR" sz="1800" dirty="0" smtClean="0">
                <a:cs typeface="Arial"/>
              </a:rPr>
              <a:t>Boa representatividade do mercado (65 empresas) e de cada segmento (</a:t>
            </a:r>
            <a:r>
              <a:rPr lang="pt-BR" sz="1800" dirty="0" err="1" smtClean="0">
                <a:cs typeface="Arial"/>
              </a:rPr>
              <a:t>EAPC’s</a:t>
            </a:r>
            <a:r>
              <a:rPr lang="pt-BR" sz="1800" dirty="0" smtClean="0">
                <a:cs typeface="Arial"/>
              </a:rPr>
              <a:t> representadas pelas seguradoras que operam com previdência)</a:t>
            </a:r>
          </a:p>
          <a:p>
            <a:r>
              <a:rPr lang="pt-BR" sz="1800" dirty="0" smtClean="0">
                <a:cs typeface="Arial"/>
              </a:rPr>
              <a:t>Monitoramento simplificado, de fácil acompanhamento pelas empresas</a:t>
            </a:r>
            <a:endParaRPr lang="pt-BR" sz="1800" dirty="0" smtClean="0"/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Participação mandatória no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16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3" y="1513909"/>
            <a:ext cx="4320481" cy="1563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573016"/>
            <a:ext cx="82359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upo 11"/>
          <p:cNvGrpSpPr/>
          <p:nvPr/>
        </p:nvGrpSpPr>
        <p:grpSpPr>
          <a:xfrm>
            <a:off x="8172400" y="116632"/>
            <a:ext cx="864097" cy="576064"/>
            <a:chOff x="3923927" y="1196752"/>
            <a:chExt cx="3936441" cy="2952328"/>
          </a:xfrm>
        </p:grpSpPr>
        <p:pic>
          <p:nvPicPr>
            <p:cNvPr id="13" name="Picture 2" descr="http://www.wbibrasil.com.br/blog/wp-content/uploads/2013/07/rede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23927" y="1196752"/>
              <a:ext cx="3936441" cy="2952328"/>
            </a:xfrm>
            <a:prstGeom prst="rect">
              <a:avLst/>
            </a:prstGeom>
            <a:noFill/>
          </p:spPr>
        </p:pic>
        <p:sp>
          <p:nvSpPr>
            <p:cNvPr id="14" name="Retângulo 13"/>
            <p:cNvSpPr/>
            <p:nvPr/>
          </p:nvSpPr>
          <p:spPr>
            <a:xfrm>
              <a:off x="6300192" y="3789040"/>
              <a:ext cx="1530000" cy="3600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4"/>
            <a:ext cx="8229600" cy="5040461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t-BR" sz="1800" dirty="0" smtClean="0"/>
              <a:t>Empresas Selecionadas</a:t>
            </a:r>
            <a:endParaRPr lang="pt-BR" sz="1600" dirty="0" smtClean="0"/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ts val="1200"/>
              </a:spcBef>
            </a:pPr>
            <a:endParaRPr lang="pt-BR" sz="1600" dirty="0" smtClean="0">
              <a:cs typeface="Arial"/>
            </a:endParaRPr>
          </a:p>
          <a:p>
            <a:pPr lvl="1" algn="just">
              <a:spcBef>
                <a:spcPct val="0"/>
              </a:spcBef>
            </a:pPr>
            <a:endParaRPr lang="pt-BR" sz="1600" dirty="0" smtClean="0"/>
          </a:p>
          <a:p>
            <a:pPr lvl="2" algn="just">
              <a:spcBef>
                <a:spcPct val="0"/>
              </a:spcBef>
            </a:pPr>
            <a:endParaRPr lang="pt-BR" sz="1400" i="1" baseline="30000" dirty="0" smtClean="0"/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Participação mandatória no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17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1"/>
          <p:cNvGrpSpPr/>
          <p:nvPr/>
        </p:nvGrpSpPr>
        <p:grpSpPr>
          <a:xfrm>
            <a:off x="8172400" y="116632"/>
            <a:ext cx="864097" cy="576064"/>
            <a:chOff x="3923927" y="1196752"/>
            <a:chExt cx="3936441" cy="2952328"/>
          </a:xfrm>
        </p:grpSpPr>
        <p:pic>
          <p:nvPicPr>
            <p:cNvPr id="13" name="Picture 2" descr="http://www.wbibrasil.com.br/blog/wp-content/uploads/2013/07/red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23927" y="1196752"/>
              <a:ext cx="3936441" cy="2952328"/>
            </a:xfrm>
            <a:prstGeom prst="rect">
              <a:avLst/>
            </a:prstGeom>
            <a:noFill/>
          </p:spPr>
        </p:pic>
        <p:sp>
          <p:nvSpPr>
            <p:cNvPr id="14" name="Retângulo 13"/>
            <p:cNvSpPr/>
            <p:nvPr/>
          </p:nvSpPr>
          <p:spPr>
            <a:xfrm>
              <a:off x="6300192" y="3789040"/>
              <a:ext cx="1530000" cy="3600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1687" y="1815789"/>
            <a:ext cx="6580633" cy="478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8"/>
          <p:cNvSpPr>
            <a:spLocks noGrp="1"/>
          </p:cNvSpPr>
          <p:nvPr>
            <p:ph type="ctrTitle"/>
          </p:nvPr>
        </p:nvSpPr>
        <p:spPr>
          <a:xfrm>
            <a:off x="685800" y="2249488"/>
            <a:ext cx="7772400" cy="1684337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3600"/>
              </a:spcBef>
              <a:spcAft>
                <a:spcPts val="1200"/>
              </a:spcAft>
            </a:pPr>
            <a:r>
              <a:rPr lang="pt-BR" sz="2800" dirty="0" smtClean="0"/>
              <a:t>Banco de Dados de Perdas </a:t>
            </a:r>
            <a:br>
              <a:rPr lang="pt-BR" sz="2800" dirty="0" smtClean="0"/>
            </a:br>
            <a:r>
              <a:rPr lang="pt-BR" sz="2800" dirty="0" smtClean="0"/>
              <a:t>Operacionais </a:t>
            </a:r>
            <a:r>
              <a:rPr lang="pt-BR" sz="2800" dirty="0" err="1" smtClean="0"/>
              <a:t>Susep</a:t>
            </a:r>
            <a:r>
              <a:rPr lang="pt-BR" sz="2800" dirty="0" smtClean="0"/>
              <a:t> (BDPOS)</a:t>
            </a:r>
            <a:endParaRPr lang="pt-BR" sz="2000" i="1" baseline="300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268788"/>
            <a:ext cx="6985000" cy="1752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DITEC/CGSOA/COARI/DIRIS</a:t>
            </a:r>
          </a:p>
        </p:txBody>
      </p:sp>
      <p:pic>
        <p:nvPicPr>
          <p:cNvPr id="3076" name="Picture 5" descr="horizontal 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713" y="492125"/>
            <a:ext cx="2836862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0" y="6669088"/>
            <a:ext cx="9126538" cy="215900"/>
          </a:xfrm>
          <a:prstGeom prst="rect">
            <a:avLst/>
          </a:prstGeom>
          <a:solidFill>
            <a:srgbClr val="E1C14D"/>
          </a:solidFill>
          <a:ln>
            <a:solidFill>
              <a:schemeClr val="bg1">
                <a:lumMod val="95000"/>
                <a:alpha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516216" y="5805264"/>
            <a:ext cx="2448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Vitor Hottum</a:t>
            </a:r>
          </a:p>
          <a:p>
            <a:r>
              <a:rPr lang="pt-BR" sz="1400" dirty="0" smtClean="0"/>
              <a:t>(21) 3233-4046</a:t>
            </a:r>
          </a:p>
          <a:p>
            <a:r>
              <a:rPr lang="pt-BR" sz="1400" i="1" dirty="0" smtClean="0"/>
              <a:t>vitor.hottum@susep.gov.br</a:t>
            </a:r>
            <a:endParaRPr lang="pt-BR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Para fins do BDPOS, perda operacional...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é o valor </a:t>
            </a:r>
            <a:r>
              <a:rPr lang="pt-BR" sz="1600" dirty="0" err="1" smtClean="0"/>
              <a:t>quantificável</a:t>
            </a:r>
            <a:r>
              <a:rPr lang="pt-BR" sz="1600" dirty="0" smtClean="0"/>
              <a:t> associado à falha, deficiência ou inadequação de processos internos, pessoas e sistemas, ou decorrente de fraudes ou eventos externos, incluindo-se as perdas legais e excluindo-se as perdas decorrentes de decisões estratégicas e à reputação da instituição</a:t>
            </a:r>
          </a:p>
          <a:p>
            <a:pPr algn="just">
              <a:spcBef>
                <a:spcPct val="0"/>
              </a:spcBef>
            </a:pPr>
            <a:r>
              <a:rPr lang="pt-BR" sz="1800" dirty="0" smtClean="0"/>
              <a:t>Uma quase perda...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é uma falha, ligada a um evento de risco operacional, que não resultou impacto financeiro; ou qualquer evento de risco operacional que poderia ter se concretizado e gerado impacto financeiro, mas que foi evitado</a:t>
            </a:r>
          </a:p>
          <a:p>
            <a:pPr algn="just">
              <a:spcBef>
                <a:spcPct val="0"/>
              </a:spcBef>
            </a:pPr>
            <a:r>
              <a:rPr lang="pt-BR" sz="1800" dirty="0" smtClean="0"/>
              <a:t>Uma perda descendente...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é uma perda gerada em consequência de uma perda raiz, mas que não existiria caso a perda raiz não houvesse se concretizado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Conceituação de Perda Operacional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764629"/>
            <a:ext cx="8229600" cy="792163"/>
          </a:xfrm>
        </p:spPr>
        <p:txBody>
          <a:bodyPr anchor="t"/>
          <a:lstStyle/>
          <a:p>
            <a:r>
              <a:rPr lang="pt-BR" dirty="0" smtClean="0"/>
              <a:t>Tipos de Eventos Registrados no BDPOS</a:t>
            </a:r>
          </a:p>
        </p:txBody>
      </p:sp>
      <p:sp>
        <p:nvSpPr>
          <p:cNvPr id="12291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A5CFF7-C415-4ABF-8347-A2DD495DE0FC}" type="slidenum">
              <a:rPr lang="pt-BR" smtClean="0"/>
              <a:pPr>
                <a:defRPr/>
              </a:pPr>
              <a:t>3</a:t>
            </a:fld>
            <a:endParaRPr lang="pt-BR" smtClean="0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736975" y="1628800"/>
            <a:ext cx="1760538" cy="13843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sz="2000" b="1" dirty="0">
                <a:latin typeface="Calibri" pitchFamily="34" charset="0"/>
                <a:cs typeface="+mn-cs"/>
              </a:rPr>
              <a:t>PERDA RAIZ</a:t>
            </a:r>
            <a:endParaRPr lang="pt-BR" sz="2000" dirty="0">
              <a:latin typeface="Arial" pitchFamily="34" charset="0"/>
              <a:cs typeface="+mn-cs"/>
            </a:endParaRPr>
          </a:p>
        </p:txBody>
      </p:sp>
      <p:grpSp>
        <p:nvGrpSpPr>
          <p:cNvPr id="2" name="Grupo 48"/>
          <p:cNvGrpSpPr>
            <a:grpSpLocks/>
          </p:cNvGrpSpPr>
          <p:nvPr/>
        </p:nvGrpSpPr>
        <p:grpSpPr bwMode="auto">
          <a:xfrm>
            <a:off x="5580063" y="1771676"/>
            <a:ext cx="2736850" cy="755650"/>
            <a:chOff x="5580112" y="2492896"/>
            <a:chExt cx="2736105" cy="755284"/>
          </a:xfrm>
        </p:grpSpPr>
        <p:cxnSp>
          <p:nvCxnSpPr>
            <p:cNvPr id="11299" name="AutoShape 19"/>
            <p:cNvCxnSpPr>
              <a:cxnSpLocks noChangeShapeType="1"/>
            </p:cNvCxnSpPr>
            <p:nvPr/>
          </p:nvCxnSpPr>
          <p:spPr bwMode="auto">
            <a:xfrm flipH="1">
              <a:off x="5580112" y="2647234"/>
              <a:ext cx="10348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cxnSp>
          <p:nvCxnSpPr>
            <p:cNvPr id="11300" name="AutoShape 20"/>
            <p:cNvCxnSpPr>
              <a:cxnSpLocks noChangeShapeType="1"/>
            </p:cNvCxnSpPr>
            <p:nvPr/>
          </p:nvCxnSpPr>
          <p:spPr bwMode="auto">
            <a:xfrm flipH="1">
              <a:off x="5589243" y="3084015"/>
              <a:ext cx="10348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sp>
          <p:nvSpPr>
            <p:cNvPr id="19468" name="AutoShape 12"/>
            <p:cNvSpPr>
              <a:spLocks noChangeArrowheads="1"/>
            </p:cNvSpPr>
            <p:nvPr/>
          </p:nvSpPr>
          <p:spPr bwMode="auto">
            <a:xfrm>
              <a:off x="6516482" y="2492896"/>
              <a:ext cx="1799735" cy="32369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 smtClean="0">
                  <a:latin typeface="Calibri" pitchFamily="34" charset="0"/>
                </a:rPr>
                <a:t>Recuperação</a:t>
              </a:r>
              <a:endParaRPr lang="pt-BR" dirty="0">
                <a:latin typeface="Arial" pitchFamily="34" charset="0"/>
              </a:endParaRPr>
            </a:p>
          </p:txBody>
        </p:sp>
        <p:sp>
          <p:nvSpPr>
            <p:cNvPr id="19469" name="AutoShape 13"/>
            <p:cNvSpPr>
              <a:spLocks noChangeArrowheads="1"/>
            </p:cNvSpPr>
            <p:nvPr/>
          </p:nvSpPr>
          <p:spPr bwMode="auto">
            <a:xfrm>
              <a:off x="6516482" y="2924487"/>
              <a:ext cx="1799735" cy="32369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 smtClean="0">
                  <a:latin typeface="Calibri" pitchFamily="34" charset="0"/>
                </a:rPr>
                <a:t>Alteração</a:t>
              </a:r>
              <a:endParaRPr lang="pt-BR" dirty="0">
                <a:latin typeface="Arial" pitchFamily="34" charset="0"/>
              </a:endParaRPr>
            </a:p>
          </p:txBody>
        </p:sp>
      </p:grpSp>
      <p:grpSp>
        <p:nvGrpSpPr>
          <p:cNvPr id="3" name="Grupo 45"/>
          <p:cNvGrpSpPr>
            <a:grpSpLocks/>
          </p:cNvGrpSpPr>
          <p:nvPr/>
        </p:nvGrpSpPr>
        <p:grpSpPr bwMode="auto">
          <a:xfrm>
            <a:off x="900113" y="1792314"/>
            <a:ext cx="2747962" cy="763588"/>
            <a:chOff x="899592" y="2512408"/>
            <a:chExt cx="2748639" cy="764412"/>
          </a:xfrm>
        </p:grpSpPr>
        <p:cxnSp>
          <p:nvCxnSpPr>
            <p:cNvPr id="11293" name="AutoShape 3"/>
            <p:cNvCxnSpPr>
              <a:cxnSpLocks noChangeShapeType="1"/>
            </p:cNvCxnSpPr>
            <p:nvPr/>
          </p:nvCxnSpPr>
          <p:spPr bwMode="auto">
            <a:xfrm>
              <a:off x="2604235" y="2666746"/>
              <a:ext cx="10348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cxnSp>
          <p:nvCxnSpPr>
            <p:cNvPr id="11294" name="AutoShape 4"/>
            <p:cNvCxnSpPr>
              <a:cxnSpLocks noChangeShapeType="1"/>
            </p:cNvCxnSpPr>
            <p:nvPr/>
          </p:nvCxnSpPr>
          <p:spPr bwMode="auto">
            <a:xfrm>
              <a:off x="2613366" y="3103527"/>
              <a:ext cx="10348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sp>
          <p:nvSpPr>
            <p:cNvPr id="19466" name="AutoShape 10"/>
            <p:cNvSpPr>
              <a:spLocks noChangeArrowheads="1"/>
            </p:cNvSpPr>
            <p:nvPr/>
          </p:nvSpPr>
          <p:spPr bwMode="auto">
            <a:xfrm>
              <a:off x="899592" y="2512408"/>
              <a:ext cx="1800669" cy="3242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 smtClean="0">
                  <a:latin typeface="Calibri" pitchFamily="34" charset="0"/>
                  <a:cs typeface="+mn-cs"/>
                </a:rPr>
                <a:t>Recuperação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899592" y="2952620"/>
              <a:ext cx="1800669" cy="3242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 smtClean="0">
                  <a:latin typeface="Calibri" pitchFamily="34" charset="0"/>
                  <a:cs typeface="+mn-cs"/>
                </a:rPr>
                <a:t>Alteração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4" name="Grupo 44"/>
          <p:cNvGrpSpPr>
            <a:grpSpLocks/>
          </p:cNvGrpSpPr>
          <p:nvPr/>
        </p:nvGrpSpPr>
        <p:grpSpPr bwMode="auto">
          <a:xfrm>
            <a:off x="1763713" y="3073425"/>
            <a:ext cx="5688012" cy="1201738"/>
            <a:chOff x="1763688" y="3794549"/>
            <a:chExt cx="5688632" cy="1201794"/>
          </a:xfrm>
        </p:grpSpPr>
        <p:sp>
          <p:nvSpPr>
            <p:cNvPr id="19463" name="AutoShape 7"/>
            <p:cNvSpPr>
              <a:spLocks noChangeArrowheads="1"/>
            </p:cNvSpPr>
            <p:nvPr/>
          </p:nvSpPr>
          <p:spPr bwMode="auto">
            <a:xfrm>
              <a:off x="1763688" y="4348613"/>
              <a:ext cx="1440019" cy="64773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dirty="0">
                  <a:latin typeface="Calibri" pitchFamily="34" charset="0"/>
                  <a:cs typeface="+mn-cs"/>
                </a:rPr>
                <a:t>Perda Descendente</a:t>
              </a:r>
              <a:endParaRPr lang="pt-BR" b="1" dirty="0">
                <a:latin typeface="Arial" pitchFamily="34" charset="0"/>
                <a:cs typeface="+mn-cs"/>
              </a:endParaRPr>
            </a:p>
          </p:txBody>
        </p:sp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>
              <a:off x="6012301" y="4348613"/>
              <a:ext cx="1440019" cy="64773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dirty="0">
                  <a:latin typeface="Calibri" pitchFamily="34" charset="0"/>
                  <a:cs typeface="+mn-cs"/>
                </a:rPr>
                <a:t>Perda Descendente</a:t>
              </a:r>
              <a:endParaRPr lang="pt-BR" b="1" dirty="0">
                <a:latin typeface="Arial" pitchFamily="34" charset="0"/>
                <a:cs typeface="+mn-cs"/>
              </a:endParaRPr>
            </a:p>
          </p:txBody>
        </p:sp>
        <p:cxnSp>
          <p:nvCxnSpPr>
            <p:cNvPr id="11289" name="AutoShape 22"/>
            <p:cNvCxnSpPr>
              <a:cxnSpLocks noChangeShapeType="1"/>
            </p:cNvCxnSpPr>
            <p:nvPr/>
          </p:nvCxnSpPr>
          <p:spPr bwMode="auto">
            <a:xfrm>
              <a:off x="2483768" y="4086652"/>
              <a:ext cx="4248472" cy="15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90" name="AutoShape 23"/>
            <p:cNvCxnSpPr>
              <a:cxnSpLocks noChangeShapeType="1"/>
            </p:cNvCxnSpPr>
            <p:nvPr/>
          </p:nvCxnSpPr>
          <p:spPr bwMode="auto">
            <a:xfrm flipV="1">
              <a:off x="4613090" y="3794549"/>
              <a:ext cx="1015" cy="2905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cxnSp>
          <p:nvCxnSpPr>
            <p:cNvPr id="11291" name="AutoShape 24"/>
            <p:cNvCxnSpPr>
              <a:cxnSpLocks noChangeShapeType="1"/>
            </p:cNvCxnSpPr>
            <p:nvPr/>
          </p:nvCxnSpPr>
          <p:spPr bwMode="auto">
            <a:xfrm>
              <a:off x="2483768" y="4085064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92" name="AutoShape 25"/>
            <p:cNvCxnSpPr>
              <a:cxnSpLocks noChangeShapeType="1"/>
            </p:cNvCxnSpPr>
            <p:nvPr/>
          </p:nvCxnSpPr>
          <p:spPr bwMode="auto">
            <a:xfrm>
              <a:off x="6732240" y="4085064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</p:grpSp>
      <p:grpSp>
        <p:nvGrpSpPr>
          <p:cNvPr id="5" name="Grupo 47"/>
          <p:cNvGrpSpPr>
            <a:grpSpLocks/>
          </p:cNvGrpSpPr>
          <p:nvPr/>
        </p:nvGrpSpPr>
        <p:grpSpPr bwMode="auto">
          <a:xfrm>
            <a:off x="611188" y="4314850"/>
            <a:ext cx="7993062" cy="879475"/>
            <a:chOff x="611560" y="5035446"/>
            <a:chExt cx="7992888" cy="879655"/>
          </a:xfrm>
        </p:grpSpPr>
        <p:sp>
          <p:nvSpPr>
            <p:cNvPr id="19471" name="AutoShape 15"/>
            <p:cNvSpPr>
              <a:spLocks noChangeArrowheads="1"/>
            </p:cNvSpPr>
            <p:nvPr/>
          </p:nvSpPr>
          <p:spPr bwMode="auto">
            <a:xfrm>
              <a:off x="4859618" y="5572131"/>
              <a:ext cx="1800186" cy="3239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 smtClean="0">
                  <a:latin typeface="Calibri" pitchFamily="34" charset="0"/>
                </a:rPr>
                <a:t>Recuperação</a:t>
              </a:r>
              <a:endParaRPr lang="pt-BR" dirty="0">
                <a:latin typeface="Arial" pitchFamily="34" charset="0"/>
              </a:endParaRPr>
            </a:p>
          </p:txBody>
        </p:sp>
        <p:sp>
          <p:nvSpPr>
            <p:cNvPr id="19472" name="AutoShape 16"/>
            <p:cNvSpPr>
              <a:spLocks noChangeArrowheads="1"/>
            </p:cNvSpPr>
            <p:nvPr/>
          </p:nvSpPr>
          <p:spPr bwMode="auto">
            <a:xfrm>
              <a:off x="6804262" y="5591185"/>
              <a:ext cx="1800186" cy="3239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>
                  <a:latin typeface="Calibri" pitchFamily="34" charset="0"/>
                  <a:cs typeface="+mn-cs"/>
                </a:rPr>
                <a:t>Alteração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sp>
          <p:nvSpPr>
            <p:cNvPr id="19473" name="AutoShape 17"/>
            <p:cNvSpPr>
              <a:spLocks noChangeArrowheads="1"/>
            </p:cNvSpPr>
            <p:nvPr/>
          </p:nvSpPr>
          <p:spPr bwMode="auto">
            <a:xfrm>
              <a:off x="2556205" y="5581658"/>
              <a:ext cx="1800186" cy="3239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>
                  <a:latin typeface="Calibri" pitchFamily="34" charset="0"/>
                  <a:cs typeface="+mn-cs"/>
                </a:rPr>
                <a:t>Recuperação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sp>
          <p:nvSpPr>
            <p:cNvPr id="19474" name="AutoShape 18"/>
            <p:cNvSpPr>
              <a:spLocks noChangeArrowheads="1"/>
            </p:cNvSpPr>
            <p:nvPr/>
          </p:nvSpPr>
          <p:spPr bwMode="auto">
            <a:xfrm>
              <a:off x="611560" y="5581658"/>
              <a:ext cx="1800186" cy="3239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9BBB59"/>
                </a:gs>
                <a:gs pos="100000">
                  <a:srgbClr val="C2D69B"/>
                </a:gs>
              </a:gsLst>
              <a:lin ang="5400000" scaled="1"/>
            </a:gradFill>
            <a:ln w="12700">
              <a:solidFill>
                <a:srgbClr val="9BBB59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dirty="0">
                  <a:latin typeface="Calibri" pitchFamily="34" charset="0"/>
                  <a:cs typeface="+mn-cs"/>
                </a:rPr>
                <a:t>Alteração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cxnSp>
          <p:nvCxnSpPr>
            <p:cNvPr id="11279" name="AutoShape 26"/>
            <p:cNvCxnSpPr>
              <a:cxnSpLocks noChangeShapeType="1"/>
            </p:cNvCxnSpPr>
            <p:nvPr/>
          </p:nvCxnSpPr>
          <p:spPr bwMode="auto">
            <a:xfrm>
              <a:off x="1723359" y="5325961"/>
              <a:ext cx="155229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80" name="AutoShape 27"/>
            <p:cNvCxnSpPr>
              <a:cxnSpLocks noChangeShapeType="1"/>
            </p:cNvCxnSpPr>
            <p:nvPr/>
          </p:nvCxnSpPr>
          <p:spPr bwMode="auto">
            <a:xfrm flipV="1">
              <a:off x="2482553" y="5035446"/>
              <a:ext cx="1015" cy="2905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1281" name="AutoShape 28"/>
            <p:cNvCxnSpPr>
              <a:cxnSpLocks noChangeShapeType="1"/>
            </p:cNvCxnSpPr>
            <p:nvPr/>
          </p:nvCxnSpPr>
          <p:spPr bwMode="auto">
            <a:xfrm>
              <a:off x="1723359" y="5325961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82" name="AutoShape 29"/>
            <p:cNvCxnSpPr>
              <a:cxnSpLocks noChangeShapeType="1"/>
            </p:cNvCxnSpPr>
            <p:nvPr/>
          </p:nvCxnSpPr>
          <p:spPr bwMode="auto">
            <a:xfrm>
              <a:off x="3275656" y="5325961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83" name="AutoShape 30"/>
            <p:cNvCxnSpPr>
              <a:cxnSpLocks noChangeShapeType="1"/>
            </p:cNvCxnSpPr>
            <p:nvPr/>
          </p:nvCxnSpPr>
          <p:spPr bwMode="auto">
            <a:xfrm>
              <a:off x="5991334" y="5325961"/>
              <a:ext cx="1460985" cy="100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84" name="AutoShape 31"/>
            <p:cNvCxnSpPr>
              <a:cxnSpLocks noChangeShapeType="1"/>
            </p:cNvCxnSpPr>
            <p:nvPr/>
          </p:nvCxnSpPr>
          <p:spPr bwMode="auto">
            <a:xfrm flipV="1">
              <a:off x="6731225" y="5035446"/>
              <a:ext cx="1015" cy="2905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lg" len="med"/>
            </a:ln>
          </p:spPr>
        </p:cxnSp>
        <p:cxnSp>
          <p:nvCxnSpPr>
            <p:cNvPr id="11285" name="AutoShape 32"/>
            <p:cNvCxnSpPr>
              <a:cxnSpLocks noChangeShapeType="1"/>
            </p:cNvCxnSpPr>
            <p:nvPr/>
          </p:nvCxnSpPr>
          <p:spPr bwMode="auto">
            <a:xfrm>
              <a:off x="5991334" y="5325961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86" name="AutoShape 33"/>
            <p:cNvCxnSpPr>
              <a:cxnSpLocks noChangeShapeType="1"/>
            </p:cNvCxnSpPr>
            <p:nvPr/>
          </p:nvCxnSpPr>
          <p:spPr bwMode="auto">
            <a:xfrm>
              <a:off x="7452320" y="5325961"/>
              <a:ext cx="0" cy="263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11273" name="Rectangle 34"/>
          <p:cNvSpPr>
            <a:spLocks noChangeArrowheads="1"/>
          </p:cNvSpPr>
          <p:nvPr/>
        </p:nvSpPr>
        <p:spPr bwMode="auto">
          <a:xfrm>
            <a:off x="468313" y="1628775"/>
            <a:ext cx="82073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2050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0"/>
            <a:ext cx="432048" cy="432048"/>
          </a:xfrm>
          <a:prstGeom prst="rect">
            <a:avLst/>
          </a:prstGeom>
          <a:noFill/>
        </p:spPr>
      </p:pic>
      <p:grpSp>
        <p:nvGrpSpPr>
          <p:cNvPr id="47" name="Grupo 46"/>
          <p:cNvGrpSpPr/>
          <p:nvPr/>
        </p:nvGrpSpPr>
        <p:grpSpPr>
          <a:xfrm>
            <a:off x="467544" y="5445224"/>
            <a:ext cx="8424936" cy="1152128"/>
            <a:chOff x="467544" y="5445224"/>
            <a:chExt cx="8424936" cy="1152128"/>
          </a:xfrm>
        </p:grpSpPr>
        <p:sp>
          <p:nvSpPr>
            <p:cNvPr id="46" name="Retângulo de cantos arredondados 45"/>
            <p:cNvSpPr/>
            <p:nvPr/>
          </p:nvSpPr>
          <p:spPr>
            <a:xfrm>
              <a:off x="467544" y="5445224"/>
              <a:ext cx="8280920" cy="1152128"/>
            </a:xfrm>
            <a:prstGeom prst="roundRect">
              <a:avLst/>
            </a:prstGeom>
            <a:solidFill>
              <a:srgbClr val="CCCC00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052" name="Picture 4" descr="C:\Users\vitorh\AppData\Local\Microsoft\Windows\Temporary Internet Files\Content.IE5\XMCUFL87\MC900411320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95978" y="5589240"/>
              <a:ext cx="811726" cy="648072"/>
            </a:xfrm>
            <a:prstGeom prst="rect">
              <a:avLst/>
            </a:prstGeom>
            <a:noFill/>
          </p:spPr>
        </p:pic>
        <p:sp>
          <p:nvSpPr>
            <p:cNvPr id="44" name="CaixaDeTexto 43"/>
            <p:cNvSpPr txBox="1"/>
            <p:nvPr/>
          </p:nvSpPr>
          <p:spPr>
            <a:xfrm>
              <a:off x="2303240" y="5517232"/>
              <a:ext cx="6589240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  <a:buFont typeface="Wingdings" pitchFamily="2" charset="2"/>
                <a:buChar char="ü"/>
              </a:pPr>
              <a:r>
                <a:rPr lang="pt-BR" sz="1600" dirty="0" smtClean="0"/>
                <a:t> </a:t>
              </a:r>
              <a:r>
                <a:rPr lang="pt-BR" sz="1600" b="1" dirty="0" smtClean="0"/>
                <a:t>Quase Perdas</a:t>
              </a:r>
              <a:r>
                <a:rPr lang="pt-BR" sz="1600" dirty="0" smtClean="0"/>
                <a:t>: não serão registradas</a:t>
              </a:r>
            </a:p>
            <a:p>
              <a:pPr>
                <a:buFont typeface="Wingdings" pitchFamily="2" charset="2"/>
                <a:buChar char="ü"/>
              </a:pPr>
              <a:r>
                <a:rPr lang="pt-BR" sz="1600" dirty="0" smtClean="0"/>
                <a:t> </a:t>
              </a:r>
              <a:r>
                <a:rPr lang="pt-BR" sz="1600" b="1" dirty="0" smtClean="0"/>
                <a:t>Perdas Descendentes</a:t>
              </a:r>
              <a:r>
                <a:rPr lang="pt-BR" sz="1600" dirty="0" smtClean="0"/>
                <a:t>: serão registradas como Perdas Raízes </a:t>
              </a:r>
              <a:br>
                <a:rPr lang="pt-BR" sz="1600" dirty="0" smtClean="0"/>
              </a:br>
              <a:r>
                <a:rPr lang="pt-BR" sz="1600" dirty="0" smtClean="0"/>
                <a:t>    independentes ou agrupadas  com a Perda Raiz que lhes originou</a:t>
              </a:r>
              <a:endParaRPr lang="pt-BR" sz="1600" dirty="0"/>
            </a:p>
          </p:txBody>
        </p:sp>
        <p:sp>
          <p:nvSpPr>
            <p:cNvPr id="45" name="CaixaDeTexto 44"/>
            <p:cNvSpPr txBox="1"/>
            <p:nvPr/>
          </p:nvSpPr>
          <p:spPr>
            <a:xfrm>
              <a:off x="467544" y="6237312"/>
              <a:ext cx="19442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pt-BR" sz="1600" b="1" cap="small" dirty="0" smtClean="0"/>
                <a:t>Provisoriamente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4787900" y="2997200"/>
            <a:ext cx="4032250" cy="2640013"/>
            <a:chOff x="4139952" y="2937718"/>
            <a:chExt cx="4032448" cy="2640489"/>
          </a:xfrm>
        </p:grpSpPr>
        <p:sp>
          <p:nvSpPr>
            <p:cNvPr id="12314" name="CaixaDeTexto 69"/>
            <p:cNvSpPr txBox="1">
              <a:spLocks noChangeArrowheads="1"/>
            </p:cNvSpPr>
            <p:nvPr/>
          </p:nvSpPr>
          <p:spPr bwMode="auto">
            <a:xfrm>
              <a:off x="4499992" y="2992884"/>
              <a:ext cx="3672408" cy="2585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/>
                <a:t>Corresponde ao Nível 1 definido pelo ORIC, desenvolvido a partir das diretivas Solvência II</a:t>
              </a:r>
            </a:p>
            <a:p>
              <a:endParaRPr lang="pt-BR"/>
            </a:p>
            <a:p>
              <a:r>
                <a:rPr lang="pt-BR"/>
                <a:t>O Banco Central, seguindo as diretivas Basileia II, definiu classificação semelhante, sendo que segrega a classe 6 em duas classes distintas</a:t>
              </a:r>
            </a:p>
          </p:txBody>
        </p:sp>
        <p:sp>
          <p:nvSpPr>
            <p:cNvPr id="12315" name="CaixaDeTexto 70"/>
            <p:cNvSpPr txBox="1">
              <a:spLocks noChangeArrowheads="1"/>
            </p:cNvSpPr>
            <p:nvPr/>
          </p:nvSpPr>
          <p:spPr bwMode="auto">
            <a:xfrm>
              <a:off x="4139952" y="2937718"/>
              <a:ext cx="43204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2400">
                  <a:sym typeface="Wingdings" pitchFamily="2" charset="2"/>
                </a:rPr>
                <a:t></a:t>
              </a:r>
              <a:endParaRPr lang="pt-BR" sz="2400"/>
            </a:p>
          </p:txBody>
        </p:sp>
        <p:sp>
          <p:nvSpPr>
            <p:cNvPr id="12316" name="CaixaDeTexto 71"/>
            <p:cNvSpPr txBox="1">
              <a:spLocks noChangeArrowheads="1"/>
            </p:cNvSpPr>
            <p:nvPr/>
          </p:nvSpPr>
          <p:spPr bwMode="auto">
            <a:xfrm>
              <a:off x="4139952" y="4047455"/>
              <a:ext cx="50405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2400">
                  <a:sym typeface="Wingdings" pitchFamily="2" charset="2"/>
                </a:rPr>
                <a:t></a:t>
              </a:r>
              <a:endParaRPr lang="pt-BR" sz="2400"/>
            </a:p>
          </p:txBody>
        </p:sp>
      </p:grpSp>
      <p:sp>
        <p:nvSpPr>
          <p:cNvPr id="12291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163"/>
          </a:xfrm>
        </p:spPr>
        <p:txBody>
          <a:bodyPr/>
          <a:lstStyle/>
          <a:p>
            <a:r>
              <a:rPr lang="pt-BR" dirty="0" smtClean="0"/>
              <a:t>Classificação da Perda Operacional no BDPOS</a:t>
            </a:r>
            <a:endParaRPr lang="pt-BR" sz="2000" dirty="0" smtClean="0"/>
          </a:p>
        </p:txBody>
      </p:sp>
      <p:sp>
        <p:nvSpPr>
          <p:cNvPr id="3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B380F1-8F39-44B3-9EFB-325C7E545345}" type="slidenum">
              <a:rPr lang="pt-BR" smtClean="0"/>
              <a:pPr>
                <a:defRPr/>
              </a:pPr>
              <a:t>4</a:t>
            </a:fld>
            <a:endParaRPr lang="pt-BR" smtClean="0"/>
          </a:p>
        </p:txBody>
      </p:sp>
      <p:sp>
        <p:nvSpPr>
          <p:cNvPr id="56" name="AutoShape 3"/>
          <p:cNvSpPr>
            <a:spLocks noChangeArrowheads="1"/>
          </p:cNvSpPr>
          <p:nvPr/>
        </p:nvSpPr>
        <p:spPr bwMode="auto">
          <a:xfrm>
            <a:off x="468313" y="1773238"/>
            <a:ext cx="8064500" cy="39528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PERDA OPERACIONAL</a:t>
            </a:r>
            <a:endParaRPr lang="pt-BR" dirty="0">
              <a:latin typeface="Arial" pitchFamily="34" charset="0"/>
              <a:cs typeface="+mn-cs"/>
            </a:endParaRPr>
          </a:p>
        </p:txBody>
      </p:sp>
      <p:sp>
        <p:nvSpPr>
          <p:cNvPr id="58" name="AutoShape 4"/>
          <p:cNvSpPr>
            <a:spLocks noChangeArrowheads="1"/>
          </p:cNvSpPr>
          <p:nvPr/>
        </p:nvSpPr>
        <p:spPr bwMode="auto">
          <a:xfrm>
            <a:off x="468313" y="2565400"/>
            <a:ext cx="3959225" cy="360363"/>
          </a:xfrm>
          <a:prstGeom prst="roundRect">
            <a:avLst>
              <a:gd name="adj" fmla="val 16667"/>
            </a:avLst>
          </a:prstGeom>
          <a:solidFill>
            <a:srgbClr val="FFDA65"/>
          </a:solidFill>
          <a:ln w="12700">
            <a:solidFill>
              <a:srgbClr val="FFC000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                          Natureza                       </a:t>
            </a:r>
            <a:r>
              <a:rPr lang="pt-BR" dirty="0">
                <a:solidFill>
                  <a:srgbClr val="2D80A9"/>
                </a:solidFill>
                <a:latin typeface="Calibri" pitchFamily="34" charset="0"/>
                <a:cs typeface="+mn-cs"/>
                <a:sym typeface="Wingdings"/>
              </a:rPr>
              <a:t></a:t>
            </a:r>
            <a:endParaRPr lang="pt-BR" dirty="0">
              <a:solidFill>
                <a:srgbClr val="2D80A9"/>
              </a:solidFill>
              <a:latin typeface="Arial" pitchFamily="34" charset="0"/>
              <a:cs typeface="+mn-cs"/>
            </a:endParaRPr>
          </a:p>
        </p:txBody>
      </p:sp>
      <p:sp>
        <p:nvSpPr>
          <p:cNvPr id="66" name="Seta para baixo 65"/>
          <p:cNvSpPr/>
          <p:nvPr/>
        </p:nvSpPr>
        <p:spPr bwMode="auto">
          <a:xfrm>
            <a:off x="2339975" y="2241550"/>
            <a:ext cx="288925" cy="252413"/>
          </a:xfrm>
          <a:prstGeom prst="downArrow">
            <a:avLst/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pt-BR" b="1" dirty="0">
              <a:latin typeface="Calibri" pitchFamily="34" charset="0"/>
              <a:cs typeface="+mn-cs"/>
            </a:endParaRPr>
          </a:p>
        </p:txBody>
      </p:sp>
      <p:sp>
        <p:nvSpPr>
          <p:cNvPr id="34" name="Texto Explicativo 1 33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75106"/>
              <a:gd name="adj2" fmla="val -82"/>
              <a:gd name="adj3" fmla="val 75164"/>
              <a:gd name="adj4" fmla="val -23240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Falha/interrupção nos serviços ao público ou nos sistemas de tecnologia da informação que gerem perda de receita.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i="1" dirty="0">
                <a:solidFill>
                  <a:schemeClr val="tx1"/>
                </a:solidFill>
              </a:rPr>
              <a:t>Ex.: incapacidade dos sistemas de prover informações confiáveis e suficientes; falhas de hardware; inexistência de backup; linhas telefônicas constantemente ocupadas; vírus.</a:t>
            </a:r>
          </a:p>
        </p:txBody>
      </p:sp>
      <p:sp>
        <p:nvSpPr>
          <p:cNvPr id="31" name="Texto Explicativo 1 30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46667"/>
              <a:gd name="adj2" fmla="val -136"/>
              <a:gd name="adj3" fmla="val 46589"/>
              <a:gd name="adj4" fmla="val -23822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Perdas decorrentes de uma falha não-intencional ou negligente para cumprir uma obrigação com clientes ou relacionadas a um produto e serviço.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i="1" dirty="0">
                <a:solidFill>
                  <a:schemeClr val="tx1"/>
                </a:solidFill>
              </a:rPr>
              <a:t>Ex.: Inclusão em apólice de cobertura de riscos aos quais o segurado não está exposto ou não solicitou; multas relacionadas a práticas  anti-concorrenciais, como a fixação de preços (cartel).</a:t>
            </a:r>
          </a:p>
          <a:p>
            <a:pPr>
              <a:defRPr/>
            </a:pPr>
            <a:endParaRPr lang="pt-BR" sz="1400" b="1" i="1" dirty="0">
              <a:solidFill>
                <a:schemeClr val="tx1"/>
              </a:solidFill>
            </a:endParaRPr>
          </a:p>
        </p:txBody>
      </p:sp>
      <p:sp>
        <p:nvSpPr>
          <p:cNvPr id="30" name="Texto Explicativo 1 29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29562"/>
              <a:gd name="adj2" fmla="val -135"/>
              <a:gd name="adj3" fmla="val 29615"/>
              <a:gd name="adj4" fmla="val -25627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Perdas decorrentes de atos inconsistentes com contratos ou leis trabalhistas, de saúde ou segurança, do pagamento de reclamações por lesões corporais ou de eventos discriminatórios.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i="1" dirty="0">
                <a:solidFill>
                  <a:schemeClr val="tx1"/>
                </a:solidFill>
              </a:rPr>
              <a:t>Ex.: ação trabalhista de empregado ou ex-empregado pleiteando o pagamento de horas-extras; multas dos órgãos fiscalizadores de saúde e segurança; custo de inatividade dos empregados decorrente de greve geral.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i="1" dirty="0">
              <a:solidFill>
                <a:schemeClr val="tx1"/>
              </a:solidFill>
            </a:endParaRPr>
          </a:p>
        </p:txBody>
      </p:sp>
      <p:sp>
        <p:nvSpPr>
          <p:cNvPr id="29" name="Texto Explicativo 1 28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15507"/>
              <a:gd name="adj2" fmla="val -100"/>
              <a:gd name="adj3" fmla="val 15449"/>
              <a:gd name="adj4" fmla="val -21056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Ação ou omissão ilegítima num ato inerente à atividade seguradora com o propósito de obtenção de benefício próprio ou favorecimento de terceiros. Dirige-se contra as empresas e são realizadas por indivíduos ou entidades, como segurados ou qualquer ente externo à instituição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i="1" dirty="0">
                <a:solidFill>
                  <a:schemeClr val="tx1"/>
                </a:solidFill>
              </a:rPr>
              <a:t>Ex.: Declaração de um falso sinistro ou provocação intencional do acidente pelo próprio segurado.</a:t>
            </a:r>
          </a:p>
        </p:txBody>
      </p:sp>
      <p:sp>
        <p:nvSpPr>
          <p:cNvPr id="32" name="Texto Explicativo 1 31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60944"/>
              <a:gd name="adj2" fmla="val 107"/>
              <a:gd name="adj3" fmla="val 60805"/>
              <a:gd name="adj4" fmla="val -35919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Perdas decorrentes de danos aos ativos físicos ocasionados por desastres naturais ou acontecimentos externos.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Ex.: </a:t>
            </a:r>
            <a:r>
              <a:rPr lang="pt-BR" sz="1400" b="1" i="1" dirty="0">
                <a:solidFill>
                  <a:schemeClr val="tx1"/>
                </a:solidFill>
              </a:rPr>
              <a:t>vandalismo, incêndio.</a:t>
            </a:r>
          </a:p>
        </p:txBody>
      </p:sp>
      <p:sp>
        <p:nvSpPr>
          <p:cNvPr id="35" name="Texto Explicativo 1 34"/>
          <p:cNvSpPr/>
          <p:nvPr/>
        </p:nvSpPr>
        <p:spPr>
          <a:xfrm>
            <a:off x="4643438" y="3068638"/>
            <a:ext cx="3960812" cy="3303587"/>
          </a:xfrm>
          <a:prstGeom prst="borderCallout1">
            <a:avLst>
              <a:gd name="adj1" fmla="val 92551"/>
              <a:gd name="adj2" fmla="val 175"/>
              <a:gd name="adj3" fmla="val 92579"/>
              <a:gd name="adj4" fmla="val -21778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Perdas decorrentes de administração de processo ou processamento de operação, de relações com contrapartes comerciais e fornecedores.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i="1" dirty="0">
                <a:solidFill>
                  <a:schemeClr val="tx1"/>
                </a:solidFill>
              </a:rPr>
              <a:t>Ex.: necessidade de refazer documentação extraviada ou incorreta; pagamento de sinistro  creditado para o cliente errado.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pt-BR" sz="1400" b="1" i="1" dirty="0">
              <a:solidFill>
                <a:srgbClr val="C00000"/>
              </a:solidFill>
            </a:endParaRPr>
          </a:p>
        </p:txBody>
      </p:sp>
      <p:sp>
        <p:nvSpPr>
          <p:cNvPr id="42" name="AutoShape 12"/>
          <p:cNvSpPr>
            <a:spLocks noChangeArrowheads="1"/>
          </p:cNvSpPr>
          <p:nvPr/>
        </p:nvSpPr>
        <p:spPr bwMode="auto">
          <a:xfrm>
            <a:off x="4643438" y="2565400"/>
            <a:ext cx="2232025" cy="360363"/>
          </a:xfrm>
          <a:prstGeom prst="roundRect">
            <a:avLst>
              <a:gd name="adj" fmla="val 16667"/>
            </a:avLst>
          </a:prstGeom>
          <a:solidFill>
            <a:srgbClr val="FFDA65"/>
          </a:solidFill>
          <a:ln w="12700">
            <a:solidFill>
              <a:srgbClr val="FFC000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  </a:t>
            </a:r>
            <a:r>
              <a:rPr lang="pt-BR" b="1" dirty="0" smtClean="0">
                <a:latin typeface="Calibri" pitchFamily="34" charset="0"/>
                <a:cs typeface="+mn-cs"/>
              </a:rPr>
              <a:t>Função </a:t>
            </a:r>
            <a:r>
              <a:rPr lang="pt-BR" b="1" dirty="0">
                <a:latin typeface="Calibri" pitchFamily="34" charset="0"/>
                <a:cs typeface="+mn-cs"/>
              </a:rPr>
              <a:t>de Negócio </a:t>
            </a:r>
            <a:r>
              <a:rPr lang="pt-BR" dirty="0" smtClean="0">
                <a:solidFill>
                  <a:srgbClr val="2D80A9"/>
                </a:solidFill>
                <a:latin typeface="Calibri" pitchFamily="34" charset="0"/>
                <a:sym typeface="Wingdings"/>
              </a:rPr>
              <a:t></a:t>
            </a:r>
            <a:endParaRPr lang="pt-BR" dirty="0">
              <a:solidFill>
                <a:srgbClr val="2D80A9"/>
              </a:solidFill>
              <a:latin typeface="Arial" pitchFamily="34" charset="0"/>
              <a:cs typeface="+mn-cs"/>
            </a:endParaRPr>
          </a:p>
        </p:txBody>
      </p:sp>
      <p:sp>
        <p:nvSpPr>
          <p:cNvPr id="43" name="AutoShape 11"/>
          <p:cNvSpPr>
            <a:spLocks noChangeArrowheads="1"/>
          </p:cNvSpPr>
          <p:nvPr/>
        </p:nvSpPr>
        <p:spPr bwMode="auto">
          <a:xfrm>
            <a:off x="7092950" y="2565400"/>
            <a:ext cx="1439863" cy="360363"/>
          </a:xfrm>
          <a:prstGeom prst="roundRect">
            <a:avLst>
              <a:gd name="adj" fmla="val 16667"/>
            </a:avLst>
          </a:prstGeom>
          <a:solidFill>
            <a:srgbClr val="FFDA65"/>
          </a:solidFill>
          <a:ln w="12700">
            <a:solidFill>
              <a:srgbClr val="FFC000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       Causa   </a:t>
            </a:r>
            <a:r>
              <a:rPr lang="pt-BR" dirty="0">
                <a:solidFill>
                  <a:srgbClr val="2D80A9"/>
                </a:solidFill>
                <a:latin typeface="Calibri" pitchFamily="34" charset="0"/>
                <a:cs typeface="+mn-cs"/>
                <a:sym typeface="Wingdings"/>
              </a:rPr>
              <a:t></a:t>
            </a:r>
            <a:endParaRPr lang="pt-BR" dirty="0">
              <a:solidFill>
                <a:srgbClr val="2D80A9"/>
              </a:solidFill>
              <a:latin typeface="Arial" pitchFamily="34" charset="0"/>
              <a:cs typeface="+mn-cs"/>
            </a:endParaRPr>
          </a:p>
        </p:txBody>
      </p:sp>
      <p:sp>
        <p:nvSpPr>
          <p:cNvPr id="44" name="Seta para baixo 43"/>
          <p:cNvSpPr/>
          <p:nvPr/>
        </p:nvSpPr>
        <p:spPr bwMode="auto">
          <a:xfrm>
            <a:off x="5651500" y="2241550"/>
            <a:ext cx="287338" cy="252413"/>
          </a:xfrm>
          <a:prstGeom prst="downArrow">
            <a:avLst/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pt-BR" b="1" dirty="0">
              <a:latin typeface="Calibri" pitchFamily="34" charset="0"/>
              <a:cs typeface="+mn-cs"/>
            </a:endParaRPr>
          </a:p>
        </p:txBody>
      </p:sp>
      <p:sp>
        <p:nvSpPr>
          <p:cNvPr id="45" name="Seta para baixo 44"/>
          <p:cNvSpPr/>
          <p:nvPr/>
        </p:nvSpPr>
        <p:spPr bwMode="auto">
          <a:xfrm>
            <a:off x="7669213" y="2241550"/>
            <a:ext cx="287337" cy="252413"/>
          </a:xfrm>
          <a:prstGeom prst="downArrow">
            <a:avLst/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pt-BR" b="1" dirty="0">
              <a:latin typeface="Calibri" pitchFamily="34" charset="0"/>
              <a:cs typeface="+mn-cs"/>
            </a:endParaRPr>
          </a:p>
        </p:txBody>
      </p:sp>
      <p:sp>
        <p:nvSpPr>
          <p:cNvPr id="33" name="Texto Explicativo 1 32"/>
          <p:cNvSpPr/>
          <p:nvPr/>
        </p:nvSpPr>
        <p:spPr>
          <a:xfrm>
            <a:off x="4643438" y="3068638"/>
            <a:ext cx="3960812" cy="3313112"/>
          </a:xfrm>
          <a:prstGeom prst="borderCallout1">
            <a:avLst>
              <a:gd name="adj1" fmla="val 4570"/>
              <a:gd name="adj2" fmla="val -65"/>
              <a:gd name="adj3" fmla="val 4641"/>
              <a:gd name="adj4" fmla="val -20506"/>
            </a:avLst>
          </a:prstGeom>
          <a:solidFill>
            <a:schemeClr val="bg1">
              <a:lumMod val="95000"/>
            </a:schemeClr>
          </a:solidFill>
          <a:ln w="12700">
            <a:solidFill>
              <a:srgbClr val="E88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Ação ou omissão ilegítima por parte dos empregados num ato inerente à atividade seguradora com o propósito de obtenção de benefício próprio ou favorecimento de terceiros.</a:t>
            </a:r>
          </a:p>
          <a:p>
            <a:pPr>
              <a:defRPr/>
            </a:pPr>
            <a:endParaRPr lang="pt-BR" sz="14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1400" b="1" dirty="0">
                <a:solidFill>
                  <a:schemeClr val="tx1"/>
                </a:solidFill>
              </a:rPr>
              <a:t>Ex.: </a:t>
            </a:r>
            <a:r>
              <a:rPr lang="pt-BR" sz="1400" b="1" i="1" dirty="0">
                <a:solidFill>
                  <a:schemeClr val="tx1"/>
                </a:solidFill>
              </a:rPr>
              <a:t>Aprovação indevida, mediante suborno, de apólice para cobertura de riscos já ocorridos.</a:t>
            </a:r>
          </a:p>
        </p:txBody>
      </p:sp>
      <p:sp>
        <p:nvSpPr>
          <p:cNvPr id="64" name="AutoShape 4"/>
          <p:cNvSpPr>
            <a:spLocks noChangeArrowheads="1"/>
          </p:cNvSpPr>
          <p:nvPr/>
        </p:nvSpPr>
        <p:spPr bwMode="auto">
          <a:xfrm>
            <a:off x="468313" y="5302250"/>
            <a:ext cx="3959225" cy="503238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Interrupção das atividades ou falha em sistemas de Tecnologia da </a:t>
            </a:r>
            <a:r>
              <a:rPr lang="pt-BR" sz="1600" dirty="0" smtClean="0">
                <a:latin typeface="Calibri" pitchFamily="34" charset="0"/>
                <a:cs typeface="Calibri" pitchFamily="34" charset="0"/>
              </a:rPr>
              <a:t>Informação</a:t>
            </a:r>
            <a:endParaRPr lang="pt-BR" sz="1600" baseline="30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468313" y="3429000"/>
            <a:ext cx="3959225" cy="288925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Fraude Externa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1" name="AutoShape 4"/>
          <p:cNvSpPr>
            <a:spLocks noChangeArrowheads="1"/>
          </p:cNvSpPr>
          <p:nvPr/>
        </p:nvSpPr>
        <p:spPr bwMode="auto">
          <a:xfrm>
            <a:off x="468313" y="3789363"/>
            <a:ext cx="3959225" cy="504825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Demanda trabalhista ou segurança deficiente do local de trabalho</a:t>
            </a:r>
            <a:endParaRPr lang="pt-BR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AutoShape 4"/>
          <p:cNvSpPr>
            <a:spLocks noChangeArrowheads="1"/>
          </p:cNvSpPr>
          <p:nvPr/>
        </p:nvSpPr>
        <p:spPr bwMode="auto">
          <a:xfrm>
            <a:off x="468313" y="4365625"/>
            <a:ext cx="3959225" cy="503238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Prática inadequada relativa a clientes, produtos ou serviços</a:t>
            </a:r>
            <a:endParaRPr lang="pt-BR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AutoShape 4"/>
          <p:cNvSpPr>
            <a:spLocks noChangeArrowheads="1"/>
          </p:cNvSpPr>
          <p:nvPr/>
        </p:nvSpPr>
        <p:spPr bwMode="auto">
          <a:xfrm>
            <a:off x="468313" y="4941888"/>
            <a:ext cx="3959225" cy="287337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Dano a ativo físico</a:t>
            </a:r>
            <a:endParaRPr lang="pt-BR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AutoShape 4"/>
          <p:cNvSpPr>
            <a:spLocks noChangeArrowheads="1"/>
          </p:cNvSpPr>
          <p:nvPr/>
        </p:nvSpPr>
        <p:spPr bwMode="auto">
          <a:xfrm>
            <a:off x="468313" y="3070225"/>
            <a:ext cx="3959225" cy="287338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Fraude Interna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65" name="AutoShape 4"/>
          <p:cNvSpPr>
            <a:spLocks noChangeArrowheads="1"/>
          </p:cNvSpPr>
          <p:nvPr/>
        </p:nvSpPr>
        <p:spPr bwMode="auto">
          <a:xfrm>
            <a:off x="468313" y="5878513"/>
            <a:ext cx="3959225" cy="503237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Falha na execução, no cumprimento de prazos, ou no gerenciamento das atividades</a:t>
            </a:r>
            <a:endParaRPr lang="pt-BR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6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34" grpId="0" animBg="1"/>
      <p:bldP spid="31" grpId="0" animBg="1"/>
      <p:bldP spid="30" grpId="0" animBg="1"/>
      <p:bldP spid="29" grpId="0" animBg="1"/>
      <p:bldP spid="32" grpId="0" animBg="1"/>
      <p:bldP spid="35" grpId="0" animBg="1"/>
      <p:bldP spid="42" grpId="0" animBg="1"/>
      <p:bldP spid="43" grpId="0" animBg="1"/>
      <p:bldP spid="44" grpId="0" animBg="1"/>
      <p:bldP spid="45" grpId="0" animBg="1"/>
      <p:bldP spid="33" grpId="0" animBg="1"/>
      <p:bldP spid="64" grpId="0" animBg="1"/>
      <p:bldP spid="61" grpId="0" animBg="1"/>
      <p:bldP spid="62" grpId="0" animBg="1"/>
      <p:bldP spid="63" grpId="0" animBg="1"/>
      <p:bldP spid="59" grpId="0" animBg="1"/>
      <p:bldP spid="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163"/>
          </a:xfrm>
        </p:spPr>
        <p:txBody>
          <a:bodyPr/>
          <a:lstStyle/>
          <a:p>
            <a:r>
              <a:rPr lang="pt-BR" dirty="0" smtClean="0"/>
              <a:t>Classificação da Perda Operacional no BDPOS</a:t>
            </a:r>
            <a:endParaRPr lang="pt-BR" sz="2000" b="0" dirty="0" smtClean="0"/>
          </a:p>
        </p:txBody>
      </p:sp>
      <p:sp>
        <p:nvSpPr>
          <p:cNvPr id="13315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4CB6CF-1519-4A3B-805A-BAA734D3A629}" type="slidenum">
              <a:rPr lang="pt-BR" smtClean="0"/>
              <a:pPr>
                <a:defRPr/>
              </a:pPr>
              <a:t>5</a:t>
            </a:fld>
            <a:endParaRPr lang="pt-BR" smtClean="0"/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468313" y="1773238"/>
            <a:ext cx="8064500" cy="39528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PERDA OPERACIONAL</a:t>
            </a:r>
            <a:endParaRPr lang="pt-BR" dirty="0">
              <a:latin typeface="Arial" pitchFamily="34" charset="0"/>
              <a:cs typeface="+mn-cs"/>
            </a:endParaRPr>
          </a:p>
        </p:txBody>
      </p:sp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539750" y="1700213"/>
            <a:ext cx="7205663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2" name="Grupo 45"/>
          <p:cNvGrpSpPr>
            <a:grpSpLocks/>
          </p:cNvGrpSpPr>
          <p:nvPr/>
        </p:nvGrpSpPr>
        <p:grpSpPr bwMode="auto">
          <a:xfrm>
            <a:off x="468313" y="2241550"/>
            <a:ext cx="8351837" cy="4140200"/>
            <a:chOff x="468313" y="2241550"/>
            <a:chExt cx="8351837" cy="4140200"/>
          </a:xfrm>
        </p:grpSpPr>
        <p:grpSp>
          <p:nvGrpSpPr>
            <p:cNvPr id="3" name="Grupo 74"/>
            <p:cNvGrpSpPr>
              <a:grpSpLocks/>
            </p:cNvGrpSpPr>
            <p:nvPr/>
          </p:nvGrpSpPr>
          <p:grpSpPr bwMode="auto">
            <a:xfrm>
              <a:off x="468313" y="2241550"/>
              <a:ext cx="3959225" cy="4140200"/>
              <a:chOff x="466775" y="2240896"/>
              <a:chExt cx="3960769" cy="4140376"/>
            </a:xfrm>
          </p:grpSpPr>
          <p:sp>
            <p:nvSpPr>
              <p:cNvPr id="26628" name="AutoShape 4"/>
              <p:cNvSpPr>
                <a:spLocks noChangeArrowheads="1"/>
              </p:cNvSpPr>
              <p:nvPr/>
            </p:nvSpPr>
            <p:spPr bwMode="auto">
              <a:xfrm>
                <a:off x="466775" y="2564760"/>
                <a:ext cx="3960769" cy="360378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b="1" dirty="0">
                    <a:latin typeface="Calibri" pitchFamily="34" charset="0"/>
                  </a:rPr>
                  <a:t>                          Natureza                       </a:t>
                </a:r>
                <a:r>
                  <a:rPr lang="pt-BR" dirty="0">
                    <a:solidFill>
                      <a:srgbClr val="2D80A9"/>
                    </a:solidFill>
                    <a:latin typeface="Calibri" pitchFamily="34" charset="0"/>
                    <a:sym typeface="Wingdings"/>
                  </a:rPr>
                  <a:t></a:t>
                </a:r>
                <a:endParaRPr lang="pt-BR" dirty="0"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24" name="AutoShape 4"/>
              <p:cNvSpPr>
                <a:spLocks noChangeArrowheads="1"/>
              </p:cNvSpPr>
              <p:nvPr/>
            </p:nvSpPr>
            <p:spPr bwMode="auto">
              <a:xfrm>
                <a:off x="466775" y="3069606"/>
                <a:ext cx="3960769" cy="287350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solidFill>
                      <a:schemeClr val="tx1"/>
                    </a:solidFill>
                    <a:latin typeface="Calibri" pitchFamily="34" charset="0"/>
                  </a:rPr>
                  <a:t>Fraude Interna</a:t>
                </a:r>
                <a:endParaRPr lang="pt-BR" sz="1600" baseline="30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AutoShape 4"/>
              <p:cNvSpPr>
                <a:spLocks noChangeArrowheads="1"/>
              </p:cNvSpPr>
              <p:nvPr/>
            </p:nvSpPr>
            <p:spPr bwMode="auto">
              <a:xfrm>
                <a:off x="466775" y="3428396"/>
                <a:ext cx="3960769" cy="288937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solidFill>
                      <a:schemeClr val="tx1"/>
                    </a:solidFill>
                    <a:latin typeface="Calibri" pitchFamily="34" charset="0"/>
                  </a:rPr>
                  <a:t>Fraude Externa</a:t>
                </a:r>
                <a:endParaRPr lang="pt-BR" sz="1600" baseline="30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AutoShape 4"/>
              <p:cNvSpPr>
                <a:spLocks noChangeArrowheads="1"/>
              </p:cNvSpPr>
              <p:nvPr/>
            </p:nvSpPr>
            <p:spPr bwMode="auto">
              <a:xfrm>
                <a:off x="466775" y="3788775"/>
                <a:ext cx="3960769" cy="504846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Demanda trabalhista ou segurança deficiente do local de trabalho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2" name="AutoShape 4"/>
              <p:cNvSpPr>
                <a:spLocks noChangeArrowheads="1"/>
              </p:cNvSpPr>
              <p:nvPr/>
            </p:nvSpPr>
            <p:spPr bwMode="auto">
              <a:xfrm>
                <a:off x="466775" y="4365061"/>
                <a:ext cx="3960769" cy="50325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Prática inadequada relativa a clientes, produtos ou serviços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3" name="AutoShape 4"/>
              <p:cNvSpPr>
                <a:spLocks noChangeArrowheads="1"/>
              </p:cNvSpPr>
              <p:nvPr/>
            </p:nvSpPr>
            <p:spPr bwMode="auto">
              <a:xfrm>
                <a:off x="466775" y="4941349"/>
                <a:ext cx="3960769" cy="28734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Dano a ativo físico</a:t>
                </a:r>
                <a:endPara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4" name="AutoShape 4"/>
              <p:cNvSpPr>
                <a:spLocks noChangeArrowheads="1"/>
              </p:cNvSpPr>
              <p:nvPr/>
            </p:nvSpPr>
            <p:spPr bwMode="auto">
              <a:xfrm>
                <a:off x="466775" y="5301726"/>
                <a:ext cx="3960769" cy="50325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Interrupção das atividades ou falha em sistemas de Tecnologia da Informação</a:t>
                </a:r>
                <a:r>
                  <a:rPr lang="pt-BR" sz="1600" baseline="30000" dirty="0">
                    <a:latin typeface="Calibri" pitchFamily="34" charset="0"/>
                    <a:cs typeface="Calibri" pitchFamily="34" charset="0"/>
                  </a:rPr>
                  <a:t>6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5" name="AutoShape 4"/>
              <p:cNvSpPr>
                <a:spLocks noChangeArrowheads="1"/>
              </p:cNvSpPr>
              <p:nvPr/>
            </p:nvSpPr>
            <p:spPr bwMode="auto">
              <a:xfrm>
                <a:off x="466775" y="5878014"/>
                <a:ext cx="3960769" cy="503258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Falha na execução, no cumprimento de prazos, ou no gerenciamento das atividades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61" name="Seta para baixo 60"/>
              <p:cNvSpPr/>
              <p:nvPr/>
            </p:nvSpPr>
            <p:spPr>
              <a:xfrm>
                <a:off x="2339167" y="2240896"/>
                <a:ext cx="289038" cy="252424"/>
              </a:xfrm>
              <a:prstGeom prst="downArrow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4F81BD"/>
                  </a:gs>
                  <a:gs pos="100000">
                    <a:srgbClr val="95B3D7"/>
                  </a:gs>
                </a:gsLst>
                <a:lin ang="5400000" scaled="1"/>
              </a:gradFill>
              <a:ln w="12700">
                <a:solidFill>
                  <a:srgbClr val="4F81BD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endParaRPr lang="pt-BR" b="1" dirty="0">
                  <a:latin typeface="Calibri" pitchFamily="34" charset="0"/>
                  <a:cs typeface="+mn-cs"/>
                </a:endParaRPr>
              </a:p>
            </p:txBody>
          </p:sp>
        </p:grpSp>
        <p:grpSp>
          <p:nvGrpSpPr>
            <p:cNvPr id="4" name="Grupo 68"/>
            <p:cNvGrpSpPr>
              <a:grpSpLocks/>
            </p:cNvGrpSpPr>
            <p:nvPr/>
          </p:nvGrpSpPr>
          <p:grpSpPr bwMode="auto">
            <a:xfrm>
              <a:off x="4787900" y="2997200"/>
              <a:ext cx="4032250" cy="2640013"/>
              <a:chOff x="4139952" y="2937718"/>
              <a:chExt cx="4032448" cy="2640489"/>
            </a:xfrm>
          </p:grpSpPr>
          <p:sp>
            <p:nvSpPr>
              <p:cNvPr id="13347" name="CaixaDeTexto 69"/>
              <p:cNvSpPr txBox="1">
                <a:spLocks noChangeArrowheads="1"/>
              </p:cNvSpPr>
              <p:nvPr/>
            </p:nvSpPr>
            <p:spPr bwMode="auto">
              <a:xfrm>
                <a:off x="4499992" y="2992884"/>
                <a:ext cx="3672408" cy="2585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/>
                  <a:t>Corresponde ao Nível 1 definido pelo ORIC, desenvolvido a partir das diretivas Solvência II</a:t>
                </a:r>
              </a:p>
              <a:p>
                <a:endParaRPr lang="pt-BR"/>
              </a:p>
              <a:p>
                <a:r>
                  <a:rPr lang="pt-BR"/>
                  <a:t>O Banco Central, seguindo as diretivas Basileia II, definiu classificação semelhante, sendo que segrega a classe 6 em duas classes distintas</a:t>
                </a:r>
              </a:p>
            </p:txBody>
          </p:sp>
          <p:sp>
            <p:nvSpPr>
              <p:cNvPr id="13348" name="CaixaDeTexto 70"/>
              <p:cNvSpPr txBox="1">
                <a:spLocks noChangeArrowheads="1"/>
              </p:cNvSpPr>
              <p:nvPr/>
            </p:nvSpPr>
            <p:spPr bwMode="auto">
              <a:xfrm>
                <a:off x="4139952" y="2937718"/>
                <a:ext cx="43204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400">
                    <a:sym typeface="Wingdings" pitchFamily="2" charset="2"/>
                  </a:rPr>
                  <a:t></a:t>
                </a:r>
                <a:endParaRPr lang="pt-BR" sz="2400"/>
              </a:p>
            </p:txBody>
          </p:sp>
          <p:sp>
            <p:nvSpPr>
              <p:cNvPr id="13349" name="CaixaDeTexto 71"/>
              <p:cNvSpPr txBox="1">
                <a:spLocks noChangeArrowheads="1"/>
              </p:cNvSpPr>
              <p:nvPr/>
            </p:nvSpPr>
            <p:spPr bwMode="auto">
              <a:xfrm>
                <a:off x="4139952" y="4047455"/>
                <a:ext cx="504056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400">
                    <a:sym typeface="Wingdings" pitchFamily="2" charset="2"/>
                  </a:rPr>
                  <a:t></a:t>
                </a:r>
                <a:endParaRPr lang="pt-BR" sz="2400"/>
              </a:p>
            </p:txBody>
          </p:sp>
        </p:grpSp>
      </p:grpSp>
      <p:grpSp>
        <p:nvGrpSpPr>
          <p:cNvPr id="8" name="Grupo 46"/>
          <p:cNvGrpSpPr>
            <a:grpSpLocks/>
          </p:cNvGrpSpPr>
          <p:nvPr/>
        </p:nvGrpSpPr>
        <p:grpSpPr bwMode="auto">
          <a:xfrm>
            <a:off x="2843213" y="2241550"/>
            <a:ext cx="5689600" cy="2195513"/>
            <a:chOff x="2843213" y="2241550"/>
            <a:chExt cx="5689600" cy="2195513"/>
          </a:xfrm>
        </p:grpSpPr>
        <p:grpSp>
          <p:nvGrpSpPr>
            <p:cNvPr id="9" name="Grupo 73"/>
            <p:cNvGrpSpPr>
              <a:grpSpLocks/>
            </p:cNvGrpSpPr>
            <p:nvPr/>
          </p:nvGrpSpPr>
          <p:grpSpPr bwMode="auto">
            <a:xfrm>
              <a:off x="7092950" y="2241550"/>
              <a:ext cx="1439863" cy="2195513"/>
              <a:chOff x="7092280" y="2240896"/>
              <a:chExt cx="1440000" cy="2196184"/>
            </a:xfrm>
          </p:grpSpPr>
          <p:sp>
            <p:nvSpPr>
              <p:cNvPr id="26635" name="AutoShape 11"/>
              <p:cNvSpPr>
                <a:spLocks noChangeArrowheads="1"/>
              </p:cNvSpPr>
              <p:nvPr/>
            </p:nvSpPr>
            <p:spPr bwMode="auto">
              <a:xfrm>
                <a:off x="7092280" y="2564845"/>
                <a:ext cx="1440000" cy="360473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b="1" dirty="0">
                    <a:latin typeface="Calibri" pitchFamily="34" charset="0"/>
                    <a:cs typeface="+mn-cs"/>
                  </a:rPr>
                  <a:t>       Causa   </a:t>
                </a:r>
                <a:r>
                  <a:rPr lang="pt-BR" dirty="0">
                    <a:solidFill>
                      <a:srgbClr val="2D80A9"/>
                    </a:solidFill>
                    <a:latin typeface="Calibri" pitchFamily="34" charset="0"/>
                    <a:sym typeface="Wingdings"/>
                  </a:rPr>
                  <a:t></a:t>
                </a:r>
                <a:endParaRPr lang="pt-BR" dirty="0"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42" name="AutoShape 4"/>
              <p:cNvSpPr>
                <a:spLocks noChangeArrowheads="1"/>
              </p:cNvSpPr>
              <p:nvPr/>
            </p:nvSpPr>
            <p:spPr bwMode="auto">
              <a:xfrm>
                <a:off x="7092280" y="3068237"/>
                <a:ext cx="1440000" cy="289013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Pessoas</a:t>
                </a:r>
              </a:p>
            </p:txBody>
          </p:sp>
          <p:sp>
            <p:nvSpPr>
              <p:cNvPr id="43" name="AutoShape 4"/>
              <p:cNvSpPr>
                <a:spLocks noChangeArrowheads="1"/>
              </p:cNvSpPr>
              <p:nvPr/>
            </p:nvSpPr>
            <p:spPr bwMode="auto">
              <a:xfrm>
                <a:off x="7092280" y="3428709"/>
                <a:ext cx="1440000" cy="289013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Processos</a:t>
                </a:r>
                <a:endPara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44" name="AutoShape 4"/>
              <p:cNvSpPr>
                <a:spLocks noChangeArrowheads="1"/>
              </p:cNvSpPr>
              <p:nvPr/>
            </p:nvSpPr>
            <p:spPr bwMode="auto">
              <a:xfrm>
                <a:off x="7092280" y="3789182"/>
                <a:ext cx="1440000" cy="287425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Sistemas (TI)</a:t>
                </a:r>
                <a:endPara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45" name="AutoShape 4"/>
              <p:cNvSpPr>
                <a:spLocks noChangeArrowheads="1"/>
              </p:cNvSpPr>
              <p:nvPr/>
            </p:nvSpPr>
            <p:spPr bwMode="auto">
              <a:xfrm>
                <a:off x="7092280" y="4149654"/>
                <a:ext cx="1440000" cy="287426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Evento Externo</a:t>
                </a:r>
                <a:endPara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63" name="Seta para baixo 62"/>
              <p:cNvSpPr/>
              <p:nvPr/>
            </p:nvSpPr>
            <p:spPr>
              <a:xfrm>
                <a:off x="7668598" y="2240896"/>
                <a:ext cx="287364" cy="252490"/>
              </a:xfrm>
              <a:prstGeom prst="downArrow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4F81BD"/>
                  </a:gs>
                  <a:gs pos="100000">
                    <a:srgbClr val="95B3D7"/>
                  </a:gs>
                </a:gsLst>
                <a:lin ang="5400000" scaled="1"/>
              </a:gradFill>
              <a:ln w="12700">
                <a:solidFill>
                  <a:srgbClr val="4F81BD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endParaRPr lang="pt-BR" b="1" dirty="0">
                  <a:latin typeface="Calibri" pitchFamily="34" charset="0"/>
                  <a:cs typeface="+mn-cs"/>
                </a:endParaRPr>
              </a:p>
            </p:txBody>
          </p:sp>
        </p:grpSp>
        <p:grpSp>
          <p:nvGrpSpPr>
            <p:cNvPr id="10" name="Grupo 80"/>
            <p:cNvGrpSpPr>
              <a:grpSpLocks/>
            </p:cNvGrpSpPr>
            <p:nvPr/>
          </p:nvGrpSpPr>
          <p:grpSpPr bwMode="auto">
            <a:xfrm>
              <a:off x="2843213" y="2997200"/>
              <a:ext cx="4032250" cy="701675"/>
              <a:chOff x="683568" y="2420888"/>
              <a:chExt cx="4032448" cy="701497"/>
            </a:xfrm>
          </p:grpSpPr>
          <p:sp>
            <p:nvSpPr>
              <p:cNvPr id="13323" name="CaixaDeTexto 81"/>
              <p:cNvSpPr txBox="1">
                <a:spLocks noChangeArrowheads="1"/>
              </p:cNvSpPr>
              <p:nvPr/>
            </p:nvSpPr>
            <p:spPr bwMode="auto">
              <a:xfrm>
                <a:off x="1043608" y="2476054"/>
                <a:ext cx="3672408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/>
                  <a:t>Corresponde ao Nível 1 da matriz causal definida pelo ORIC</a:t>
                </a:r>
              </a:p>
            </p:txBody>
          </p:sp>
          <p:sp>
            <p:nvSpPr>
              <p:cNvPr id="13324" name="CaixaDeTexto 82"/>
              <p:cNvSpPr txBox="1">
                <a:spLocks noChangeArrowheads="1"/>
              </p:cNvSpPr>
              <p:nvPr/>
            </p:nvSpPr>
            <p:spPr bwMode="auto">
              <a:xfrm>
                <a:off x="683568" y="2420888"/>
                <a:ext cx="43204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400">
                    <a:sym typeface="Wingdings" pitchFamily="2" charset="2"/>
                  </a:rPr>
                  <a:t></a:t>
                </a:r>
                <a:endParaRPr lang="pt-BR" sz="2400"/>
              </a:p>
            </p:txBody>
          </p:sp>
        </p:grpSp>
      </p:grpSp>
      <p:grpSp>
        <p:nvGrpSpPr>
          <p:cNvPr id="53" name="Grupo 52"/>
          <p:cNvGrpSpPr/>
          <p:nvPr/>
        </p:nvGrpSpPr>
        <p:grpSpPr>
          <a:xfrm>
            <a:off x="611188" y="2241550"/>
            <a:ext cx="6264845" cy="3851275"/>
            <a:chOff x="611188" y="2241550"/>
            <a:chExt cx="6264845" cy="3851275"/>
          </a:xfrm>
        </p:grpSpPr>
        <p:grpSp>
          <p:nvGrpSpPr>
            <p:cNvPr id="5" name="Grupo 47"/>
            <p:cNvGrpSpPr>
              <a:grpSpLocks/>
            </p:cNvGrpSpPr>
            <p:nvPr/>
          </p:nvGrpSpPr>
          <p:grpSpPr bwMode="auto">
            <a:xfrm>
              <a:off x="611188" y="2241550"/>
              <a:ext cx="6264275" cy="3851275"/>
              <a:chOff x="611188" y="2241550"/>
              <a:chExt cx="6264275" cy="3851275"/>
            </a:xfrm>
          </p:grpSpPr>
          <p:grpSp>
            <p:nvGrpSpPr>
              <p:cNvPr id="6" name="Grupo 72"/>
              <p:cNvGrpSpPr>
                <a:grpSpLocks/>
              </p:cNvGrpSpPr>
              <p:nvPr/>
            </p:nvGrpSpPr>
            <p:grpSpPr bwMode="auto">
              <a:xfrm>
                <a:off x="4643438" y="2241550"/>
                <a:ext cx="2232025" cy="2916238"/>
                <a:chOff x="4644008" y="2240896"/>
                <a:chExt cx="2232000" cy="2916296"/>
              </a:xfrm>
            </p:grpSpPr>
            <p:sp>
              <p:nvSpPr>
                <p:cNvPr id="26636" name="AutoShape 12"/>
                <p:cNvSpPr>
                  <a:spLocks noChangeArrowheads="1"/>
                </p:cNvSpPr>
                <p:nvPr/>
              </p:nvSpPr>
              <p:spPr bwMode="auto">
                <a:xfrm>
                  <a:off x="4644008" y="2564752"/>
                  <a:ext cx="2232000" cy="36037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DA65"/>
                </a:solidFill>
                <a:ln w="12700">
                  <a:solidFill>
                    <a:srgbClr val="FFC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pt-BR" b="1" dirty="0">
                      <a:latin typeface="Calibri" pitchFamily="34" charset="0"/>
                      <a:cs typeface="+mn-cs"/>
                    </a:rPr>
                    <a:t>  </a:t>
                  </a:r>
                  <a:r>
                    <a:rPr lang="pt-BR" b="1" dirty="0" smtClean="0">
                      <a:latin typeface="Calibri" pitchFamily="34" charset="0"/>
                      <a:cs typeface="+mn-cs"/>
                    </a:rPr>
                    <a:t>Função </a:t>
                  </a:r>
                  <a:r>
                    <a:rPr lang="pt-BR" b="1" dirty="0">
                      <a:latin typeface="Calibri" pitchFamily="34" charset="0"/>
                      <a:cs typeface="+mn-cs"/>
                    </a:rPr>
                    <a:t>de Negócio </a:t>
                  </a:r>
                  <a:r>
                    <a:rPr lang="pt-BR" dirty="0" smtClean="0">
                      <a:solidFill>
                        <a:srgbClr val="2D80A9"/>
                      </a:solidFill>
                      <a:latin typeface="Calibri" pitchFamily="34" charset="0"/>
                      <a:sym typeface="Wingdings"/>
                    </a:rPr>
                    <a:t></a:t>
                  </a:r>
                  <a:endParaRPr lang="pt-BR" dirty="0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36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3069587"/>
                  <a:ext cx="2232000" cy="2873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>
                      <a:solidFill>
                        <a:schemeClr val="tx1"/>
                      </a:solidFill>
                      <a:latin typeface="Calibri" pitchFamily="34" charset="0"/>
                      <a:cs typeface="Calibri" pitchFamily="34" charset="0"/>
                    </a:rPr>
                    <a:t>Administração</a:t>
                  </a:r>
                </a:p>
              </p:txBody>
            </p:sp>
            <p:sp>
              <p:nvSpPr>
                <p:cNvPr id="37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3428370"/>
                  <a:ext cx="2232000" cy="28893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>
                      <a:latin typeface="Calibri" pitchFamily="34" charset="0"/>
                      <a:cs typeface="Calibri" pitchFamily="34" charset="0"/>
                    </a:rPr>
                    <a:t>Finanças Corporativas</a:t>
                  </a:r>
                  <a:endParaRPr lang="pt-BR" sz="16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38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3788740"/>
                  <a:ext cx="2232000" cy="28893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>
                      <a:latin typeface="Calibri" pitchFamily="34" charset="0"/>
                      <a:cs typeface="Calibri" pitchFamily="34" charset="0"/>
                    </a:rPr>
                    <a:t>Negociação/Vendas</a:t>
                  </a:r>
                  <a:endParaRPr lang="pt-BR" sz="1600" baseline="300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39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4149109"/>
                  <a:ext cx="2232000" cy="2873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>
                      <a:latin typeface="Calibri" pitchFamily="34" charset="0"/>
                      <a:cs typeface="Calibri" pitchFamily="34" charset="0"/>
                    </a:rPr>
                    <a:t>Pagamentos/Liquidações</a:t>
                  </a:r>
                  <a:endParaRPr lang="pt-BR" sz="16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40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4509479"/>
                  <a:ext cx="2232000" cy="287343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>
                      <a:latin typeface="Calibri" pitchFamily="34" charset="0"/>
                      <a:cs typeface="Calibri" pitchFamily="34" charset="0"/>
                    </a:rPr>
                    <a:t>Sistemas</a:t>
                  </a:r>
                  <a:endParaRPr lang="pt-BR" sz="1600" baseline="300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41" name="AutoShape 4"/>
                <p:cNvSpPr>
                  <a:spLocks noChangeArrowheads="1"/>
                </p:cNvSpPr>
                <p:nvPr/>
              </p:nvSpPr>
              <p:spPr bwMode="auto">
                <a:xfrm>
                  <a:off x="4644008" y="4869848"/>
                  <a:ext cx="2232000" cy="2873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EBAB"/>
                </a:solidFill>
                <a:ln w="9525">
                  <a:solidFill>
                    <a:srgbClr val="C3833D"/>
                  </a:solidFill>
                  <a:headEnd/>
                  <a:tailEnd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90000" tIns="0" rIns="0" bIns="0" anchor="ctr"/>
                <a:lstStyle/>
                <a:p>
                  <a:pPr>
                    <a:defRPr/>
                  </a:pPr>
                  <a:r>
                    <a:rPr lang="pt-BR" sz="1600" dirty="0" smtClean="0">
                      <a:latin typeface="Calibri" pitchFamily="34" charset="0"/>
                      <a:cs typeface="Calibri" pitchFamily="34" charset="0"/>
                    </a:rPr>
                    <a:t>Subscrição</a:t>
                  </a:r>
                  <a:endParaRPr lang="pt-BR" sz="1600" baseline="3000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62" name="Seta para baixo 61"/>
                <p:cNvSpPr/>
                <p:nvPr/>
              </p:nvSpPr>
              <p:spPr>
                <a:xfrm>
                  <a:off x="5652059" y="2240896"/>
                  <a:ext cx="287335" cy="252418"/>
                </a:xfrm>
                <a:prstGeom prst="downArrow">
                  <a:avLst/>
                </a:prstGeom>
                <a:gradFill rotWithShape="0">
                  <a:gsLst>
                    <a:gs pos="0">
                      <a:srgbClr val="95B3D7"/>
                    </a:gs>
                    <a:gs pos="50000">
                      <a:srgbClr val="4F81BD"/>
                    </a:gs>
                    <a:gs pos="100000">
                      <a:srgbClr val="95B3D7"/>
                    </a:gs>
                  </a:gsLst>
                  <a:lin ang="5400000" scaled="1"/>
                </a:gradFill>
                <a:ln w="12700">
                  <a:solidFill>
                    <a:srgbClr val="4F81BD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243F60"/>
                  </a:outerShdw>
                </a:effectLst>
              </p:spPr>
              <p:txBody>
                <a:bodyPr lIns="0" tIns="0" rIns="0" bIns="0" anchor="ctr"/>
                <a:lstStyle/>
                <a:p>
                  <a:pPr algn="ctr">
                    <a:defRPr/>
                  </a:pPr>
                  <a:endParaRPr lang="pt-BR" b="1" dirty="0">
                    <a:latin typeface="Calibri" pitchFamily="34" charset="0"/>
                    <a:cs typeface="+mn-cs"/>
                  </a:endParaRPr>
                </a:p>
              </p:txBody>
            </p:sp>
          </p:grpSp>
          <p:grpSp>
            <p:nvGrpSpPr>
              <p:cNvPr id="7" name="Grupo 75"/>
              <p:cNvGrpSpPr>
                <a:grpSpLocks/>
              </p:cNvGrpSpPr>
              <p:nvPr/>
            </p:nvGrpSpPr>
            <p:grpSpPr bwMode="auto">
              <a:xfrm>
                <a:off x="611188" y="2492375"/>
                <a:ext cx="4032250" cy="3600450"/>
                <a:chOff x="683568" y="2420888"/>
                <a:chExt cx="4032448" cy="3600400"/>
              </a:xfrm>
            </p:grpSpPr>
            <p:sp>
              <p:nvSpPr>
                <p:cNvPr id="13333" name="CaixaDeTexto 76"/>
                <p:cNvSpPr txBox="1">
                  <a:spLocks noChangeArrowheads="1"/>
                </p:cNvSpPr>
                <p:nvPr/>
              </p:nvSpPr>
              <p:spPr bwMode="auto">
                <a:xfrm>
                  <a:off x="1043608" y="2476054"/>
                  <a:ext cx="3672408" cy="17543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pt-BR"/>
                    <a:t>Simplificação das 18 classes propostas pelo ORIC </a:t>
                  </a:r>
                </a:p>
                <a:p>
                  <a:endParaRPr lang="pt-BR"/>
                </a:p>
                <a:p>
                  <a:r>
                    <a:rPr lang="pt-BR"/>
                    <a:t>O Banco Central propõe 8 linhas de negócio não aplicáveis ao mercado segurador</a:t>
                  </a:r>
                </a:p>
              </p:txBody>
            </p:sp>
            <p:sp>
              <p:nvSpPr>
                <p:cNvPr id="13334" name="CaixaDeTexto 77"/>
                <p:cNvSpPr txBox="1">
                  <a:spLocks noChangeArrowheads="1"/>
                </p:cNvSpPr>
                <p:nvPr/>
              </p:nvSpPr>
              <p:spPr bwMode="auto">
                <a:xfrm>
                  <a:off x="683568" y="2420888"/>
                  <a:ext cx="43204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pt-BR" sz="2400">
                      <a:sym typeface="Wingdings" pitchFamily="2" charset="2"/>
                    </a:rPr>
                    <a:t></a:t>
                  </a:r>
                  <a:endParaRPr lang="pt-BR" sz="2400"/>
                </a:p>
              </p:txBody>
            </p:sp>
            <p:sp>
              <p:nvSpPr>
                <p:cNvPr id="13335" name="CaixaDeTexto 78"/>
                <p:cNvSpPr txBox="1">
                  <a:spLocks noChangeArrowheads="1"/>
                </p:cNvSpPr>
                <p:nvPr/>
              </p:nvSpPr>
              <p:spPr bwMode="auto">
                <a:xfrm>
                  <a:off x="683568" y="3242593"/>
                  <a:ext cx="504056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pt-BR" sz="2400">
                      <a:sym typeface="Wingdings" pitchFamily="2" charset="2"/>
                    </a:rPr>
                    <a:t></a:t>
                  </a:r>
                  <a:endParaRPr lang="pt-BR" sz="2400"/>
                </a:p>
              </p:txBody>
            </p:sp>
            <p:sp>
              <p:nvSpPr>
                <p:cNvPr id="80" name="CaixaDeTexto 1"/>
                <p:cNvSpPr txBox="1"/>
                <p:nvPr/>
              </p:nvSpPr>
              <p:spPr>
                <a:xfrm>
                  <a:off x="1115389" y="4221088"/>
                  <a:ext cx="2808425" cy="1800200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Varejo</a:t>
                  </a:r>
                  <a:endParaRPr lang="pt-BR" sz="1400" dirty="0"/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Comercial</a:t>
                  </a:r>
                  <a:endParaRPr lang="pt-BR" sz="1400" dirty="0"/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Finanças </a:t>
                  </a:r>
                  <a:r>
                    <a:rPr lang="pt-BR" sz="1400" dirty="0"/>
                    <a:t>Corporativas</a:t>
                  </a:r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Negociação </a:t>
                  </a:r>
                  <a:r>
                    <a:rPr lang="pt-BR" sz="1400" dirty="0"/>
                    <a:t>e </a:t>
                  </a:r>
                  <a:r>
                    <a:rPr lang="pt-BR" sz="1400" dirty="0" smtClean="0"/>
                    <a:t>Vendas</a:t>
                  </a:r>
                  <a:endParaRPr lang="pt-BR" sz="1400" baseline="30000" dirty="0"/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Pagamentos </a:t>
                  </a:r>
                  <a:r>
                    <a:rPr lang="pt-BR" sz="1400" dirty="0"/>
                    <a:t>e Liquidações</a:t>
                  </a:r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Serviços </a:t>
                  </a:r>
                  <a:r>
                    <a:rPr lang="pt-BR" sz="1400" dirty="0"/>
                    <a:t>de Agente Financeiro</a:t>
                  </a:r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Administração </a:t>
                  </a:r>
                  <a:r>
                    <a:rPr lang="pt-BR" sz="1400" dirty="0"/>
                    <a:t>de Ativos</a:t>
                  </a:r>
                </a:p>
                <a:p>
                  <a:pPr>
                    <a:buFont typeface="Wingdings" pitchFamily="2" charset="2"/>
                    <a:buChar char="§"/>
                    <a:defRPr/>
                  </a:pPr>
                  <a:r>
                    <a:rPr lang="pt-BR" sz="1400" dirty="0" smtClean="0"/>
                    <a:t>  Corretagem </a:t>
                  </a:r>
                  <a:r>
                    <a:rPr lang="pt-BR" sz="1400" dirty="0"/>
                    <a:t>de Varejo</a:t>
                  </a:r>
                </a:p>
              </p:txBody>
            </p:sp>
          </p:grpSp>
        </p:grpSp>
        <p:sp>
          <p:nvSpPr>
            <p:cNvPr id="52" name="AutoShape 4"/>
            <p:cNvSpPr>
              <a:spLocks noChangeArrowheads="1"/>
            </p:cNvSpPr>
            <p:nvPr/>
          </p:nvSpPr>
          <p:spPr bwMode="auto">
            <a:xfrm>
              <a:off x="4644008" y="5229200"/>
              <a:ext cx="2232025" cy="287338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 smtClean="0">
                  <a:latin typeface="Calibri" pitchFamily="34" charset="0"/>
                  <a:cs typeface="Calibri" pitchFamily="34" charset="0"/>
                </a:rPr>
                <a:t>Terceirização</a:t>
              </a:r>
              <a:endParaRPr lang="pt-BR" sz="1600" baseline="30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pic>
        <p:nvPicPr>
          <p:cNvPr id="54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163"/>
          </a:xfrm>
        </p:spPr>
        <p:txBody>
          <a:bodyPr/>
          <a:lstStyle/>
          <a:p>
            <a:r>
              <a:rPr lang="pt-BR" dirty="0" smtClean="0"/>
              <a:t>Classificação da Perda Operacional no BDPOS</a:t>
            </a:r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2F27A02-295D-48FC-A3DD-E17580D26648}" type="slidenum">
              <a:rPr lang="pt-BR" smtClean="0"/>
              <a:pPr>
                <a:defRPr/>
              </a:pPr>
              <a:t>6</a:t>
            </a:fld>
            <a:endParaRPr lang="pt-BR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468313" y="1773238"/>
            <a:ext cx="8064500" cy="39528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PERDA OPERACIONAL</a:t>
            </a:r>
            <a:endParaRPr lang="pt-BR" dirty="0">
              <a:latin typeface="Arial" pitchFamily="34" charset="0"/>
              <a:cs typeface="+mn-cs"/>
            </a:endParaRP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539750" y="1700213"/>
            <a:ext cx="7205663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grpSp>
        <p:nvGrpSpPr>
          <p:cNvPr id="2" name="Grupo 7"/>
          <p:cNvGrpSpPr>
            <a:grpSpLocks/>
          </p:cNvGrpSpPr>
          <p:nvPr/>
        </p:nvGrpSpPr>
        <p:grpSpPr bwMode="auto">
          <a:xfrm>
            <a:off x="468313" y="2241550"/>
            <a:ext cx="4822825" cy="4140200"/>
            <a:chOff x="468313" y="2241553"/>
            <a:chExt cx="4823616" cy="4140204"/>
          </a:xfrm>
        </p:grpSpPr>
        <p:grpSp>
          <p:nvGrpSpPr>
            <p:cNvPr id="3" name="Grupo 74"/>
            <p:cNvGrpSpPr>
              <a:grpSpLocks/>
            </p:cNvGrpSpPr>
            <p:nvPr/>
          </p:nvGrpSpPr>
          <p:grpSpPr bwMode="auto">
            <a:xfrm>
              <a:off x="468313" y="2241553"/>
              <a:ext cx="3959225" cy="4140204"/>
              <a:chOff x="466775" y="2240896"/>
              <a:chExt cx="3960769" cy="4140376"/>
            </a:xfrm>
          </p:grpSpPr>
          <p:sp>
            <p:nvSpPr>
              <p:cNvPr id="14" name="AutoShape 4"/>
              <p:cNvSpPr>
                <a:spLocks noChangeArrowheads="1"/>
              </p:cNvSpPr>
              <p:nvPr/>
            </p:nvSpPr>
            <p:spPr bwMode="auto">
              <a:xfrm>
                <a:off x="466775" y="2564760"/>
                <a:ext cx="3961418" cy="360378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b="1" dirty="0">
                    <a:latin typeface="Calibri" pitchFamily="34" charset="0"/>
                  </a:rPr>
                  <a:t>                          Natureza                       </a:t>
                </a:r>
                <a:r>
                  <a:rPr lang="pt-BR" dirty="0">
                    <a:solidFill>
                      <a:srgbClr val="2D80A9"/>
                    </a:solidFill>
                    <a:latin typeface="Calibri" pitchFamily="34" charset="0"/>
                    <a:sym typeface="Wingdings"/>
                  </a:rPr>
                  <a:t></a:t>
                </a:r>
                <a:endParaRPr lang="pt-BR" dirty="0"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15" name="AutoShape 4"/>
              <p:cNvSpPr>
                <a:spLocks noChangeArrowheads="1"/>
              </p:cNvSpPr>
              <p:nvPr/>
            </p:nvSpPr>
            <p:spPr bwMode="auto">
              <a:xfrm>
                <a:off x="466775" y="3069606"/>
                <a:ext cx="3961418" cy="287350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solidFill>
                      <a:schemeClr val="tx1"/>
                    </a:solidFill>
                    <a:latin typeface="Calibri" pitchFamily="34" charset="0"/>
                  </a:rPr>
                  <a:t>Fraude Interna</a:t>
                </a:r>
                <a:endParaRPr lang="pt-BR" sz="1600" baseline="30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AutoShape 4"/>
              <p:cNvSpPr>
                <a:spLocks noChangeArrowheads="1"/>
              </p:cNvSpPr>
              <p:nvPr/>
            </p:nvSpPr>
            <p:spPr bwMode="auto">
              <a:xfrm>
                <a:off x="466775" y="3428396"/>
                <a:ext cx="3961418" cy="288937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solidFill>
                      <a:schemeClr val="tx1"/>
                    </a:solidFill>
                    <a:latin typeface="Calibri" pitchFamily="34" charset="0"/>
                  </a:rPr>
                  <a:t>Fraude Externa</a:t>
                </a:r>
                <a:endParaRPr lang="pt-BR" sz="1600" baseline="30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AutoShape 4"/>
              <p:cNvSpPr>
                <a:spLocks noChangeArrowheads="1"/>
              </p:cNvSpPr>
              <p:nvPr/>
            </p:nvSpPr>
            <p:spPr bwMode="auto">
              <a:xfrm>
                <a:off x="466775" y="3788775"/>
                <a:ext cx="3961418" cy="504846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Demanda trabalhista ou segurança deficiente do local de trabalho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8" name="AutoShape 4"/>
              <p:cNvSpPr>
                <a:spLocks noChangeArrowheads="1"/>
              </p:cNvSpPr>
              <p:nvPr/>
            </p:nvSpPr>
            <p:spPr bwMode="auto">
              <a:xfrm>
                <a:off x="466775" y="4365061"/>
                <a:ext cx="3961418" cy="50325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Prática inadequada relativa a clientes, produtos ou serviços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9" name="AutoShape 4"/>
              <p:cNvSpPr>
                <a:spLocks noChangeArrowheads="1"/>
              </p:cNvSpPr>
              <p:nvPr/>
            </p:nvSpPr>
            <p:spPr bwMode="auto">
              <a:xfrm>
                <a:off x="466775" y="4941349"/>
                <a:ext cx="3961418" cy="28734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Dano a ativo físico</a:t>
                </a:r>
                <a:endPara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0" name="AutoShape 4"/>
              <p:cNvSpPr>
                <a:spLocks noChangeArrowheads="1"/>
              </p:cNvSpPr>
              <p:nvPr/>
            </p:nvSpPr>
            <p:spPr bwMode="auto">
              <a:xfrm>
                <a:off x="466775" y="5301726"/>
                <a:ext cx="3961418" cy="503259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Interrupção das atividades ou falha em sistemas de Tecnologia da Informação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1" name="AutoShape 4"/>
              <p:cNvSpPr>
                <a:spLocks noChangeArrowheads="1"/>
              </p:cNvSpPr>
              <p:nvPr/>
            </p:nvSpPr>
            <p:spPr bwMode="auto">
              <a:xfrm>
                <a:off x="466775" y="5878014"/>
                <a:ext cx="3961418" cy="503258"/>
              </a:xfrm>
              <a:prstGeom prst="roundRect">
                <a:avLst>
                  <a:gd name="adj" fmla="val 16667"/>
                </a:avLst>
              </a:prstGeom>
              <a:solidFill>
                <a:srgbClr val="FFEBAB"/>
              </a:solidFill>
              <a:ln w="9525">
                <a:solidFill>
                  <a:srgbClr val="C3833D"/>
                </a:solidFill>
                <a:headEnd/>
                <a:tailEnd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0000" tIns="0" rIns="0" bIns="0" anchor="ctr"/>
              <a:lstStyle/>
              <a:p>
                <a:pPr>
                  <a:defRPr/>
                </a:pPr>
                <a:r>
                  <a:rPr lang="pt-BR" sz="1600" dirty="0">
                    <a:latin typeface="Calibri" pitchFamily="34" charset="0"/>
                    <a:cs typeface="Calibri" pitchFamily="34" charset="0"/>
                  </a:rPr>
                  <a:t>Falha na execução, no cumprimento de prazos, ou no gerenciamento das atividades</a:t>
                </a:r>
                <a:endParaRPr lang="pt-BR" sz="1600" baseline="300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2" name="Seta para baixo 21"/>
              <p:cNvSpPr/>
              <p:nvPr/>
            </p:nvSpPr>
            <p:spPr>
              <a:xfrm>
                <a:off x="2339474" y="2240896"/>
                <a:ext cx="289085" cy="252424"/>
              </a:xfrm>
              <a:prstGeom prst="downArrow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4F81BD"/>
                  </a:gs>
                  <a:gs pos="100000">
                    <a:srgbClr val="95B3D7"/>
                  </a:gs>
                </a:gsLst>
                <a:lin ang="5400000" scaled="1"/>
              </a:gradFill>
              <a:ln w="12700">
                <a:solidFill>
                  <a:srgbClr val="4F81BD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endParaRPr lang="pt-BR" b="1" dirty="0">
                  <a:latin typeface="Calibri" pitchFamily="34" charset="0"/>
                  <a:cs typeface="+mn-cs"/>
                </a:endParaRPr>
              </a:p>
            </p:txBody>
          </p:sp>
        </p:grpSp>
        <p:grpSp>
          <p:nvGrpSpPr>
            <p:cNvPr id="5" name="Grupo 68"/>
            <p:cNvGrpSpPr>
              <a:grpSpLocks/>
            </p:cNvGrpSpPr>
            <p:nvPr/>
          </p:nvGrpSpPr>
          <p:grpSpPr bwMode="auto">
            <a:xfrm>
              <a:off x="4787898" y="2997201"/>
              <a:ext cx="504031" cy="1571119"/>
              <a:chOff x="4139952" y="2937718"/>
              <a:chExt cx="504056" cy="1571402"/>
            </a:xfrm>
          </p:grpSpPr>
          <p:sp>
            <p:nvSpPr>
              <p:cNvPr id="14361" name="CaixaDeTexto 70"/>
              <p:cNvSpPr txBox="1">
                <a:spLocks noChangeArrowheads="1"/>
              </p:cNvSpPr>
              <p:nvPr/>
            </p:nvSpPr>
            <p:spPr bwMode="auto">
              <a:xfrm>
                <a:off x="4139952" y="2937718"/>
                <a:ext cx="43204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400">
                    <a:sym typeface="Wingdings" pitchFamily="2" charset="2"/>
                  </a:rPr>
                  <a:t></a:t>
                </a:r>
                <a:endParaRPr lang="pt-BR" sz="2400"/>
              </a:p>
            </p:txBody>
          </p:sp>
          <p:sp>
            <p:nvSpPr>
              <p:cNvPr id="14362" name="CaixaDeTexto 71"/>
              <p:cNvSpPr txBox="1">
                <a:spLocks noChangeArrowheads="1"/>
              </p:cNvSpPr>
              <p:nvPr/>
            </p:nvSpPr>
            <p:spPr bwMode="auto">
              <a:xfrm>
                <a:off x="4139952" y="4047455"/>
                <a:ext cx="504056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2400">
                    <a:sym typeface="Wingdings" pitchFamily="2" charset="2"/>
                  </a:rPr>
                  <a:t></a:t>
                </a:r>
                <a:endParaRPr lang="pt-BR" sz="2400"/>
              </a:p>
            </p:txBody>
          </p:sp>
        </p:grpSp>
      </p:grpSp>
      <p:grpSp>
        <p:nvGrpSpPr>
          <p:cNvPr id="7" name="Grupo 72"/>
          <p:cNvGrpSpPr>
            <a:grpSpLocks/>
          </p:cNvGrpSpPr>
          <p:nvPr/>
        </p:nvGrpSpPr>
        <p:grpSpPr bwMode="auto">
          <a:xfrm>
            <a:off x="4643438" y="2241550"/>
            <a:ext cx="2232025" cy="2916238"/>
            <a:chOff x="4644008" y="2240896"/>
            <a:chExt cx="2232000" cy="2916296"/>
          </a:xfrm>
        </p:grpSpPr>
        <p:sp>
          <p:nvSpPr>
            <p:cNvPr id="30" name="AutoShape 12"/>
            <p:cNvSpPr>
              <a:spLocks noChangeArrowheads="1"/>
            </p:cNvSpPr>
            <p:nvPr/>
          </p:nvSpPr>
          <p:spPr bwMode="auto">
            <a:xfrm>
              <a:off x="4644008" y="2564752"/>
              <a:ext cx="2232000" cy="36037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dirty="0">
                  <a:latin typeface="Calibri" pitchFamily="34" charset="0"/>
                  <a:cs typeface="+mn-cs"/>
                </a:rPr>
                <a:t>  </a:t>
              </a:r>
              <a:r>
                <a:rPr lang="pt-BR" b="1" dirty="0" smtClean="0">
                  <a:latin typeface="Calibri" pitchFamily="34" charset="0"/>
                  <a:cs typeface="+mn-cs"/>
                </a:rPr>
                <a:t>Função </a:t>
              </a:r>
              <a:r>
                <a:rPr lang="pt-BR" b="1" dirty="0">
                  <a:latin typeface="Calibri" pitchFamily="34" charset="0"/>
                  <a:cs typeface="+mn-cs"/>
                </a:rPr>
                <a:t>de Negócio </a:t>
              </a:r>
              <a:r>
                <a:rPr lang="pt-BR" dirty="0" smtClean="0">
                  <a:solidFill>
                    <a:srgbClr val="2D80A9"/>
                  </a:solidFill>
                  <a:latin typeface="Calibri" pitchFamily="34" charset="0"/>
                  <a:sym typeface="Wingdings"/>
                </a:rPr>
                <a:t>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sp>
          <p:nvSpPr>
            <p:cNvPr id="31" name="AutoShape 4"/>
            <p:cNvSpPr>
              <a:spLocks noChangeArrowheads="1"/>
            </p:cNvSpPr>
            <p:nvPr/>
          </p:nvSpPr>
          <p:spPr bwMode="auto">
            <a:xfrm>
              <a:off x="4644008" y="3069587"/>
              <a:ext cx="2232000" cy="287344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Administração</a:t>
              </a:r>
            </a:p>
          </p:txBody>
        </p:sp>
        <p:sp>
          <p:nvSpPr>
            <p:cNvPr id="32" name="AutoShape 4"/>
            <p:cNvSpPr>
              <a:spLocks noChangeArrowheads="1"/>
            </p:cNvSpPr>
            <p:nvPr/>
          </p:nvSpPr>
          <p:spPr bwMode="auto">
            <a:xfrm>
              <a:off x="4644008" y="3428370"/>
              <a:ext cx="2232000" cy="288931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Finanças Corporativas</a:t>
              </a:r>
              <a:endParaRPr lang="pt-BR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3" name="AutoShape 4"/>
            <p:cNvSpPr>
              <a:spLocks noChangeArrowheads="1"/>
            </p:cNvSpPr>
            <p:nvPr/>
          </p:nvSpPr>
          <p:spPr bwMode="auto">
            <a:xfrm>
              <a:off x="4644008" y="3788740"/>
              <a:ext cx="2232000" cy="288931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Negociação/Vendas</a:t>
              </a:r>
              <a:endParaRPr lang="pt-BR" sz="1600" baseline="30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4" name="AutoShape 4"/>
            <p:cNvSpPr>
              <a:spLocks noChangeArrowheads="1"/>
            </p:cNvSpPr>
            <p:nvPr/>
          </p:nvSpPr>
          <p:spPr bwMode="auto">
            <a:xfrm>
              <a:off x="4644008" y="4149109"/>
              <a:ext cx="2232000" cy="287344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Pagamentos/Liquidações</a:t>
              </a:r>
              <a:endParaRPr lang="pt-BR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5" name="AutoShape 4"/>
            <p:cNvSpPr>
              <a:spLocks noChangeArrowheads="1"/>
            </p:cNvSpPr>
            <p:nvPr/>
          </p:nvSpPr>
          <p:spPr bwMode="auto">
            <a:xfrm>
              <a:off x="4644008" y="4509479"/>
              <a:ext cx="2232000" cy="287343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Sistemas</a:t>
              </a:r>
              <a:endParaRPr lang="pt-BR" sz="1600" baseline="30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6" name="AutoShape 4"/>
            <p:cNvSpPr>
              <a:spLocks noChangeArrowheads="1"/>
            </p:cNvSpPr>
            <p:nvPr/>
          </p:nvSpPr>
          <p:spPr bwMode="auto">
            <a:xfrm>
              <a:off x="4644008" y="4869848"/>
              <a:ext cx="2232000" cy="287344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 smtClean="0">
                  <a:latin typeface="Calibri" pitchFamily="34" charset="0"/>
                  <a:cs typeface="Calibri" pitchFamily="34" charset="0"/>
                </a:rPr>
                <a:t>Subscrição</a:t>
              </a:r>
              <a:endParaRPr lang="pt-BR" sz="1600" baseline="30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7" name="Seta para baixo 36"/>
            <p:cNvSpPr/>
            <p:nvPr/>
          </p:nvSpPr>
          <p:spPr>
            <a:xfrm>
              <a:off x="5652059" y="2240896"/>
              <a:ext cx="287335" cy="252418"/>
            </a:xfrm>
            <a:prstGeom prst="downArrow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4F81BD"/>
                </a:gs>
                <a:gs pos="100000">
                  <a:srgbClr val="95B3D7"/>
                </a:gs>
              </a:gsLst>
              <a:lin ang="5400000" scaled="1"/>
            </a:gradFill>
            <a:ln w="12700">
              <a:solidFill>
                <a:srgbClr val="4F81B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endParaRPr lang="pt-BR" b="1" dirty="0">
                <a:latin typeface="Calibri" pitchFamily="34" charset="0"/>
                <a:cs typeface="+mn-cs"/>
              </a:endParaRPr>
            </a:p>
          </p:txBody>
        </p:sp>
      </p:grpSp>
      <p:grpSp>
        <p:nvGrpSpPr>
          <p:cNvPr id="8" name="Grupo 73"/>
          <p:cNvGrpSpPr>
            <a:grpSpLocks/>
          </p:cNvGrpSpPr>
          <p:nvPr/>
        </p:nvGrpSpPr>
        <p:grpSpPr bwMode="auto">
          <a:xfrm>
            <a:off x="7092950" y="2241550"/>
            <a:ext cx="1439863" cy="2195513"/>
            <a:chOff x="7092280" y="2240896"/>
            <a:chExt cx="1440000" cy="2196184"/>
          </a:xfrm>
        </p:grpSpPr>
        <p:sp>
          <p:nvSpPr>
            <p:cNvPr id="43" name="AutoShape 11"/>
            <p:cNvSpPr>
              <a:spLocks noChangeArrowheads="1"/>
            </p:cNvSpPr>
            <p:nvPr/>
          </p:nvSpPr>
          <p:spPr bwMode="auto">
            <a:xfrm>
              <a:off x="7092280" y="2564845"/>
              <a:ext cx="1440000" cy="360473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dirty="0">
                  <a:latin typeface="Calibri" pitchFamily="34" charset="0"/>
                  <a:cs typeface="+mn-cs"/>
                </a:rPr>
                <a:t>       Causa   </a:t>
              </a:r>
              <a:r>
                <a:rPr lang="pt-BR" dirty="0">
                  <a:solidFill>
                    <a:srgbClr val="2D80A9"/>
                  </a:solidFill>
                  <a:latin typeface="Calibri" pitchFamily="34" charset="0"/>
                  <a:sym typeface="Wingdings"/>
                </a:rPr>
                <a:t></a:t>
              </a:r>
              <a:endParaRPr lang="pt-BR" dirty="0">
                <a:latin typeface="Arial" pitchFamily="34" charset="0"/>
                <a:cs typeface="+mn-cs"/>
              </a:endParaRPr>
            </a:p>
          </p:txBody>
        </p:sp>
        <p:sp>
          <p:nvSpPr>
            <p:cNvPr id="44" name="AutoShape 4"/>
            <p:cNvSpPr>
              <a:spLocks noChangeArrowheads="1"/>
            </p:cNvSpPr>
            <p:nvPr/>
          </p:nvSpPr>
          <p:spPr bwMode="auto">
            <a:xfrm>
              <a:off x="7092280" y="3068237"/>
              <a:ext cx="1440000" cy="289013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Pessoas</a:t>
              </a:r>
            </a:p>
          </p:txBody>
        </p:sp>
        <p:sp>
          <p:nvSpPr>
            <p:cNvPr id="45" name="AutoShape 4"/>
            <p:cNvSpPr>
              <a:spLocks noChangeArrowheads="1"/>
            </p:cNvSpPr>
            <p:nvPr/>
          </p:nvSpPr>
          <p:spPr bwMode="auto">
            <a:xfrm>
              <a:off x="7092280" y="3428709"/>
              <a:ext cx="1440000" cy="289013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Processos</a:t>
              </a:r>
              <a:endParaRPr lang="pt-BR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" name="AutoShape 4"/>
            <p:cNvSpPr>
              <a:spLocks noChangeArrowheads="1"/>
            </p:cNvSpPr>
            <p:nvPr/>
          </p:nvSpPr>
          <p:spPr bwMode="auto">
            <a:xfrm>
              <a:off x="7092280" y="3789182"/>
              <a:ext cx="1440000" cy="287425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Sistemas (TI)</a:t>
              </a:r>
              <a:endParaRPr lang="pt-BR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7" name="AutoShape 4"/>
            <p:cNvSpPr>
              <a:spLocks noChangeArrowheads="1"/>
            </p:cNvSpPr>
            <p:nvPr/>
          </p:nvSpPr>
          <p:spPr bwMode="auto">
            <a:xfrm>
              <a:off x="7092280" y="4149654"/>
              <a:ext cx="1440000" cy="287426"/>
            </a:xfrm>
            <a:prstGeom prst="roundRect">
              <a:avLst>
                <a:gd name="adj" fmla="val 16667"/>
              </a:avLst>
            </a:prstGeom>
            <a:solidFill>
              <a:srgbClr val="FFEBAB"/>
            </a:solidFill>
            <a:ln w="9525">
              <a:solidFill>
                <a:srgbClr val="C3833D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0000" tIns="0" rIns="0" bIns="0" anchor="ctr"/>
            <a:lstStyle/>
            <a:p>
              <a:pPr>
                <a:defRPr/>
              </a:pPr>
              <a:r>
                <a:rPr lang="pt-BR" sz="1600" dirty="0">
                  <a:latin typeface="Calibri" pitchFamily="34" charset="0"/>
                  <a:cs typeface="Calibri" pitchFamily="34" charset="0"/>
                </a:rPr>
                <a:t>Evento Externo</a:t>
              </a:r>
              <a:endParaRPr lang="pt-BR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8" name="Seta para baixo 47"/>
            <p:cNvSpPr/>
            <p:nvPr/>
          </p:nvSpPr>
          <p:spPr>
            <a:xfrm>
              <a:off x="7668598" y="2240896"/>
              <a:ext cx="287364" cy="252490"/>
            </a:xfrm>
            <a:prstGeom prst="downArrow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4F81BD"/>
                </a:gs>
                <a:gs pos="100000">
                  <a:srgbClr val="95B3D7"/>
                </a:gs>
              </a:gsLst>
              <a:lin ang="5400000" scaled="1"/>
            </a:gradFill>
            <a:ln w="12700">
              <a:solidFill>
                <a:srgbClr val="4F81BD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endParaRPr lang="pt-BR" b="1" dirty="0">
                <a:latin typeface="Calibri" pitchFamily="34" charset="0"/>
                <a:cs typeface="+mn-cs"/>
              </a:endParaRPr>
            </a:p>
          </p:txBody>
        </p:sp>
      </p:grpSp>
      <p:sp>
        <p:nvSpPr>
          <p:cNvPr id="38" name="AutoShape 4"/>
          <p:cNvSpPr>
            <a:spLocks noChangeArrowheads="1"/>
          </p:cNvSpPr>
          <p:nvPr/>
        </p:nvSpPr>
        <p:spPr bwMode="auto">
          <a:xfrm>
            <a:off x="4644008" y="5229200"/>
            <a:ext cx="2232025" cy="287338"/>
          </a:xfrm>
          <a:prstGeom prst="roundRect">
            <a:avLst>
              <a:gd name="adj" fmla="val 16667"/>
            </a:avLst>
          </a:prstGeom>
          <a:solidFill>
            <a:srgbClr val="FFEBAB"/>
          </a:solidFill>
          <a:ln w="9525">
            <a:solidFill>
              <a:srgbClr val="C3833D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0000" tIns="0" rIns="0" bIns="0" anchor="ctr"/>
          <a:lstStyle/>
          <a:p>
            <a:pPr>
              <a:defRPr/>
            </a:pPr>
            <a:r>
              <a:rPr lang="pt-BR" sz="1600" dirty="0" smtClean="0">
                <a:latin typeface="Calibri" pitchFamily="34" charset="0"/>
                <a:cs typeface="Calibri" pitchFamily="34" charset="0"/>
              </a:rPr>
              <a:t>Terceirização</a:t>
            </a:r>
            <a:endParaRPr lang="pt-BR" sz="1600" baseline="30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9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163"/>
          </a:xfrm>
        </p:spPr>
        <p:txBody>
          <a:bodyPr/>
          <a:lstStyle/>
          <a:p>
            <a:r>
              <a:rPr lang="pt-BR" dirty="0" smtClean="0"/>
              <a:t>Outras Informações sobre a Perda Operacional</a:t>
            </a:r>
            <a:endParaRPr lang="pt-BR" sz="2000" dirty="0" smtClean="0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1779CA-61F3-4A82-9F71-C7A808705754}" type="slidenum">
              <a:rPr lang="pt-BR" smtClean="0"/>
              <a:pPr>
                <a:defRPr/>
              </a:pPr>
              <a:t>7</a:t>
            </a:fld>
            <a:endParaRPr lang="pt-BR" smtClean="0"/>
          </a:p>
        </p:txBody>
      </p:sp>
      <p:sp>
        <p:nvSpPr>
          <p:cNvPr id="27665" name="AutoShape 17"/>
          <p:cNvSpPr>
            <a:spLocks noChangeArrowheads="1"/>
          </p:cNvSpPr>
          <p:nvPr/>
        </p:nvSpPr>
        <p:spPr bwMode="auto">
          <a:xfrm>
            <a:off x="3060055" y="1844824"/>
            <a:ext cx="3097213" cy="501650"/>
          </a:xfrm>
          <a:prstGeom prst="roundRect">
            <a:avLst>
              <a:gd name="adj" fmla="val 16667"/>
            </a:avLst>
          </a:prstGeom>
          <a:solidFill>
            <a:srgbClr val="8DB3E2"/>
          </a:solidFill>
          <a:ln w="12700">
            <a:solidFill>
              <a:srgbClr val="365F91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r>
              <a:rPr lang="pt-BR" b="1" dirty="0">
                <a:latin typeface="Calibri" pitchFamily="34" charset="0"/>
                <a:cs typeface="+mn-cs"/>
              </a:rPr>
              <a:t>PERDA OPERACIONAL</a:t>
            </a:r>
            <a:endParaRPr lang="pt-BR" dirty="0">
              <a:latin typeface="Arial" pitchFamily="34" charset="0"/>
              <a:cs typeface="+mn-cs"/>
            </a:endParaRPr>
          </a:p>
        </p:txBody>
      </p:sp>
      <p:cxnSp>
        <p:nvCxnSpPr>
          <p:cNvPr id="15386" name="AutoShape 18"/>
          <p:cNvCxnSpPr>
            <a:cxnSpLocks noChangeShapeType="1"/>
          </p:cNvCxnSpPr>
          <p:nvPr/>
        </p:nvCxnSpPr>
        <p:spPr bwMode="auto">
          <a:xfrm>
            <a:off x="1835778" y="2570162"/>
            <a:ext cx="273622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5387" name="AutoShape 19"/>
          <p:cNvCxnSpPr>
            <a:cxnSpLocks noChangeShapeType="1"/>
          </p:cNvCxnSpPr>
          <p:nvPr/>
        </p:nvCxnSpPr>
        <p:spPr bwMode="auto">
          <a:xfrm>
            <a:off x="4572274" y="2346239"/>
            <a:ext cx="0" cy="21866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5388" name="AutoShape 20"/>
          <p:cNvCxnSpPr>
            <a:cxnSpLocks noChangeShapeType="1"/>
          </p:cNvCxnSpPr>
          <p:nvPr/>
        </p:nvCxnSpPr>
        <p:spPr bwMode="auto">
          <a:xfrm>
            <a:off x="1835778" y="2573832"/>
            <a:ext cx="0" cy="1449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grpSp>
        <p:nvGrpSpPr>
          <p:cNvPr id="31" name="Grupo 30"/>
          <p:cNvGrpSpPr/>
          <p:nvPr/>
        </p:nvGrpSpPr>
        <p:grpSpPr>
          <a:xfrm>
            <a:off x="611187" y="2708920"/>
            <a:ext cx="2520653" cy="1986260"/>
            <a:chOff x="4859659" y="2935560"/>
            <a:chExt cx="2520653" cy="1986260"/>
          </a:xfrm>
        </p:grpSpPr>
        <p:sp>
          <p:nvSpPr>
            <p:cNvPr id="27654" name="AutoShape 6"/>
            <p:cNvSpPr>
              <a:spLocks noChangeArrowheads="1"/>
            </p:cNvSpPr>
            <p:nvPr/>
          </p:nvSpPr>
          <p:spPr bwMode="auto">
            <a:xfrm>
              <a:off x="4859659" y="2935560"/>
              <a:ext cx="2520653" cy="198626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pt-BR" b="1" cap="small" dirty="0" smtClean="0">
                  <a:latin typeface="Calibri" pitchFamily="34" charset="0"/>
                  <a:cs typeface="+mn-cs"/>
                </a:rPr>
                <a:t>Datas</a:t>
              </a:r>
              <a:endParaRPr lang="pt-BR" cap="small" dirty="0">
                <a:latin typeface="Arial" pitchFamily="34" charset="0"/>
                <a:cs typeface="+mn-cs"/>
              </a:endParaRPr>
            </a:p>
          </p:txBody>
        </p:sp>
        <p:sp>
          <p:nvSpPr>
            <p:cNvPr id="27655" name="AutoShape 7"/>
            <p:cNvSpPr>
              <a:spLocks noChangeArrowheads="1"/>
            </p:cNvSpPr>
            <p:nvPr/>
          </p:nvSpPr>
          <p:spPr bwMode="auto">
            <a:xfrm>
              <a:off x="5004296" y="3429000"/>
              <a:ext cx="2232000" cy="32400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sz="1600" b="1" cap="small" dirty="0" smtClean="0">
                  <a:latin typeface="Calibri" pitchFamily="34" charset="0"/>
                </a:rPr>
                <a:t>Data da Ocorrência</a:t>
              </a:r>
              <a:endParaRPr lang="pt-BR" sz="1600" cap="small" dirty="0">
                <a:latin typeface="Arial" pitchFamily="34" charset="0"/>
              </a:endParaRPr>
            </a:p>
          </p:txBody>
        </p:sp>
        <p:sp>
          <p:nvSpPr>
            <p:cNvPr id="27656" name="AutoShape 8"/>
            <p:cNvSpPr>
              <a:spLocks noChangeArrowheads="1"/>
            </p:cNvSpPr>
            <p:nvPr/>
          </p:nvSpPr>
          <p:spPr bwMode="auto">
            <a:xfrm>
              <a:off x="5004048" y="3897088"/>
              <a:ext cx="2232000" cy="32400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sz="1600" b="1" cap="small" dirty="0" smtClean="0">
                  <a:latin typeface="Calibri" pitchFamily="34" charset="0"/>
                </a:rPr>
                <a:t>Data do Registro</a:t>
              </a:r>
              <a:endParaRPr lang="pt-BR" sz="1600" cap="small" dirty="0">
                <a:latin typeface="Arial" pitchFamily="34" charset="0"/>
              </a:endParaRPr>
            </a:p>
          </p:txBody>
        </p:sp>
        <p:sp>
          <p:nvSpPr>
            <p:cNvPr id="30" name="AutoShape 8"/>
            <p:cNvSpPr>
              <a:spLocks noChangeArrowheads="1"/>
            </p:cNvSpPr>
            <p:nvPr/>
          </p:nvSpPr>
          <p:spPr bwMode="auto">
            <a:xfrm>
              <a:off x="5004296" y="4401144"/>
              <a:ext cx="2232000" cy="324000"/>
            </a:xfrm>
            <a:prstGeom prst="roundRect">
              <a:avLst>
                <a:gd name="adj" fmla="val 16667"/>
              </a:avLst>
            </a:prstGeom>
            <a:solidFill>
              <a:srgbClr val="FFDA65"/>
            </a:solidFill>
            <a:ln w="12700">
              <a:solidFill>
                <a:srgbClr val="FFC000"/>
              </a:solidFill>
              <a:round/>
              <a:headEnd/>
              <a:tailEnd/>
            </a:ln>
            <a:effectLst>
              <a:outerShdw dist="28398" dir="3806097" algn="ctr" rotWithShape="0">
                <a:srgbClr val="974706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sz="1600" b="1" cap="small" dirty="0" smtClean="0">
                  <a:latin typeface="Calibri" pitchFamily="34" charset="0"/>
                </a:rPr>
                <a:t>Data do Reconhecimento</a:t>
              </a:r>
              <a:endParaRPr lang="pt-BR" sz="1600" cap="small" dirty="0">
                <a:latin typeface="Arial" pitchFamily="34" charset="0"/>
              </a:endParaRPr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3816088" y="2564904"/>
            <a:ext cx="1548000" cy="2130276"/>
            <a:chOff x="3816088" y="2780928"/>
            <a:chExt cx="1548000" cy="2130276"/>
          </a:xfrm>
        </p:grpSpPr>
        <p:grpSp>
          <p:nvGrpSpPr>
            <p:cNvPr id="32" name="Grupo 31"/>
            <p:cNvGrpSpPr/>
            <p:nvPr/>
          </p:nvGrpSpPr>
          <p:grpSpPr>
            <a:xfrm>
              <a:off x="3816088" y="2924944"/>
              <a:ext cx="1548000" cy="1986260"/>
              <a:chOff x="4859659" y="2935560"/>
              <a:chExt cx="1548000" cy="1986260"/>
            </a:xfrm>
          </p:grpSpPr>
          <p:sp>
            <p:nvSpPr>
              <p:cNvPr id="34" name="AutoShape 6"/>
              <p:cNvSpPr>
                <a:spLocks noChangeArrowheads="1"/>
              </p:cNvSpPr>
              <p:nvPr/>
            </p:nvSpPr>
            <p:spPr bwMode="auto">
              <a:xfrm>
                <a:off x="4859659" y="2935560"/>
                <a:ext cx="1548000" cy="1986260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/>
                </a:outerShdw>
              </a:effectLst>
            </p:spPr>
            <p:txBody>
              <a:bodyPr lIns="0" tIns="0" rIns="0" bIns="0"/>
              <a:lstStyle/>
              <a:p>
                <a:pPr algn="ctr">
                  <a:defRPr/>
                </a:pPr>
                <a:r>
                  <a:rPr lang="pt-BR" b="1" cap="small" dirty="0" smtClean="0">
                    <a:latin typeface="Calibri" pitchFamily="34" charset="0"/>
                    <a:cs typeface="+mn-cs"/>
                  </a:rPr>
                  <a:t>Valores</a:t>
                </a:r>
                <a:endParaRPr lang="pt-BR" cap="small" dirty="0"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35" name="AutoShape 7"/>
              <p:cNvSpPr>
                <a:spLocks noChangeArrowheads="1"/>
              </p:cNvSpPr>
              <p:nvPr/>
            </p:nvSpPr>
            <p:spPr bwMode="auto">
              <a:xfrm>
                <a:off x="5004296" y="3429000"/>
                <a:ext cx="1260000" cy="324000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sz="1600" b="1" cap="small" dirty="0" smtClean="0">
                    <a:latin typeface="Calibri" pitchFamily="34" charset="0"/>
                  </a:rPr>
                  <a:t>Valor Bruto</a:t>
                </a:r>
                <a:endParaRPr lang="pt-BR" sz="1600" cap="small" dirty="0">
                  <a:latin typeface="Arial" pitchFamily="34" charset="0"/>
                </a:endParaRPr>
              </a:p>
            </p:txBody>
          </p:sp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>
                <a:off x="5004048" y="3897088"/>
                <a:ext cx="1260000" cy="324000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sz="1600" b="1" cap="small" dirty="0" smtClean="0">
                    <a:latin typeface="Calibri" pitchFamily="34" charset="0"/>
                  </a:rPr>
                  <a:t>Recuperações</a:t>
                </a:r>
                <a:endParaRPr lang="pt-BR" sz="1600" cap="small" dirty="0">
                  <a:latin typeface="Arial" pitchFamily="34" charset="0"/>
                </a:endParaRPr>
              </a:p>
            </p:txBody>
          </p:sp>
          <p:sp>
            <p:nvSpPr>
              <p:cNvPr id="38" name="AutoShape 8"/>
              <p:cNvSpPr>
                <a:spLocks noChangeArrowheads="1"/>
              </p:cNvSpPr>
              <p:nvPr/>
            </p:nvSpPr>
            <p:spPr bwMode="auto">
              <a:xfrm>
                <a:off x="5004296" y="4401144"/>
                <a:ext cx="1260000" cy="324000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sz="1600" b="1" cap="small" dirty="0" smtClean="0">
                    <a:latin typeface="Calibri" pitchFamily="34" charset="0"/>
                  </a:rPr>
                  <a:t>Alterações</a:t>
                </a:r>
                <a:endParaRPr lang="pt-BR" sz="1600" cap="small" dirty="0">
                  <a:latin typeface="Arial" pitchFamily="34" charset="0"/>
                </a:endParaRPr>
              </a:p>
            </p:txBody>
          </p:sp>
        </p:grpSp>
        <p:cxnSp>
          <p:nvCxnSpPr>
            <p:cNvPr id="46" name="AutoShape 19"/>
            <p:cNvCxnSpPr>
              <a:cxnSpLocks noChangeShapeType="1"/>
            </p:cNvCxnSpPr>
            <p:nvPr/>
          </p:nvCxnSpPr>
          <p:spPr bwMode="auto">
            <a:xfrm>
              <a:off x="4572000" y="2780928"/>
              <a:ext cx="0" cy="1555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52" name="Grupo 51"/>
          <p:cNvGrpSpPr/>
          <p:nvPr/>
        </p:nvGrpSpPr>
        <p:grpSpPr>
          <a:xfrm>
            <a:off x="4572000" y="2570162"/>
            <a:ext cx="3960813" cy="1650926"/>
            <a:chOff x="4572000" y="2786186"/>
            <a:chExt cx="3960813" cy="1650926"/>
          </a:xfrm>
        </p:grpSpPr>
        <p:cxnSp>
          <p:nvCxnSpPr>
            <p:cNvPr id="15389" name="AutoShape 21"/>
            <p:cNvCxnSpPr>
              <a:cxnSpLocks noChangeShapeType="1"/>
            </p:cNvCxnSpPr>
            <p:nvPr/>
          </p:nvCxnSpPr>
          <p:spPr bwMode="auto">
            <a:xfrm>
              <a:off x="7308770" y="2789856"/>
              <a:ext cx="0" cy="1449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40" name="Grupo 39"/>
            <p:cNvGrpSpPr/>
            <p:nvPr/>
          </p:nvGrpSpPr>
          <p:grpSpPr>
            <a:xfrm>
              <a:off x="6012160" y="2924944"/>
              <a:ext cx="2520653" cy="1512168"/>
              <a:chOff x="4859659" y="2935560"/>
              <a:chExt cx="2520653" cy="1512168"/>
            </a:xfrm>
          </p:grpSpPr>
          <p:sp>
            <p:nvSpPr>
              <p:cNvPr id="41" name="AutoShape 6"/>
              <p:cNvSpPr>
                <a:spLocks noChangeArrowheads="1"/>
              </p:cNvSpPr>
              <p:nvPr/>
            </p:nvSpPr>
            <p:spPr bwMode="auto">
              <a:xfrm>
                <a:off x="4859659" y="2935560"/>
                <a:ext cx="2520653" cy="1512168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65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43F60"/>
                </a:outerShdw>
              </a:effectLst>
            </p:spPr>
            <p:txBody>
              <a:bodyPr lIns="0" tIns="0" rIns="0" bIns="0"/>
              <a:lstStyle/>
              <a:p>
                <a:pPr algn="ctr">
                  <a:defRPr/>
                </a:pPr>
                <a:r>
                  <a:rPr lang="pt-BR" b="1" cap="small" dirty="0" err="1" smtClean="0">
                    <a:latin typeface="Calibri" pitchFamily="34" charset="0"/>
                    <a:cs typeface="+mn-cs"/>
                  </a:rPr>
                  <a:t>Flags</a:t>
                </a:r>
                <a:endParaRPr lang="pt-BR" cap="small" dirty="0">
                  <a:latin typeface="Arial" pitchFamily="34" charset="0"/>
                  <a:cs typeface="+mn-cs"/>
                </a:endParaRPr>
              </a:p>
            </p:txBody>
          </p:sp>
          <p:sp>
            <p:nvSpPr>
              <p:cNvPr id="43" name="AutoShape 7"/>
              <p:cNvSpPr>
                <a:spLocks noChangeArrowheads="1"/>
              </p:cNvSpPr>
              <p:nvPr/>
            </p:nvSpPr>
            <p:spPr bwMode="auto">
              <a:xfrm>
                <a:off x="5004296" y="3429000"/>
                <a:ext cx="2232000" cy="324000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sz="1600" b="1" cap="small" dirty="0" smtClean="0">
                    <a:latin typeface="Calibri" pitchFamily="34" charset="0"/>
                  </a:rPr>
                  <a:t>PSL</a:t>
                </a:r>
                <a:endParaRPr lang="pt-BR" sz="1600" cap="small" dirty="0">
                  <a:latin typeface="Arial" pitchFamily="34" charset="0"/>
                </a:endParaRPr>
              </a:p>
            </p:txBody>
          </p:sp>
          <p:sp>
            <p:nvSpPr>
              <p:cNvPr id="44" name="AutoShape 8"/>
              <p:cNvSpPr>
                <a:spLocks noChangeArrowheads="1"/>
              </p:cNvSpPr>
              <p:nvPr/>
            </p:nvSpPr>
            <p:spPr bwMode="auto">
              <a:xfrm>
                <a:off x="5004048" y="3897088"/>
                <a:ext cx="2232000" cy="324000"/>
              </a:xfrm>
              <a:prstGeom prst="roundRect">
                <a:avLst>
                  <a:gd name="adj" fmla="val 16667"/>
                </a:avLst>
              </a:prstGeom>
              <a:solidFill>
                <a:srgbClr val="FFDA65"/>
              </a:solidFill>
              <a:ln w="12700">
                <a:solidFill>
                  <a:srgbClr val="FFC000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pt-BR" sz="1600" b="1" cap="small" dirty="0" smtClean="0">
                    <a:latin typeface="Calibri" pitchFamily="34" charset="0"/>
                  </a:rPr>
                  <a:t>Judicial</a:t>
                </a:r>
                <a:endParaRPr lang="pt-BR" sz="1600" cap="small" dirty="0">
                  <a:latin typeface="Arial" pitchFamily="34" charset="0"/>
                </a:endParaRPr>
              </a:p>
            </p:txBody>
          </p:sp>
        </p:grpSp>
        <p:cxnSp>
          <p:nvCxnSpPr>
            <p:cNvPr id="49" name="AutoShape 18"/>
            <p:cNvCxnSpPr>
              <a:cxnSpLocks noChangeShapeType="1"/>
            </p:cNvCxnSpPr>
            <p:nvPr/>
          </p:nvCxnSpPr>
          <p:spPr bwMode="auto">
            <a:xfrm>
              <a:off x="4572000" y="2786186"/>
              <a:ext cx="27288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54" name="Grupo 53"/>
          <p:cNvGrpSpPr/>
          <p:nvPr/>
        </p:nvGrpSpPr>
        <p:grpSpPr>
          <a:xfrm>
            <a:off x="2699792" y="2564904"/>
            <a:ext cx="1548000" cy="3456384"/>
            <a:chOff x="359704" y="1268760"/>
            <a:chExt cx="1548000" cy="3456384"/>
          </a:xfrm>
        </p:grpSpPr>
        <p:sp>
          <p:nvSpPr>
            <p:cNvPr id="57" name="AutoShape 6"/>
            <p:cNvSpPr>
              <a:spLocks noChangeArrowheads="1"/>
            </p:cNvSpPr>
            <p:nvPr/>
          </p:nvSpPr>
          <p:spPr bwMode="auto">
            <a:xfrm>
              <a:off x="359704" y="4005064"/>
              <a:ext cx="1548000" cy="72008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cap="small" dirty="0" smtClean="0">
                  <a:latin typeface="Calibri" pitchFamily="34" charset="0"/>
                  <a:cs typeface="+mn-cs"/>
                </a:rPr>
                <a:t>Descrição do Evento</a:t>
              </a:r>
              <a:endParaRPr lang="pt-BR" cap="small" dirty="0">
                <a:latin typeface="Arial" pitchFamily="34" charset="0"/>
                <a:cs typeface="+mn-cs"/>
              </a:endParaRPr>
            </a:p>
          </p:txBody>
        </p:sp>
        <p:cxnSp>
          <p:nvCxnSpPr>
            <p:cNvPr id="56" name="AutoShape 19"/>
            <p:cNvCxnSpPr>
              <a:cxnSpLocks noChangeShapeType="1"/>
            </p:cNvCxnSpPr>
            <p:nvPr/>
          </p:nvCxnSpPr>
          <p:spPr bwMode="auto">
            <a:xfrm>
              <a:off x="1151792" y="1268760"/>
              <a:ext cx="0" cy="27478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64" name="Grupo 63"/>
          <p:cNvGrpSpPr/>
          <p:nvPr/>
        </p:nvGrpSpPr>
        <p:grpSpPr>
          <a:xfrm>
            <a:off x="4644008" y="2564904"/>
            <a:ext cx="2088232" cy="3456384"/>
            <a:chOff x="4932040" y="2780928"/>
            <a:chExt cx="2088232" cy="3456384"/>
          </a:xfrm>
        </p:grpSpPr>
        <p:sp>
          <p:nvSpPr>
            <p:cNvPr id="61" name="AutoShape 6"/>
            <p:cNvSpPr>
              <a:spLocks noChangeArrowheads="1"/>
            </p:cNvSpPr>
            <p:nvPr/>
          </p:nvSpPr>
          <p:spPr bwMode="auto">
            <a:xfrm>
              <a:off x="4932040" y="5517232"/>
              <a:ext cx="2088232" cy="72008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/>
              </a:outerShdw>
            </a:effectLst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pt-BR" b="1" cap="small" dirty="0" smtClean="0">
                  <a:latin typeface="Calibri" pitchFamily="34" charset="0"/>
                  <a:cs typeface="+mn-cs"/>
                </a:rPr>
                <a:t>Identificação Interna do Evento</a:t>
              </a:r>
              <a:endParaRPr lang="pt-BR" cap="small" dirty="0">
                <a:latin typeface="Arial" pitchFamily="34" charset="0"/>
                <a:cs typeface="+mn-cs"/>
              </a:endParaRPr>
            </a:p>
          </p:txBody>
        </p:sp>
        <p:cxnSp>
          <p:nvCxnSpPr>
            <p:cNvPr id="63" name="AutoShape 19"/>
            <p:cNvCxnSpPr>
              <a:cxnSpLocks noChangeShapeType="1"/>
            </p:cNvCxnSpPr>
            <p:nvPr/>
          </p:nvCxnSpPr>
          <p:spPr bwMode="auto">
            <a:xfrm>
              <a:off x="6012160" y="2780928"/>
              <a:ext cx="0" cy="27478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pic>
        <p:nvPicPr>
          <p:cNvPr id="65" name="Picture 2" descr="C:\Users\vitorh\AppData\Local\Microsoft\Windows\Temporary Internet Files\Content.IE5\XMCUFL87\MC90043485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Controles de Captura e Classificação</a:t>
            </a:r>
            <a:endParaRPr lang="pt-BR" sz="1800" baseline="30000" dirty="0" smtClean="0"/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Desenvolvimento dos controles de captura responsáveis pela identificação, captura e classificação das perdas operacionais</a:t>
            </a:r>
          </a:p>
          <a:p>
            <a:pPr lvl="1" algn="just">
              <a:spcBef>
                <a:spcPct val="0"/>
              </a:spcBef>
            </a:pPr>
            <a:r>
              <a:rPr lang="pt-BR" sz="1600" dirty="0" smtClean="0"/>
              <a:t>Exemplo: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mapeamento dos processos da empresa;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identificação dos processos relevantes sob a ótica do risco operacional, o que pode ser feito por meio de uma matriz de risco operacional</a:t>
            </a:r>
            <a:r>
              <a:rPr lang="pt-BR" baseline="30000" dirty="0" smtClean="0"/>
              <a:t> 1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Estabelecimento dos controles para a detecção de perdas operacionais, e mecanismos de captura e classificação</a:t>
            </a:r>
          </a:p>
          <a:p>
            <a:pPr lvl="2" algn="just">
              <a:spcBef>
                <a:spcPct val="0"/>
              </a:spcBef>
            </a:pPr>
            <a:r>
              <a:rPr lang="pt-BR" dirty="0" smtClean="0"/>
              <a:t>definição de alçadas e responsabilidades</a:t>
            </a:r>
          </a:p>
          <a:p>
            <a:pPr lvl="2" algn="just">
              <a:spcBef>
                <a:spcPct val="0"/>
              </a:spcBef>
            </a:pPr>
            <a:endParaRPr lang="pt-BR" sz="1400" i="1" baseline="30000" dirty="0" smtClean="0"/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Etapas para a implementação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8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467544" y="5949280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 algn="just">
              <a:spcAft>
                <a:spcPts val="600"/>
              </a:spcAft>
            </a:pPr>
            <a:r>
              <a:rPr lang="pt-BR" sz="1400" i="1" baseline="30000" dirty="0" smtClean="0"/>
              <a:t>1</a:t>
            </a:r>
            <a:r>
              <a:rPr lang="pt-BR" sz="1400" i="1" dirty="0" smtClean="0"/>
              <a:t> 	O normativo que regulará a matéria definirá alguns processos da empresa que serão obrigatoriamente considerados para fins de captura de perdas operacionais</a:t>
            </a:r>
            <a:endParaRPr lang="pt-BR" sz="1400" i="1" dirty="0"/>
          </a:p>
        </p:txBody>
      </p:sp>
      <p:grpSp>
        <p:nvGrpSpPr>
          <p:cNvPr id="2" name="Grupo 18"/>
          <p:cNvGrpSpPr/>
          <p:nvPr/>
        </p:nvGrpSpPr>
        <p:grpSpPr>
          <a:xfrm>
            <a:off x="8244408" y="188640"/>
            <a:ext cx="720000" cy="144000"/>
            <a:chOff x="6228184" y="2492896"/>
            <a:chExt cx="1368152" cy="288032"/>
          </a:xfrm>
        </p:grpSpPr>
        <p:sp>
          <p:nvSpPr>
            <p:cNvPr id="16" name="Divisa 15"/>
            <p:cNvSpPr/>
            <p:nvPr/>
          </p:nvSpPr>
          <p:spPr>
            <a:xfrm>
              <a:off x="6228184" y="2492896"/>
              <a:ext cx="504056" cy="288032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Divisa 16"/>
            <p:cNvSpPr/>
            <p:nvPr/>
          </p:nvSpPr>
          <p:spPr>
            <a:xfrm>
              <a:off x="6660232" y="2492896"/>
              <a:ext cx="504056" cy="288032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Divisa 17"/>
            <p:cNvSpPr/>
            <p:nvPr/>
          </p:nvSpPr>
          <p:spPr>
            <a:xfrm>
              <a:off x="7092280" y="2492896"/>
              <a:ext cx="504056" cy="288032"/>
            </a:xfrm>
            <a:prstGeom prst="chevron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800" dirty="0" smtClean="0"/>
              <a:t>Projeto e Implementação da Base de Dados</a:t>
            </a:r>
            <a:endParaRPr lang="pt-BR" sz="1800" baseline="30000" dirty="0" smtClean="0"/>
          </a:p>
          <a:p>
            <a:pPr lvl="1" algn="just">
              <a:spcBef>
                <a:spcPct val="0"/>
              </a:spcBef>
              <a:spcAft>
                <a:spcPts val="1000"/>
              </a:spcAft>
            </a:pPr>
            <a:r>
              <a:rPr lang="pt-BR" sz="1600" dirty="0" smtClean="0"/>
              <a:t>Desenvolvimento dos sistemas de armazenamento físico dos dados de perdas, incluindo mecanismos de consulta, alteração e reportes relativos aos mesmos</a:t>
            </a:r>
          </a:p>
          <a:p>
            <a:pPr lvl="1" algn="just">
              <a:spcBef>
                <a:spcPct val="0"/>
              </a:spcBef>
              <a:spcAft>
                <a:spcPts val="1000"/>
              </a:spcAft>
            </a:pPr>
            <a:r>
              <a:rPr lang="pt-BR" sz="1600" dirty="0" smtClean="0"/>
              <a:t>Questões relativas à segurança lógica do sistema (alçadas, segurança das informações, back-up, etc.)</a:t>
            </a:r>
          </a:p>
          <a:p>
            <a:pPr algn="just">
              <a:spcBef>
                <a:spcPts val="600"/>
              </a:spcBef>
            </a:pPr>
            <a:r>
              <a:rPr lang="pt-BR" sz="1800" dirty="0" smtClean="0"/>
              <a:t>Definição dos Processos de Validação Contínua</a:t>
            </a:r>
          </a:p>
          <a:p>
            <a:pPr lvl="1" algn="just">
              <a:spcBef>
                <a:spcPct val="0"/>
              </a:spcBef>
            </a:pPr>
            <a:r>
              <a:rPr lang="pt-BR" sz="1600" u="sng" dirty="0" smtClean="0"/>
              <a:t>Definição</a:t>
            </a:r>
            <a:r>
              <a:rPr lang="pt-BR" sz="1600" dirty="0" smtClean="0"/>
              <a:t> dos procedimentos de validação contínua, abrangendo:</a:t>
            </a:r>
          </a:p>
          <a:p>
            <a:pPr lvl="2" algn="just">
              <a:spcBef>
                <a:spcPct val="0"/>
              </a:spcBef>
              <a:spcAft>
                <a:spcPts val="1000"/>
              </a:spcAft>
            </a:pPr>
            <a:r>
              <a:rPr lang="pt-BR" dirty="0" smtClean="0"/>
              <a:t>mecanismos para a avaliação da consistência e da adequação aos </a:t>
            </a:r>
            <a:r>
              <a:rPr lang="pt-BR" i="1" dirty="0" err="1" smtClean="0"/>
              <a:t>standards</a:t>
            </a:r>
            <a:r>
              <a:rPr lang="pt-BR" dirty="0" smtClean="0"/>
              <a:t> dos processos de identificação, captura e classificação das perdas operacionais;</a:t>
            </a:r>
          </a:p>
          <a:p>
            <a:pPr lvl="2" algn="just">
              <a:spcBef>
                <a:spcPct val="0"/>
              </a:spcBef>
              <a:spcAft>
                <a:spcPts val="1000"/>
              </a:spcAft>
            </a:pPr>
            <a:r>
              <a:rPr lang="pt-BR" dirty="0" smtClean="0"/>
              <a:t>testes de consistência e aderência aos </a:t>
            </a:r>
            <a:r>
              <a:rPr lang="pt-BR" i="1" dirty="0" err="1" smtClean="0"/>
              <a:t>standards</a:t>
            </a:r>
            <a:r>
              <a:rPr lang="pt-BR" dirty="0" smtClean="0"/>
              <a:t> dos dados inseridos na base de dados</a:t>
            </a:r>
          </a:p>
          <a:p>
            <a:pPr lvl="2" algn="just">
              <a:spcBef>
                <a:spcPct val="0"/>
              </a:spcBef>
              <a:spcAft>
                <a:spcPts val="1000"/>
              </a:spcAft>
            </a:pPr>
            <a:r>
              <a:rPr lang="pt-BR" dirty="0" smtClean="0"/>
              <a:t>testes de consistência das operações do sistema de armazenamento físico das perdas operacionais, e de sua segurança lógica</a:t>
            </a:r>
          </a:p>
        </p:txBody>
      </p:sp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457200" y="657225"/>
            <a:ext cx="8229600" cy="539750"/>
          </a:xfrm>
        </p:spPr>
        <p:txBody>
          <a:bodyPr/>
          <a:lstStyle/>
          <a:p>
            <a:r>
              <a:rPr lang="pt-BR" dirty="0" smtClean="0"/>
              <a:t>Etapas para a implementação do BDPOS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E3C862-37BA-4585-A6B4-F5CCC1D37AEB}" type="slidenum">
              <a:rPr lang="pt-BR" smtClean="0"/>
              <a:pPr>
                <a:defRPr/>
              </a:pPr>
              <a:t>9</a:t>
            </a:fld>
            <a:endParaRPr lang="pt-BR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3029787" y="611616"/>
            <a:ext cx="3376" cy="0"/>
          </a:xfrm>
          <a:prstGeom prst="line">
            <a:avLst/>
          </a:prstGeom>
          <a:ln w="28575">
            <a:solidFill>
              <a:srgbClr val="2568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3"/>
          <p:cNvGrpSpPr/>
          <p:nvPr/>
        </p:nvGrpSpPr>
        <p:grpSpPr>
          <a:xfrm>
            <a:off x="8244408" y="188640"/>
            <a:ext cx="720000" cy="144000"/>
            <a:chOff x="6228184" y="2492896"/>
            <a:chExt cx="1368152" cy="288032"/>
          </a:xfrm>
        </p:grpSpPr>
        <p:sp>
          <p:nvSpPr>
            <p:cNvPr id="15" name="Divisa 14"/>
            <p:cNvSpPr/>
            <p:nvPr/>
          </p:nvSpPr>
          <p:spPr>
            <a:xfrm>
              <a:off x="6228184" y="2492896"/>
              <a:ext cx="504056" cy="288032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Divisa 15"/>
            <p:cNvSpPr/>
            <p:nvPr/>
          </p:nvSpPr>
          <p:spPr>
            <a:xfrm>
              <a:off x="6660232" y="2492896"/>
              <a:ext cx="504056" cy="288032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Divisa 16"/>
            <p:cNvSpPr/>
            <p:nvPr/>
          </p:nvSpPr>
          <p:spPr>
            <a:xfrm>
              <a:off x="7092280" y="2492896"/>
              <a:ext cx="504056" cy="288032"/>
            </a:xfrm>
            <a:prstGeom prst="chevron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8274</TotalTime>
  <Words>1673</Words>
  <Application>Microsoft Office PowerPoint</Application>
  <PresentationFormat>Apresentação na tela (4:3)</PresentationFormat>
  <Paragraphs>253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Design padrão</vt:lpstr>
      <vt:lpstr>Banco de Dados de Perdas  Operacionais Susep (BDPOS)</vt:lpstr>
      <vt:lpstr>Conceituação de Perda Operacional</vt:lpstr>
      <vt:lpstr>Tipos de Eventos Registrados no BDPOS</vt:lpstr>
      <vt:lpstr>Classificação da Perda Operacional no BDPOS</vt:lpstr>
      <vt:lpstr>Classificação da Perda Operacional no BDPOS</vt:lpstr>
      <vt:lpstr>Classificação da Perda Operacional no BDPOS</vt:lpstr>
      <vt:lpstr>Outras Informações sobre a Perda Operacional</vt:lpstr>
      <vt:lpstr>Etapas para a implementação do BDPOS</vt:lpstr>
      <vt:lpstr>Etapas para a implementação do BDPOS</vt:lpstr>
      <vt:lpstr>Cronograma para a implementação do BDPOS</vt:lpstr>
      <vt:lpstr>Procedimentos mínimos de validação do BDPOS</vt:lpstr>
      <vt:lpstr>Procedimentos mínimos de validação do BDPOS</vt:lpstr>
      <vt:lpstr>Procedimentos mínimos de validação do BDPOS</vt:lpstr>
      <vt:lpstr>Procedimentos mínimos de validação do BDPOS</vt:lpstr>
      <vt:lpstr>Periodicidade e Forma de Envio do BDPOS</vt:lpstr>
      <vt:lpstr>Participação mandatória no BDPOS</vt:lpstr>
      <vt:lpstr>Participação mandatória no BDPOS</vt:lpstr>
      <vt:lpstr>Banco de Dados de Perdas  Operacionais Susep (BDPOS)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Pedro</cp:lastModifiedBy>
  <cp:revision>708</cp:revision>
  <dcterms:created xsi:type="dcterms:W3CDTF">2009-06-18T19:11:16Z</dcterms:created>
  <dcterms:modified xsi:type="dcterms:W3CDTF">2013-12-03T17:23:14Z</dcterms:modified>
</cp:coreProperties>
</file>